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6" r:id="rId6"/>
    <p:sldId id="275" r:id="rId7"/>
    <p:sldId id="276" r:id="rId8"/>
    <p:sldId id="264" r:id="rId9"/>
    <p:sldId id="263" r:id="rId10"/>
    <p:sldId id="268" r:id="rId11"/>
    <p:sldId id="265" r:id="rId12"/>
    <p:sldId id="277" r:id="rId13"/>
    <p:sldId id="278" r:id="rId14"/>
    <p:sldId id="269" r:id="rId15"/>
    <p:sldId id="270" r:id="rId16"/>
    <p:sldId id="274" r:id="rId17"/>
    <p:sldId id="271" r:id="rId18"/>
    <p:sldId id="273" r:id="rId19"/>
    <p:sldId id="27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4/21/2020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4/21/2020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4/21/2020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4/21/2020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4/21/2020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4/21/2020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4/21/2020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s://www.organicfacts.net/inositol.html" TargetMode="External"/><Relationship Id="rId3" Type="http://schemas.openxmlformats.org/officeDocument/2006/relationships/hyperlink" Target="https://www.organicfacts.net/health-benefits/minerals/health-benefits-of-copper.html" TargetMode="External"/><Relationship Id="rId7" Type="http://schemas.openxmlformats.org/officeDocument/2006/relationships/hyperlink" Target="https://www.organicfacts.net/vitamin-b7-biotin.html" TargetMode="External"/><Relationship Id="rId2" Type="http://schemas.openxmlformats.org/officeDocument/2006/relationships/hyperlink" Target="https://www.organicfacts.net/health-benefits/minerals/calcium.html" TargetMode="External"/><Relationship Id="rId1" Type="http://schemas.openxmlformats.org/officeDocument/2006/relationships/slideLayout" Target="../slideLayouts/slideLayout2.xml"/><Relationship Id="rId6" Type="http://schemas.openxmlformats.org/officeDocument/2006/relationships/hyperlink" Target="https://www.organicfacts.net/health-benefits/minerals/health-benefits-of-potassium.html" TargetMode="External"/><Relationship Id="rId5" Type="http://schemas.openxmlformats.org/officeDocument/2006/relationships/hyperlink" Target="https://www.organicfacts.net/health-benefits/minerals/health-benefits-of-silicon.html" TargetMode="External"/><Relationship Id="rId4" Type="http://schemas.openxmlformats.org/officeDocument/2006/relationships/hyperlink" Target="https://www.organicfacts.net/health-benefits/minerals/health-benefits-of-iron.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39FF2-E68F-41BF-BB32-5F727778EDC1}"/>
              </a:ext>
            </a:extLst>
          </p:cNvPr>
          <p:cNvSpPr>
            <a:spLocks noGrp="1"/>
          </p:cNvSpPr>
          <p:nvPr>
            <p:ph type="title"/>
          </p:nvPr>
        </p:nvSpPr>
        <p:spPr>
          <a:xfrm>
            <a:off x="838200" y="584791"/>
            <a:ext cx="10515600" cy="744279"/>
          </a:xfrm>
        </p:spPr>
        <p:txBody>
          <a:bodyPr>
            <a:normAutofit fontScale="90000"/>
          </a:bodyPr>
          <a:lstStyle/>
          <a:p>
            <a:r>
              <a:rPr lang="en-IN" dirty="0"/>
              <a:t>                   Jam, Jelly &amp;</a:t>
            </a:r>
            <a:r>
              <a:rPr lang="en-IN" b="1" dirty="0"/>
              <a:t> Marmalade</a:t>
            </a:r>
            <a:br>
              <a:rPr lang="en-IN" b="1" dirty="0"/>
            </a:br>
            <a:endParaRPr lang="en-IN" dirty="0"/>
          </a:p>
        </p:txBody>
      </p:sp>
      <p:sp>
        <p:nvSpPr>
          <p:cNvPr id="3" name="Content Placeholder 2">
            <a:extLst>
              <a:ext uri="{FF2B5EF4-FFF2-40B4-BE49-F238E27FC236}">
                <a16:creationId xmlns:a16="http://schemas.microsoft.com/office/drawing/2014/main" id="{B3BEC000-183B-4D42-B7BD-22B88B7C5EE9}"/>
              </a:ext>
            </a:extLst>
          </p:cNvPr>
          <p:cNvSpPr>
            <a:spLocks noGrp="1"/>
          </p:cNvSpPr>
          <p:nvPr>
            <p:ph idx="1"/>
          </p:nvPr>
        </p:nvSpPr>
        <p:spPr>
          <a:xfrm>
            <a:off x="3668233" y="1825625"/>
            <a:ext cx="4603897" cy="545435"/>
          </a:xfrm>
        </p:spPr>
        <p:txBody>
          <a:bodyPr/>
          <a:lstStyle/>
          <a:p>
            <a:pPr marL="0" indent="0">
              <a:buNone/>
            </a:pPr>
            <a:r>
              <a:rPr lang="en-IN" dirty="0"/>
              <a:t>  </a:t>
            </a:r>
            <a:r>
              <a:rPr lang="en-IN" dirty="0" err="1"/>
              <a:t>B.K.Singh</a:t>
            </a:r>
            <a:r>
              <a:rPr lang="en-IN" dirty="0"/>
              <a:t>, Dairy Technology</a:t>
            </a:r>
          </a:p>
        </p:txBody>
      </p:sp>
      <p:pic>
        <p:nvPicPr>
          <p:cNvPr id="4098" name="Picture 2" descr="Image result for fruit jam">
            <a:extLst>
              <a:ext uri="{FF2B5EF4-FFF2-40B4-BE49-F238E27FC236}">
                <a16:creationId xmlns:a16="http://schemas.microsoft.com/office/drawing/2014/main" id="{BD812331-C2C8-4867-AACF-FBE1643B66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4074" y="2679406"/>
            <a:ext cx="5837275" cy="3370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5015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9A176-1E1F-47EA-9AF2-1A20DB66B055}"/>
              </a:ext>
            </a:extLst>
          </p:cNvPr>
          <p:cNvSpPr>
            <a:spLocks noGrp="1"/>
          </p:cNvSpPr>
          <p:nvPr>
            <p:ph type="title"/>
          </p:nvPr>
        </p:nvSpPr>
        <p:spPr/>
        <p:txBody>
          <a:bodyPr/>
          <a:lstStyle/>
          <a:p>
            <a:r>
              <a:rPr lang="en-IN" dirty="0"/>
              <a:t>                           Fruit Jelly</a:t>
            </a:r>
          </a:p>
        </p:txBody>
      </p:sp>
      <p:sp>
        <p:nvSpPr>
          <p:cNvPr id="3" name="Content Placeholder 2">
            <a:extLst>
              <a:ext uri="{FF2B5EF4-FFF2-40B4-BE49-F238E27FC236}">
                <a16:creationId xmlns:a16="http://schemas.microsoft.com/office/drawing/2014/main" id="{48C15262-2DFB-4480-B043-36B1D6852378}"/>
              </a:ext>
            </a:extLst>
          </p:cNvPr>
          <p:cNvSpPr>
            <a:spLocks noGrp="1"/>
          </p:cNvSpPr>
          <p:nvPr>
            <p:ph idx="1"/>
          </p:nvPr>
        </p:nvSpPr>
        <p:spPr>
          <a:xfrm>
            <a:off x="1120000" y="1825625"/>
            <a:ext cx="4706642" cy="2873966"/>
          </a:xfrm>
        </p:spPr>
        <p:txBody>
          <a:bodyPr>
            <a:normAutofit fontScale="77500" lnSpcReduction="20000"/>
          </a:bodyPr>
          <a:lstStyle/>
          <a:p>
            <a:pPr marL="0" indent="0" algn="just">
              <a:buNone/>
            </a:pPr>
            <a:r>
              <a:rPr lang="en-US" dirty="0"/>
              <a:t>As per FSSAI, Fruit Jelly means the product prepared by boiling fruit juice or fruit(s) of sound quality, with or without water, expressing and straining the juice, adding nutritive sweeteners, and concentrating to such a consistency that gelatinization takes place on cooling. The product shall not be syrupy, sticky or gummy and shall be clear, sparkling and transparent.</a:t>
            </a:r>
            <a:endParaRPr lang="en-IN" dirty="0"/>
          </a:p>
        </p:txBody>
      </p:sp>
      <p:sp>
        <p:nvSpPr>
          <p:cNvPr id="4" name="AutoShape 2" descr="See the source image">
            <a:extLst>
              <a:ext uri="{FF2B5EF4-FFF2-40B4-BE49-F238E27FC236}">
                <a16:creationId xmlns:a16="http://schemas.microsoft.com/office/drawing/2014/main" id="{DDA9C9E8-FA79-463F-99E1-0E8600DB21D4}"/>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6152" name="Picture 8" descr="See the source image">
            <a:extLst>
              <a:ext uri="{FF2B5EF4-FFF2-40B4-BE49-F238E27FC236}">
                <a16:creationId xmlns:a16="http://schemas.microsoft.com/office/drawing/2014/main" id="{05866660-F456-4399-88B6-B60E9FE23A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4357" y="1825625"/>
            <a:ext cx="4431969" cy="2735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230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E656A83-A0D0-4147-89DF-1186CBC25C2F}"/>
              </a:ext>
            </a:extLst>
          </p:cNvPr>
          <p:cNvPicPr/>
          <p:nvPr/>
        </p:nvPicPr>
        <p:blipFill>
          <a:blip r:embed="rId2"/>
          <a:stretch>
            <a:fillRect/>
          </a:stretch>
        </p:blipFill>
        <p:spPr>
          <a:xfrm>
            <a:off x="2849526" y="0"/>
            <a:ext cx="7006855" cy="6858000"/>
          </a:xfrm>
          <a:prstGeom prst="rect">
            <a:avLst/>
          </a:prstGeom>
        </p:spPr>
      </p:pic>
    </p:spTree>
    <p:extLst>
      <p:ext uri="{BB962C8B-B14F-4D97-AF65-F5344CB8AC3E}">
        <p14:creationId xmlns:p14="http://schemas.microsoft.com/office/powerpoint/2010/main" val="1728119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B2393-EEF3-4DD9-A63A-A2A3CA5D3B36}"/>
              </a:ext>
            </a:extLst>
          </p:cNvPr>
          <p:cNvSpPr>
            <a:spLocks noGrp="1"/>
          </p:cNvSpPr>
          <p:nvPr>
            <p:ph type="title"/>
          </p:nvPr>
        </p:nvSpPr>
        <p:spPr/>
        <p:txBody>
          <a:bodyPr>
            <a:normAutofit fontScale="90000"/>
          </a:bodyPr>
          <a:lstStyle/>
          <a:p>
            <a:r>
              <a:rPr lang="en-US" b="1" dirty="0"/>
              <a:t>     Nutritional Value of Royal Jelly</a:t>
            </a:r>
            <a:br>
              <a:rPr lang="en-US" b="1" dirty="0"/>
            </a:br>
            <a:endParaRPr lang="en-IN" dirty="0"/>
          </a:p>
        </p:txBody>
      </p:sp>
      <p:sp>
        <p:nvSpPr>
          <p:cNvPr id="3" name="Content Placeholder 2">
            <a:extLst>
              <a:ext uri="{FF2B5EF4-FFF2-40B4-BE49-F238E27FC236}">
                <a16:creationId xmlns:a16="http://schemas.microsoft.com/office/drawing/2014/main" id="{CE90409E-00DF-4682-BDE5-D8730ED6F6CC}"/>
              </a:ext>
            </a:extLst>
          </p:cNvPr>
          <p:cNvSpPr>
            <a:spLocks noGrp="1"/>
          </p:cNvSpPr>
          <p:nvPr>
            <p:ph idx="1"/>
          </p:nvPr>
        </p:nvSpPr>
        <p:spPr/>
        <p:txBody>
          <a:bodyPr/>
          <a:lstStyle/>
          <a:p>
            <a:pPr marL="0" indent="0" algn="just">
              <a:buNone/>
            </a:pPr>
            <a:r>
              <a:rPr lang="en-US" dirty="0"/>
              <a:t>Royal jelly contains a rich variety of nutrients including minerals like </a:t>
            </a:r>
            <a:r>
              <a:rPr lang="en-US"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calcium</a:t>
            </a:r>
            <a:r>
              <a:rPr lang="en-US"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copper</a:t>
            </a:r>
            <a:r>
              <a:rPr lang="en-US"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hlinkClick r:id="rId4">
                  <a:extLst>
                    <a:ext uri="{A12FA001-AC4F-418D-AE19-62706E023703}">
                      <ahyp:hlinkClr xmlns:ahyp="http://schemas.microsoft.com/office/drawing/2018/hyperlinkcolor" val="tx"/>
                    </a:ext>
                  </a:extLst>
                </a:hlinkClick>
              </a:rPr>
              <a:t>iron</a:t>
            </a:r>
            <a:r>
              <a:rPr lang="en-US" dirty="0">
                <a:effectLst>
                  <a:outerShdw blurRad="38100" dist="38100" dir="2700000" algn="tl">
                    <a:srgbClr val="000000">
                      <a:alpha val="43137"/>
                    </a:srgbClr>
                  </a:outerShdw>
                </a:effectLst>
              </a:rPr>
              <a:t>, </a:t>
            </a:r>
            <a:r>
              <a:rPr lang="en-US" dirty="0"/>
              <a:t>phosphorous, </a:t>
            </a:r>
            <a:r>
              <a:rPr lang="en-US" dirty="0">
                <a:effectLst>
                  <a:outerShdw blurRad="38100" dist="38100" dir="2700000" algn="tl">
                    <a:srgbClr val="000000">
                      <a:alpha val="43137"/>
                    </a:srgbClr>
                  </a:outerShdw>
                </a:effectLst>
                <a:hlinkClick r:id="rId5">
                  <a:extLst>
                    <a:ext uri="{A12FA001-AC4F-418D-AE19-62706E023703}">
                      <ahyp:hlinkClr xmlns:ahyp="http://schemas.microsoft.com/office/drawing/2018/hyperlinkcolor" val="tx"/>
                    </a:ext>
                  </a:extLst>
                </a:hlinkClick>
              </a:rPr>
              <a:t>silicon</a:t>
            </a:r>
            <a:r>
              <a:rPr lang="en-US" dirty="0"/>
              <a:t>, sulfur, and </a:t>
            </a:r>
            <a:r>
              <a:rPr lang="en-US" dirty="0">
                <a:effectLst>
                  <a:outerShdw blurRad="38100" dist="38100" dir="2700000" algn="tl">
                    <a:srgbClr val="000000">
                      <a:alpha val="43137"/>
                    </a:srgbClr>
                  </a:outerShdw>
                </a:effectLst>
                <a:hlinkClick r:id="rId6">
                  <a:extLst>
                    <a:ext uri="{A12FA001-AC4F-418D-AE19-62706E023703}">
                      <ahyp:hlinkClr xmlns:ahyp="http://schemas.microsoft.com/office/drawing/2018/hyperlinkcolor" val="tx"/>
                    </a:ext>
                  </a:extLst>
                </a:hlinkClick>
              </a:rPr>
              <a:t>potassium</a:t>
            </a:r>
            <a:r>
              <a:rPr lang="en-US" dirty="0"/>
              <a:t>, as well as a wealth of B-family vitamins, </a:t>
            </a:r>
            <a:r>
              <a:rPr lang="en-US" dirty="0">
                <a:effectLst>
                  <a:outerShdw blurRad="38100" dist="38100" dir="2700000" algn="tl">
                    <a:srgbClr val="000000">
                      <a:alpha val="43137"/>
                    </a:srgbClr>
                  </a:outerShdw>
                </a:effectLst>
                <a:hlinkClick r:id="rId7">
                  <a:extLst>
                    <a:ext uri="{A12FA001-AC4F-418D-AE19-62706E023703}">
                      <ahyp:hlinkClr xmlns:ahyp="http://schemas.microsoft.com/office/drawing/2018/hyperlinkcolor" val="tx"/>
                    </a:ext>
                  </a:extLst>
                </a:hlinkClick>
              </a:rPr>
              <a:t>biotin</a:t>
            </a:r>
            <a:r>
              <a:rPr lang="en-US"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hlinkClick r:id="rId8">
                  <a:extLst>
                    <a:ext uri="{A12FA001-AC4F-418D-AE19-62706E023703}">
                      <ahyp:hlinkClr xmlns:ahyp="http://schemas.microsoft.com/office/drawing/2018/hyperlinkcolor" val="tx"/>
                    </a:ext>
                  </a:extLst>
                </a:hlinkClick>
              </a:rPr>
              <a:t>inositol</a:t>
            </a:r>
            <a:r>
              <a:rPr lang="en-US" dirty="0"/>
              <a:t>, folate, nucleic acids, gamma globulin, and 17 different amino acids, including the 8 essential amino acids that the human body cannot produce, and must, therefore, get from their diet.</a:t>
            </a:r>
            <a:endParaRPr lang="en-IN" dirty="0"/>
          </a:p>
        </p:txBody>
      </p:sp>
    </p:spTree>
    <p:extLst>
      <p:ext uri="{BB962C8B-B14F-4D97-AF65-F5344CB8AC3E}">
        <p14:creationId xmlns:p14="http://schemas.microsoft.com/office/powerpoint/2010/main" val="3991330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15DE4-9287-4458-B9A1-5D3B1BEC30C3}"/>
              </a:ext>
            </a:extLst>
          </p:cNvPr>
          <p:cNvSpPr>
            <a:spLocks noGrp="1"/>
          </p:cNvSpPr>
          <p:nvPr>
            <p:ph type="title"/>
          </p:nvPr>
        </p:nvSpPr>
        <p:spPr/>
        <p:txBody>
          <a:bodyPr>
            <a:normAutofit fontScale="90000"/>
          </a:bodyPr>
          <a:lstStyle/>
          <a:p>
            <a:r>
              <a:rPr lang="en-US" b="1" dirty="0"/>
              <a:t>Health Benefits of Royal Jelly</a:t>
            </a:r>
            <a:br>
              <a:rPr lang="en-US" b="1" dirty="0"/>
            </a:br>
            <a:endParaRPr lang="en-IN" dirty="0"/>
          </a:p>
        </p:txBody>
      </p:sp>
      <p:sp>
        <p:nvSpPr>
          <p:cNvPr id="3" name="Content Placeholder 2">
            <a:extLst>
              <a:ext uri="{FF2B5EF4-FFF2-40B4-BE49-F238E27FC236}">
                <a16:creationId xmlns:a16="http://schemas.microsoft.com/office/drawing/2014/main" id="{D8FF8EE6-A211-4E6E-A870-BA19B9247425}"/>
              </a:ext>
            </a:extLst>
          </p:cNvPr>
          <p:cNvSpPr>
            <a:spLocks noGrp="1"/>
          </p:cNvSpPr>
          <p:nvPr>
            <p:ph idx="1"/>
          </p:nvPr>
        </p:nvSpPr>
        <p:spPr/>
        <p:txBody>
          <a:bodyPr>
            <a:normAutofit lnSpcReduction="10000"/>
          </a:bodyPr>
          <a:lstStyle/>
          <a:p>
            <a:r>
              <a:rPr lang="en-IN" b="1" dirty="0"/>
              <a:t>Regulates Blood Pressure</a:t>
            </a:r>
          </a:p>
          <a:p>
            <a:r>
              <a:rPr lang="en-IN" b="1" dirty="0"/>
              <a:t>Balances Cholesterol Levels</a:t>
            </a:r>
          </a:p>
          <a:p>
            <a:r>
              <a:rPr lang="en-IN" b="1" dirty="0"/>
              <a:t>Treats Infertility Issues</a:t>
            </a:r>
          </a:p>
          <a:p>
            <a:r>
              <a:rPr lang="en-IN" b="1" dirty="0"/>
              <a:t>Anticancer Potential</a:t>
            </a:r>
          </a:p>
          <a:p>
            <a:r>
              <a:rPr lang="en-US" b="1" dirty="0"/>
              <a:t>Can Reduce the Effects of Chemotherapy</a:t>
            </a:r>
          </a:p>
          <a:p>
            <a:r>
              <a:rPr lang="en-IN" b="1" dirty="0"/>
              <a:t>Reduces Inflammation</a:t>
            </a:r>
          </a:p>
          <a:p>
            <a:r>
              <a:rPr lang="en-IN" b="1" dirty="0"/>
              <a:t>Prevents Premature Aging</a:t>
            </a:r>
          </a:p>
          <a:p>
            <a:r>
              <a:rPr lang="en-IN" b="1" dirty="0"/>
              <a:t>Weight Loss</a:t>
            </a:r>
          </a:p>
          <a:p>
            <a:r>
              <a:rPr lang="en-IN" b="1" dirty="0"/>
              <a:t>Boosts Metabolism</a:t>
            </a:r>
          </a:p>
          <a:p>
            <a:pPr marL="0" indent="0">
              <a:buNone/>
            </a:pPr>
            <a:endParaRPr lang="en-IN" dirty="0"/>
          </a:p>
        </p:txBody>
      </p:sp>
    </p:spTree>
    <p:extLst>
      <p:ext uri="{BB962C8B-B14F-4D97-AF65-F5344CB8AC3E}">
        <p14:creationId xmlns:p14="http://schemas.microsoft.com/office/powerpoint/2010/main" val="2736805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1BCD9-269B-4A10-99F4-C402B8E1E1BA}"/>
              </a:ext>
            </a:extLst>
          </p:cNvPr>
          <p:cNvSpPr>
            <a:spLocks noGrp="1"/>
          </p:cNvSpPr>
          <p:nvPr>
            <p:ph type="title"/>
          </p:nvPr>
        </p:nvSpPr>
        <p:spPr/>
        <p:txBody>
          <a:bodyPr/>
          <a:lstStyle/>
          <a:p>
            <a:r>
              <a:rPr lang="en-IN" dirty="0"/>
              <a:t>                    Defects in Jelly</a:t>
            </a:r>
          </a:p>
        </p:txBody>
      </p:sp>
      <p:sp>
        <p:nvSpPr>
          <p:cNvPr id="3" name="Content Placeholder 2">
            <a:extLst>
              <a:ext uri="{FF2B5EF4-FFF2-40B4-BE49-F238E27FC236}">
                <a16:creationId xmlns:a16="http://schemas.microsoft.com/office/drawing/2014/main" id="{7F212480-D557-45FE-8DB4-A2F13EEC1A21}"/>
              </a:ext>
            </a:extLst>
          </p:cNvPr>
          <p:cNvSpPr>
            <a:spLocks noGrp="1"/>
          </p:cNvSpPr>
          <p:nvPr>
            <p:ph idx="1"/>
          </p:nvPr>
        </p:nvSpPr>
        <p:spPr/>
        <p:txBody>
          <a:bodyPr/>
          <a:lstStyle/>
          <a:p>
            <a:r>
              <a:rPr lang="en-IN" dirty="0"/>
              <a:t>Crystals in Jelly</a:t>
            </a:r>
          </a:p>
          <a:p>
            <a:r>
              <a:rPr lang="en-IN" dirty="0"/>
              <a:t>Cloudy jelly</a:t>
            </a:r>
          </a:p>
          <a:p>
            <a:r>
              <a:rPr lang="en-IN" dirty="0"/>
              <a:t>Failure to gel</a:t>
            </a:r>
          </a:p>
          <a:p>
            <a:r>
              <a:rPr lang="en-IN" dirty="0"/>
              <a:t>Tough Jelly</a:t>
            </a:r>
          </a:p>
        </p:txBody>
      </p:sp>
    </p:spTree>
    <p:extLst>
      <p:ext uri="{BB962C8B-B14F-4D97-AF65-F5344CB8AC3E}">
        <p14:creationId xmlns:p14="http://schemas.microsoft.com/office/powerpoint/2010/main" val="2273738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2C056-BC13-4D30-970B-12625B168080}"/>
              </a:ext>
            </a:extLst>
          </p:cNvPr>
          <p:cNvSpPr>
            <a:spLocks noGrp="1"/>
          </p:cNvSpPr>
          <p:nvPr>
            <p:ph type="title"/>
          </p:nvPr>
        </p:nvSpPr>
        <p:spPr/>
        <p:txBody>
          <a:bodyPr/>
          <a:lstStyle/>
          <a:p>
            <a:r>
              <a:rPr lang="en-IN" dirty="0"/>
              <a:t>                         Marmalade</a:t>
            </a:r>
          </a:p>
        </p:txBody>
      </p:sp>
      <p:sp>
        <p:nvSpPr>
          <p:cNvPr id="3" name="Content Placeholder 2">
            <a:extLst>
              <a:ext uri="{FF2B5EF4-FFF2-40B4-BE49-F238E27FC236}">
                <a16:creationId xmlns:a16="http://schemas.microsoft.com/office/drawing/2014/main" id="{F783203E-9CEC-495B-A227-192C2D1668F3}"/>
              </a:ext>
            </a:extLst>
          </p:cNvPr>
          <p:cNvSpPr>
            <a:spLocks noGrp="1"/>
          </p:cNvSpPr>
          <p:nvPr>
            <p:ph idx="1"/>
          </p:nvPr>
        </p:nvSpPr>
        <p:spPr/>
        <p:txBody>
          <a:bodyPr>
            <a:normAutofit fontScale="92500" lnSpcReduction="10000"/>
          </a:bodyPr>
          <a:lstStyle/>
          <a:p>
            <a:pPr marL="0" indent="0" algn="just">
              <a:buNone/>
            </a:pPr>
            <a:endParaRPr lang="en-US" dirty="0"/>
          </a:p>
          <a:p>
            <a:pPr marL="0" indent="0" algn="just">
              <a:buNone/>
            </a:pPr>
            <a:r>
              <a:rPr lang="en-US" dirty="0"/>
              <a:t>Marmalade is a fruit preserve made from the juice and peel of citrus fruits boiled with sugar and water. The best-known version is made from bitter orange, but it is also made from lemons, limes, grapefruits, mandarins, sweet oranges, bergamots, and other citrus fruits, or a combination.</a:t>
            </a:r>
          </a:p>
          <a:p>
            <a:pPr marL="0" indent="0" algn="just">
              <a:buNone/>
            </a:pPr>
            <a:endParaRPr lang="en-US" dirty="0"/>
          </a:p>
          <a:p>
            <a:pPr marL="0" indent="0" algn="just">
              <a:buNone/>
            </a:pPr>
            <a:r>
              <a:rPr lang="en-US" dirty="0"/>
              <a:t>As per FSSAI, Marmalade means a product prepared by boiling sound fruits with peel, pulp and juice, with or without water, added nutritive sweeteners and concentrating to such a consistency that gelatinization takes place on cooling of the product. It shall not be syrupy, sticky or gummy and shall be clear and transparent.</a:t>
            </a:r>
            <a:endParaRPr lang="en-IN" dirty="0"/>
          </a:p>
        </p:txBody>
      </p:sp>
    </p:spTree>
    <p:extLst>
      <p:ext uri="{BB962C8B-B14F-4D97-AF65-F5344CB8AC3E}">
        <p14:creationId xmlns:p14="http://schemas.microsoft.com/office/powerpoint/2010/main" val="1282101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2D59921-2ABB-4788-85EE-D34B219179DB}"/>
              </a:ext>
            </a:extLst>
          </p:cNvPr>
          <p:cNvGraphicFramePr>
            <a:graphicFrameLocks noGrp="1"/>
          </p:cNvGraphicFramePr>
          <p:nvPr>
            <p:extLst>
              <p:ext uri="{D42A27DB-BD31-4B8C-83A1-F6EECF244321}">
                <p14:modId xmlns:p14="http://schemas.microsoft.com/office/powerpoint/2010/main" val="4185639786"/>
              </p:ext>
            </p:extLst>
          </p:nvPr>
        </p:nvGraphicFramePr>
        <p:xfrm>
          <a:off x="4527154" y="531628"/>
          <a:ext cx="3420266" cy="4360068"/>
        </p:xfrm>
        <a:graphic>
          <a:graphicData uri="http://schemas.openxmlformats.org/drawingml/2006/table">
            <a:tbl>
              <a:tblPr/>
              <a:tblGrid>
                <a:gridCol w="1710133">
                  <a:extLst>
                    <a:ext uri="{9D8B030D-6E8A-4147-A177-3AD203B41FA5}">
                      <a16:colId xmlns:a16="http://schemas.microsoft.com/office/drawing/2014/main" val="1007150934"/>
                    </a:ext>
                  </a:extLst>
                </a:gridCol>
                <a:gridCol w="1710133">
                  <a:extLst>
                    <a:ext uri="{9D8B030D-6E8A-4147-A177-3AD203B41FA5}">
                      <a16:colId xmlns:a16="http://schemas.microsoft.com/office/drawing/2014/main" val="3426225959"/>
                    </a:ext>
                  </a:extLst>
                </a:gridCol>
              </a:tblGrid>
              <a:tr h="241177">
                <a:tc gridSpan="2">
                  <a:txBody>
                    <a:bodyPr/>
                    <a:lstStyle/>
                    <a:p>
                      <a:pPr algn="r" fontAlgn="b"/>
                      <a:r>
                        <a:rPr lang="en-IN" sz="1500" b="1">
                          <a:effectLst/>
                        </a:rPr>
                        <a:t>%Daily Value*</a:t>
                      </a:r>
                    </a:p>
                  </a:txBody>
                  <a:tcPr marL="39586" marR="39586" marT="38003" marB="39586" anchor="b">
                    <a:lnL>
                      <a:noFill/>
                    </a:lnL>
                    <a:lnR>
                      <a:noFill/>
                    </a:lnR>
                    <a:lnT>
                      <a:noFill/>
                    </a:lnT>
                    <a:lnB w="9525" cap="flat" cmpd="sng" algn="ctr">
                      <a:solidFill>
                        <a:srgbClr val="EAEAEA"/>
                      </a:solidFill>
                      <a:prstDash val="solid"/>
                      <a:round/>
                      <a:headEnd type="none" w="med" len="med"/>
                      <a:tailEnd type="none" w="med" len="med"/>
                    </a:lnB>
                  </a:tcPr>
                </a:tc>
                <a:tc hMerge="1">
                  <a:txBody>
                    <a:bodyPr/>
                    <a:lstStyle/>
                    <a:p>
                      <a:endParaRPr lang="en-IN"/>
                    </a:p>
                  </a:txBody>
                  <a:tcPr/>
                </a:tc>
                <a:extLst>
                  <a:ext uri="{0D108BD9-81ED-4DB2-BD59-A6C34878D82A}">
                    <a16:rowId xmlns:a16="http://schemas.microsoft.com/office/drawing/2014/main" val="204054411"/>
                  </a:ext>
                </a:extLst>
              </a:tr>
              <a:tr h="241177">
                <a:tc>
                  <a:txBody>
                    <a:bodyPr/>
                    <a:lstStyle/>
                    <a:p>
                      <a:pPr fontAlgn="b"/>
                      <a:r>
                        <a:rPr lang="en-IN" sz="1500" b="1" dirty="0">
                          <a:effectLst/>
                        </a:rPr>
                        <a:t>Total Fat</a:t>
                      </a:r>
                      <a:r>
                        <a:rPr lang="en-IN" sz="1500" dirty="0">
                          <a:effectLst/>
                        </a:rPr>
                        <a:t>0 g</a:t>
                      </a:r>
                    </a:p>
                  </a:txBody>
                  <a:tcPr marL="39586" marR="39586" marT="38003" marB="39586"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tc>
                  <a:txBody>
                    <a:bodyPr/>
                    <a:lstStyle/>
                    <a:p>
                      <a:pPr algn="r" fontAlgn="b"/>
                      <a:r>
                        <a:rPr lang="en-IN" sz="1500">
                          <a:effectLst/>
                        </a:rPr>
                        <a:t>0%</a:t>
                      </a:r>
                    </a:p>
                  </a:txBody>
                  <a:tcPr marL="39586" marR="39586" marT="38003" marB="39586"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extLst>
                  <a:ext uri="{0D108BD9-81ED-4DB2-BD59-A6C34878D82A}">
                    <a16:rowId xmlns:a16="http://schemas.microsoft.com/office/drawing/2014/main" val="940051645"/>
                  </a:ext>
                </a:extLst>
              </a:tr>
              <a:tr h="241177">
                <a:tc>
                  <a:txBody>
                    <a:bodyPr/>
                    <a:lstStyle/>
                    <a:p>
                      <a:pPr fontAlgn="b"/>
                      <a:r>
                        <a:rPr lang="en-IN" sz="1500">
                          <a:effectLst/>
                        </a:rPr>
                        <a:t>Saturated fat0 g</a:t>
                      </a:r>
                    </a:p>
                  </a:txBody>
                  <a:tcPr marL="39586" marR="39586" marT="38003" marB="39586"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tc>
                  <a:txBody>
                    <a:bodyPr/>
                    <a:lstStyle/>
                    <a:p>
                      <a:pPr algn="r" fontAlgn="b"/>
                      <a:r>
                        <a:rPr lang="en-IN" sz="1500">
                          <a:effectLst/>
                        </a:rPr>
                        <a:t>0%</a:t>
                      </a:r>
                    </a:p>
                  </a:txBody>
                  <a:tcPr marL="39586" marR="39586" marT="38003" marB="39586"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extLst>
                  <a:ext uri="{0D108BD9-81ED-4DB2-BD59-A6C34878D82A}">
                    <a16:rowId xmlns:a16="http://schemas.microsoft.com/office/drawing/2014/main" val="2471289200"/>
                  </a:ext>
                </a:extLst>
              </a:tr>
              <a:tr h="421240">
                <a:tc>
                  <a:txBody>
                    <a:bodyPr/>
                    <a:lstStyle/>
                    <a:p>
                      <a:pPr fontAlgn="b"/>
                      <a:r>
                        <a:rPr lang="en-IN" sz="1500">
                          <a:effectLst/>
                        </a:rPr>
                        <a:t>Polyunsaturated fat0 g</a:t>
                      </a:r>
                    </a:p>
                  </a:txBody>
                  <a:tcPr marL="39586" marR="39586" marT="38003" marB="39586"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tc>
                  <a:txBody>
                    <a:bodyPr/>
                    <a:lstStyle/>
                    <a:p>
                      <a:pPr algn="r" fontAlgn="b"/>
                      <a:endParaRPr lang="en-IN" sz="1500">
                        <a:effectLst/>
                      </a:endParaRPr>
                    </a:p>
                  </a:txBody>
                  <a:tcPr marL="39586" marR="39586" marT="38003" marB="39586"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extLst>
                  <a:ext uri="{0D108BD9-81ED-4DB2-BD59-A6C34878D82A}">
                    <a16:rowId xmlns:a16="http://schemas.microsoft.com/office/drawing/2014/main" val="1654840252"/>
                  </a:ext>
                </a:extLst>
              </a:tr>
              <a:tr h="421240">
                <a:tc>
                  <a:txBody>
                    <a:bodyPr/>
                    <a:lstStyle/>
                    <a:p>
                      <a:pPr fontAlgn="b"/>
                      <a:r>
                        <a:rPr lang="en-IN" sz="1500">
                          <a:effectLst/>
                        </a:rPr>
                        <a:t>Monounsaturated fat0 g</a:t>
                      </a:r>
                    </a:p>
                  </a:txBody>
                  <a:tcPr marL="39586" marR="39586" marT="38003" marB="39586"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tc>
                  <a:txBody>
                    <a:bodyPr/>
                    <a:lstStyle/>
                    <a:p>
                      <a:pPr algn="r" fontAlgn="b"/>
                      <a:endParaRPr lang="en-IN" sz="1500">
                        <a:effectLst/>
                      </a:endParaRPr>
                    </a:p>
                  </a:txBody>
                  <a:tcPr marL="39586" marR="39586" marT="38003" marB="39586"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extLst>
                  <a:ext uri="{0D108BD9-81ED-4DB2-BD59-A6C34878D82A}">
                    <a16:rowId xmlns:a16="http://schemas.microsoft.com/office/drawing/2014/main" val="2799673560"/>
                  </a:ext>
                </a:extLst>
              </a:tr>
              <a:tr h="241177">
                <a:tc>
                  <a:txBody>
                    <a:bodyPr/>
                    <a:lstStyle/>
                    <a:p>
                      <a:pPr fontAlgn="b"/>
                      <a:r>
                        <a:rPr lang="en-IN" sz="1500" b="1">
                          <a:effectLst/>
                        </a:rPr>
                        <a:t>Cholesterol</a:t>
                      </a:r>
                      <a:r>
                        <a:rPr lang="en-IN" sz="1500">
                          <a:effectLst/>
                        </a:rPr>
                        <a:t>0 mg</a:t>
                      </a:r>
                    </a:p>
                  </a:txBody>
                  <a:tcPr marL="39586" marR="39586" marT="38003" marB="39586"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tc>
                  <a:txBody>
                    <a:bodyPr/>
                    <a:lstStyle/>
                    <a:p>
                      <a:pPr algn="r" fontAlgn="b"/>
                      <a:r>
                        <a:rPr lang="en-IN" sz="1500">
                          <a:effectLst/>
                        </a:rPr>
                        <a:t>0%</a:t>
                      </a:r>
                    </a:p>
                  </a:txBody>
                  <a:tcPr marL="39586" marR="39586" marT="38003" marB="39586"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extLst>
                  <a:ext uri="{0D108BD9-81ED-4DB2-BD59-A6C34878D82A}">
                    <a16:rowId xmlns:a16="http://schemas.microsoft.com/office/drawing/2014/main" val="1415518772"/>
                  </a:ext>
                </a:extLst>
              </a:tr>
              <a:tr h="241177">
                <a:tc>
                  <a:txBody>
                    <a:bodyPr/>
                    <a:lstStyle/>
                    <a:p>
                      <a:pPr fontAlgn="b"/>
                      <a:r>
                        <a:rPr lang="en-IN" sz="1500" b="1">
                          <a:effectLst/>
                        </a:rPr>
                        <a:t>Sodium</a:t>
                      </a:r>
                      <a:r>
                        <a:rPr lang="en-IN" sz="1500">
                          <a:effectLst/>
                        </a:rPr>
                        <a:t>179 mg</a:t>
                      </a:r>
                    </a:p>
                  </a:txBody>
                  <a:tcPr marL="39586" marR="39586" marT="38003" marB="39586"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tc>
                  <a:txBody>
                    <a:bodyPr/>
                    <a:lstStyle/>
                    <a:p>
                      <a:pPr algn="r" fontAlgn="b"/>
                      <a:r>
                        <a:rPr lang="en-IN" sz="1500">
                          <a:effectLst/>
                        </a:rPr>
                        <a:t>7%</a:t>
                      </a:r>
                    </a:p>
                  </a:txBody>
                  <a:tcPr marL="39586" marR="39586" marT="38003" marB="39586"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extLst>
                  <a:ext uri="{0D108BD9-81ED-4DB2-BD59-A6C34878D82A}">
                    <a16:rowId xmlns:a16="http://schemas.microsoft.com/office/drawing/2014/main" val="3753934493"/>
                  </a:ext>
                </a:extLst>
              </a:tr>
              <a:tr h="241177">
                <a:tc>
                  <a:txBody>
                    <a:bodyPr/>
                    <a:lstStyle/>
                    <a:p>
                      <a:pPr fontAlgn="b"/>
                      <a:r>
                        <a:rPr lang="en-IN" sz="1500" b="1">
                          <a:effectLst/>
                        </a:rPr>
                        <a:t>Potassium</a:t>
                      </a:r>
                      <a:r>
                        <a:rPr lang="en-IN" sz="1500">
                          <a:effectLst/>
                        </a:rPr>
                        <a:t>118 mg</a:t>
                      </a:r>
                    </a:p>
                  </a:txBody>
                  <a:tcPr marL="39586" marR="39586" marT="38003" marB="39586"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tc>
                  <a:txBody>
                    <a:bodyPr/>
                    <a:lstStyle/>
                    <a:p>
                      <a:pPr algn="r" fontAlgn="b"/>
                      <a:r>
                        <a:rPr lang="en-IN" sz="1500">
                          <a:effectLst/>
                        </a:rPr>
                        <a:t>3%</a:t>
                      </a:r>
                    </a:p>
                  </a:txBody>
                  <a:tcPr marL="39586" marR="39586" marT="38003" marB="39586"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extLst>
                  <a:ext uri="{0D108BD9-81ED-4DB2-BD59-A6C34878D82A}">
                    <a16:rowId xmlns:a16="http://schemas.microsoft.com/office/drawing/2014/main" val="1678233268"/>
                  </a:ext>
                </a:extLst>
              </a:tr>
              <a:tr h="421240">
                <a:tc>
                  <a:txBody>
                    <a:bodyPr/>
                    <a:lstStyle/>
                    <a:p>
                      <a:pPr fontAlgn="b"/>
                      <a:r>
                        <a:rPr lang="en-IN" sz="1500" b="1">
                          <a:effectLst/>
                        </a:rPr>
                        <a:t>Total Carbohydrate</a:t>
                      </a:r>
                      <a:r>
                        <a:rPr lang="en-IN" sz="1500">
                          <a:effectLst/>
                        </a:rPr>
                        <a:t>212 g</a:t>
                      </a:r>
                    </a:p>
                  </a:txBody>
                  <a:tcPr marL="39586" marR="39586" marT="38003" marB="39586"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tc>
                  <a:txBody>
                    <a:bodyPr/>
                    <a:lstStyle/>
                    <a:p>
                      <a:pPr algn="r" fontAlgn="b"/>
                      <a:r>
                        <a:rPr lang="en-IN" sz="1500">
                          <a:effectLst/>
                        </a:rPr>
                        <a:t>71%</a:t>
                      </a:r>
                    </a:p>
                  </a:txBody>
                  <a:tcPr marL="39586" marR="39586" marT="38003" marB="39586"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extLst>
                  <a:ext uri="{0D108BD9-81ED-4DB2-BD59-A6C34878D82A}">
                    <a16:rowId xmlns:a16="http://schemas.microsoft.com/office/drawing/2014/main" val="1579140596"/>
                  </a:ext>
                </a:extLst>
              </a:tr>
              <a:tr h="241177">
                <a:tc>
                  <a:txBody>
                    <a:bodyPr/>
                    <a:lstStyle/>
                    <a:p>
                      <a:pPr fontAlgn="b"/>
                      <a:r>
                        <a:rPr lang="en-IN" sz="1500">
                          <a:effectLst/>
                        </a:rPr>
                        <a:t>Dietary fiber2.2 g</a:t>
                      </a:r>
                    </a:p>
                  </a:txBody>
                  <a:tcPr marL="39586" marR="39586" marT="38003" marB="39586"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tc>
                  <a:txBody>
                    <a:bodyPr/>
                    <a:lstStyle/>
                    <a:p>
                      <a:pPr algn="r" fontAlgn="b"/>
                      <a:r>
                        <a:rPr lang="en-IN" sz="1500">
                          <a:effectLst/>
                        </a:rPr>
                        <a:t>9%</a:t>
                      </a:r>
                    </a:p>
                  </a:txBody>
                  <a:tcPr marL="39586" marR="39586" marT="38003" marB="39586"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extLst>
                  <a:ext uri="{0D108BD9-81ED-4DB2-BD59-A6C34878D82A}">
                    <a16:rowId xmlns:a16="http://schemas.microsoft.com/office/drawing/2014/main" val="3030222383"/>
                  </a:ext>
                </a:extLst>
              </a:tr>
              <a:tr h="241177">
                <a:tc>
                  <a:txBody>
                    <a:bodyPr/>
                    <a:lstStyle/>
                    <a:p>
                      <a:pPr fontAlgn="b"/>
                      <a:r>
                        <a:rPr lang="en-IN" sz="1500">
                          <a:effectLst/>
                        </a:rPr>
                        <a:t>Sugar192 g</a:t>
                      </a:r>
                    </a:p>
                  </a:txBody>
                  <a:tcPr marL="39586" marR="39586" marT="38003" marB="39586"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tc>
                  <a:txBody>
                    <a:bodyPr/>
                    <a:lstStyle/>
                    <a:p>
                      <a:pPr algn="r" fontAlgn="b"/>
                      <a:endParaRPr lang="en-IN" sz="1500">
                        <a:effectLst/>
                      </a:endParaRPr>
                    </a:p>
                  </a:txBody>
                  <a:tcPr marL="39586" marR="39586" marT="38003" marB="39586"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extLst>
                  <a:ext uri="{0D108BD9-81ED-4DB2-BD59-A6C34878D82A}">
                    <a16:rowId xmlns:a16="http://schemas.microsoft.com/office/drawing/2014/main" val="3177382995"/>
                  </a:ext>
                </a:extLst>
              </a:tr>
              <a:tr h="241177">
                <a:tc>
                  <a:txBody>
                    <a:bodyPr/>
                    <a:lstStyle/>
                    <a:p>
                      <a:pPr fontAlgn="b"/>
                      <a:r>
                        <a:rPr lang="en-IN" sz="1500" b="1">
                          <a:effectLst/>
                        </a:rPr>
                        <a:t>Protein</a:t>
                      </a:r>
                      <a:r>
                        <a:rPr lang="en-IN" sz="1500">
                          <a:effectLst/>
                        </a:rPr>
                        <a:t>1 g</a:t>
                      </a:r>
                    </a:p>
                  </a:txBody>
                  <a:tcPr marL="39586" marR="39586" marT="38003" marB="39586"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tc>
                  <a:txBody>
                    <a:bodyPr/>
                    <a:lstStyle/>
                    <a:p>
                      <a:pPr algn="r" fontAlgn="b"/>
                      <a:r>
                        <a:rPr lang="en-IN" sz="1500" dirty="0">
                          <a:effectLst/>
                        </a:rPr>
                        <a:t>2%</a:t>
                      </a:r>
                    </a:p>
                  </a:txBody>
                  <a:tcPr marL="39586" marR="39586" marT="38003" marB="39586"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extLst>
                  <a:ext uri="{0D108BD9-81ED-4DB2-BD59-A6C34878D82A}">
                    <a16:rowId xmlns:a16="http://schemas.microsoft.com/office/drawing/2014/main" val="3845431549"/>
                  </a:ext>
                </a:extLst>
              </a:tr>
            </a:tbl>
          </a:graphicData>
        </a:graphic>
      </p:graphicFrame>
      <p:graphicFrame>
        <p:nvGraphicFramePr>
          <p:cNvPr id="3" name="Table 2">
            <a:extLst>
              <a:ext uri="{FF2B5EF4-FFF2-40B4-BE49-F238E27FC236}">
                <a16:creationId xmlns:a16="http://schemas.microsoft.com/office/drawing/2014/main" id="{A0AEDBD0-17E5-4DED-9BBC-E44FD9B7D948}"/>
              </a:ext>
            </a:extLst>
          </p:cNvPr>
          <p:cNvGraphicFramePr>
            <a:graphicFrameLocks noGrp="1"/>
          </p:cNvGraphicFramePr>
          <p:nvPr>
            <p:extLst>
              <p:ext uri="{D42A27DB-BD31-4B8C-83A1-F6EECF244321}">
                <p14:modId xmlns:p14="http://schemas.microsoft.com/office/powerpoint/2010/main" val="1911627325"/>
              </p:ext>
            </p:extLst>
          </p:nvPr>
        </p:nvGraphicFramePr>
        <p:xfrm>
          <a:off x="3636335" y="5121524"/>
          <a:ext cx="3629652" cy="1470660"/>
        </p:xfrm>
        <a:graphic>
          <a:graphicData uri="http://schemas.openxmlformats.org/drawingml/2006/table">
            <a:tbl>
              <a:tblPr/>
              <a:tblGrid>
                <a:gridCol w="1814826">
                  <a:extLst>
                    <a:ext uri="{9D8B030D-6E8A-4147-A177-3AD203B41FA5}">
                      <a16:colId xmlns:a16="http://schemas.microsoft.com/office/drawing/2014/main" val="802130013"/>
                    </a:ext>
                  </a:extLst>
                </a:gridCol>
                <a:gridCol w="1814826">
                  <a:extLst>
                    <a:ext uri="{9D8B030D-6E8A-4147-A177-3AD203B41FA5}">
                      <a16:colId xmlns:a16="http://schemas.microsoft.com/office/drawing/2014/main" val="3156562970"/>
                    </a:ext>
                  </a:extLst>
                </a:gridCol>
              </a:tblGrid>
              <a:tr h="276446">
                <a:tc>
                  <a:txBody>
                    <a:bodyPr/>
                    <a:lstStyle/>
                    <a:p>
                      <a:pPr fontAlgn="b"/>
                      <a:r>
                        <a:rPr lang="en-IN">
                          <a:effectLst/>
                        </a:rPr>
                        <a:t>Vitamin A</a:t>
                      </a:r>
                    </a:p>
                  </a:txBody>
                  <a:tcPr marL="47625" marR="47625" marB="47625" anchor="b">
                    <a:lnL>
                      <a:noFill/>
                    </a:lnL>
                    <a:lnR>
                      <a:noFill/>
                    </a:lnR>
                    <a:lnT>
                      <a:noFill/>
                    </a:lnT>
                    <a:lnB w="9525" cap="flat" cmpd="sng" algn="ctr">
                      <a:solidFill>
                        <a:srgbClr val="EAEAEA"/>
                      </a:solidFill>
                      <a:prstDash val="solid"/>
                      <a:round/>
                      <a:headEnd type="none" w="med" len="med"/>
                      <a:tailEnd type="none" w="med" len="med"/>
                    </a:lnB>
                  </a:tcPr>
                </a:tc>
                <a:tc>
                  <a:txBody>
                    <a:bodyPr/>
                    <a:lstStyle/>
                    <a:p>
                      <a:pPr algn="r" fontAlgn="b"/>
                      <a:r>
                        <a:rPr lang="en-IN">
                          <a:effectLst/>
                        </a:rPr>
                        <a:t>0%</a:t>
                      </a:r>
                    </a:p>
                  </a:txBody>
                  <a:tcPr marL="47625" marR="47625" marB="47625" anchor="b">
                    <a:lnL>
                      <a:noFill/>
                    </a:lnL>
                    <a:lnR>
                      <a:noFill/>
                    </a:lnR>
                    <a:lnT>
                      <a:noFill/>
                    </a:lnT>
                    <a:lnB w="9525" cap="flat" cmpd="sng" algn="ctr">
                      <a:solidFill>
                        <a:srgbClr val="EAEAEA"/>
                      </a:solidFill>
                      <a:prstDash val="solid"/>
                      <a:round/>
                      <a:headEnd type="none" w="med" len="med"/>
                      <a:tailEnd type="none" w="med" len="med"/>
                    </a:lnB>
                  </a:tcPr>
                </a:tc>
                <a:extLst>
                  <a:ext uri="{0D108BD9-81ED-4DB2-BD59-A6C34878D82A}">
                    <a16:rowId xmlns:a16="http://schemas.microsoft.com/office/drawing/2014/main" val="1428517081"/>
                  </a:ext>
                </a:extLst>
              </a:tr>
              <a:tr h="276446">
                <a:tc>
                  <a:txBody>
                    <a:bodyPr/>
                    <a:lstStyle/>
                    <a:p>
                      <a:pPr fontAlgn="b"/>
                      <a:r>
                        <a:rPr lang="en-IN">
                          <a:effectLst/>
                        </a:rPr>
                        <a:t>Calcium</a:t>
                      </a:r>
                    </a:p>
                  </a:txBody>
                  <a:tcPr marL="47625" marR="47625" marB="47625"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tc>
                  <a:txBody>
                    <a:bodyPr/>
                    <a:lstStyle/>
                    <a:p>
                      <a:pPr algn="r" fontAlgn="b"/>
                      <a:r>
                        <a:rPr lang="en-IN">
                          <a:effectLst/>
                        </a:rPr>
                        <a:t>12%</a:t>
                      </a:r>
                    </a:p>
                  </a:txBody>
                  <a:tcPr marL="47625" marR="47625" marB="47625"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extLst>
                  <a:ext uri="{0D108BD9-81ED-4DB2-BD59-A6C34878D82A}">
                    <a16:rowId xmlns:a16="http://schemas.microsoft.com/office/drawing/2014/main" val="4048556355"/>
                  </a:ext>
                </a:extLst>
              </a:tr>
              <a:tr h="276446">
                <a:tc>
                  <a:txBody>
                    <a:bodyPr/>
                    <a:lstStyle/>
                    <a:p>
                      <a:pPr fontAlgn="b"/>
                      <a:r>
                        <a:rPr lang="en-IN" dirty="0">
                          <a:effectLst/>
                        </a:rPr>
                        <a:t>Vitamin D</a:t>
                      </a:r>
                    </a:p>
                  </a:txBody>
                  <a:tcPr marL="47625" marR="47625" marB="47625"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tc>
                  <a:txBody>
                    <a:bodyPr/>
                    <a:lstStyle/>
                    <a:p>
                      <a:pPr algn="r" fontAlgn="b"/>
                      <a:r>
                        <a:rPr lang="en-IN" dirty="0">
                          <a:effectLst/>
                        </a:rPr>
                        <a:t>0%</a:t>
                      </a:r>
                    </a:p>
                  </a:txBody>
                  <a:tcPr marL="47625" marR="47625" marB="47625"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extLst>
                  <a:ext uri="{0D108BD9-81ED-4DB2-BD59-A6C34878D82A}">
                    <a16:rowId xmlns:a16="http://schemas.microsoft.com/office/drawing/2014/main" val="4152102921"/>
                  </a:ext>
                </a:extLst>
              </a:tr>
              <a:tr h="276446">
                <a:tc>
                  <a:txBody>
                    <a:bodyPr/>
                    <a:lstStyle/>
                    <a:p>
                      <a:pPr fontAlgn="b"/>
                      <a:r>
                        <a:rPr lang="en-IN">
                          <a:effectLst/>
                        </a:rPr>
                        <a:t>Vitamin B-12</a:t>
                      </a:r>
                    </a:p>
                  </a:txBody>
                  <a:tcPr marL="47625" marR="47625" marB="47625"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tc>
                  <a:txBody>
                    <a:bodyPr/>
                    <a:lstStyle/>
                    <a:p>
                      <a:pPr algn="r" fontAlgn="b"/>
                      <a:r>
                        <a:rPr lang="en-IN" dirty="0">
                          <a:effectLst/>
                        </a:rPr>
                        <a:t>0%</a:t>
                      </a:r>
                    </a:p>
                  </a:txBody>
                  <a:tcPr marL="47625" marR="47625" marB="47625"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extLst>
                  <a:ext uri="{0D108BD9-81ED-4DB2-BD59-A6C34878D82A}">
                    <a16:rowId xmlns:a16="http://schemas.microsoft.com/office/drawing/2014/main" val="2588583456"/>
                  </a:ext>
                </a:extLst>
              </a:tr>
            </a:tbl>
          </a:graphicData>
        </a:graphic>
      </p:graphicFrame>
      <p:graphicFrame>
        <p:nvGraphicFramePr>
          <p:cNvPr id="4" name="Table 3">
            <a:extLst>
              <a:ext uri="{FF2B5EF4-FFF2-40B4-BE49-F238E27FC236}">
                <a16:creationId xmlns:a16="http://schemas.microsoft.com/office/drawing/2014/main" id="{99ECEAC9-9E85-4DD7-9925-09EF1A2555FA}"/>
              </a:ext>
            </a:extLst>
          </p:cNvPr>
          <p:cNvGraphicFramePr>
            <a:graphicFrameLocks noGrp="1"/>
          </p:cNvGraphicFramePr>
          <p:nvPr>
            <p:extLst>
              <p:ext uri="{D42A27DB-BD31-4B8C-83A1-F6EECF244321}">
                <p14:modId xmlns:p14="http://schemas.microsoft.com/office/powerpoint/2010/main" val="3008132927"/>
              </p:ext>
            </p:extLst>
          </p:nvPr>
        </p:nvGraphicFramePr>
        <p:xfrm>
          <a:off x="7414842" y="5121525"/>
          <a:ext cx="3983260" cy="1470660"/>
        </p:xfrm>
        <a:graphic>
          <a:graphicData uri="http://schemas.openxmlformats.org/drawingml/2006/table">
            <a:tbl>
              <a:tblPr/>
              <a:tblGrid>
                <a:gridCol w="1991630">
                  <a:extLst>
                    <a:ext uri="{9D8B030D-6E8A-4147-A177-3AD203B41FA5}">
                      <a16:colId xmlns:a16="http://schemas.microsoft.com/office/drawing/2014/main" val="1860755184"/>
                    </a:ext>
                  </a:extLst>
                </a:gridCol>
                <a:gridCol w="1991630">
                  <a:extLst>
                    <a:ext uri="{9D8B030D-6E8A-4147-A177-3AD203B41FA5}">
                      <a16:colId xmlns:a16="http://schemas.microsoft.com/office/drawing/2014/main" val="3206263353"/>
                    </a:ext>
                  </a:extLst>
                </a:gridCol>
              </a:tblGrid>
              <a:tr h="225402">
                <a:tc>
                  <a:txBody>
                    <a:bodyPr/>
                    <a:lstStyle/>
                    <a:p>
                      <a:pPr fontAlgn="b"/>
                      <a:r>
                        <a:rPr lang="en-IN">
                          <a:effectLst/>
                        </a:rPr>
                        <a:t>Vitamin C</a:t>
                      </a:r>
                    </a:p>
                  </a:txBody>
                  <a:tcPr marL="47625" marR="47625" marB="47625" anchor="b">
                    <a:lnL>
                      <a:noFill/>
                    </a:lnL>
                    <a:lnR>
                      <a:noFill/>
                    </a:lnR>
                    <a:lnT>
                      <a:noFill/>
                    </a:lnT>
                    <a:lnB w="9525" cap="flat" cmpd="sng" algn="ctr">
                      <a:solidFill>
                        <a:srgbClr val="EAEAEA"/>
                      </a:solidFill>
                      <a:prstDash val="solid"/>
                      <a:round/>
                      <a:headEnd type="none" w="med" len="med"/>
                      <a:tailEnd type="none" w="med" len="med"/>
                    </a:lnB>
                  </a:tcPr>
                </a:tc>
                <a:tc>
                  <a:txBody>
                    <a:bodyPr/>
                    <a:lstStyle/>
                    <a:p>
                      <a:pPr algn="r" fontAlgn="b"/>
                      <a:r>
                        <a:rPr lang="en-IN">
                          <a:effectLst/>
                        </a:rPr>
                        <a:t>26%</a:t>
                      </a:r>
                    </a:p>
                  </a:txBody>
                  <a:tcPr marL="47625" marR="47625" marB="47625" anchor="b">
                    <a:lnL>
                      <a:noFill/>
                    </a:lnL>
                    <a:lnR>
                      <a:noFill/>
                    </a:lnR>
                    <a:lnT>
                      <a:noFill/>
                    </a:lnT>
                    <a:lnB w="9525" cap="flat" cmpd="sng" algn="ctr">
                      <a:solidFill>
                        <a:srgbClr val="EAEAEA"/>
                      </a:solidFill>
                      <a:prstDash val="solid"/>
                      <a:round/>
                      <a:headEnd type="none" w="med" len="med"/>
                      <a:tailEnd type="none" w="med" len="med"/>
                    </a:lnB>
                  </a:tcPr>
                </a:tc>
                <a:extLst>
                  <a:ext uri="{0D108BD9-81ED-4DB2-BD59-A6C34878D82A}">
                    <a16:rowId xmlns:a16="http://schemas.microsoft.com/office/drawing/2014/main" val="2050998022"/>
                  </a:ext>
                </a:extLst>
              </a:tr>
              <a:tr h="176857">
                <a:tc>
                  <a:txBody>
                    <a:bodyPr/>
                    <a:lstStyle/>
                    <a:p>
                      <a:pPr fontAlgn="b"/>
                      <a:r>
                        <a:rPr lang="en-IN">
                          <a:effectLst/>
                        </a:rPr>
                        <a:t>Iron</a:t>
                      </a:r>
                    </a:p>
                  </a:txBody>
                  <a:tcPr marL="47625" marR="47625" marB="47625"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tc>
                  <a:txBody>
                    <a:bodyPr/>
                    <a:lstStyle/>
                    <a:p>
                      <a:pPr algn="r" fontAlgn="b"/>
                      <a:r>
                        <a:rPr lang="en-IN">
                          <a:effectLst/>
                        </a:rPr>
                        <a:t>3%</a:t>
                      </a:r>
                    </a:p>
                  </a:txBody>
                  <a:tcPr marL="47625" marR="47625" marB="47625"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extLst>
                  <a:ext uri="{0D108BD9-81ED-4DB2-BD59-A6C34878D82A}">
                    <a16:rowId xmlns:a16="http://schemas.microsoft.com/office/drawing/2014/main" val="2917803443"/>
                  </a:ext>
                </a:extLst>
              </a:tr>
              <a:tr h="277335">
                <a:tc>
                  <a:txBody>
                    <a:bodyPr/>
                    <a:lstStyle/>
                    <a:p>
                      <a:pPr fontAlgn="b"/>
                      <a:r>
                        <a:rPr lang="en-IN">
                          <a:effectLst/>
                        </a:rPr>
                        <a:t>Vitamin B-6</a:t>
                      </a:r>
                    </a:p>
                  </a:txBody>
                  <a:tcPr marL="47625" marR="47625" marB="47625"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tc>
                  <a:txBody>
                    <a:bodyPr/>
                    <a:lstStyle/>
                    <a:p>
                      <a:pPr algn="r" fontAlgn="b"/>
                      <a:r>
                        <a:rPr lang="en-IN">
                          <a:effectLst/>
                        </a:rPr>
                        <a:t>5%</a:t>
                      </a:r>
                    </a:p>
                  </a:txBody>
                  <a:tcPr marL="47625" marR="47625" marB="47625"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extLst>
                  <a:ext uri="{0D108BD9-81ED-4DB2-BD59-A6C34878D82A}">
                    <a16:rowId xmlns:a16="http://schemas.microsoft.com/office/drawing/2014/main" val="2762924668"/>
                  </a:ext>
                </a:extLst>
              </a:tr>
              <a:tr h="277335">
                <a:tc>
                  <a:txBody>
                    <a:bodyPr/>
                    <a:lstStyle/>
                    <a:p>
                      <a:pPr fontAlgn="b"/>
                      <a:r>
                        <a:rPr lang="en-IN" dirty="0">
                          <a:effectLst/>
                        </a:rPr>
                        <a:t>Magnesium</a:t>
                      </a:r>
                    </a:p>
                  </a:txBody>
                  <a:tcPr marL="47625" marR="47625" marB="47625"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tc>
                  <a:txBody>
                    <a:bodyPr/>
                    <a:lstStyle/>
                    <a:p>
                      <a:pPr algn="r" fontAlgn="b"/>
                      <a:r>
                        <a:rPr lang="en-IN" dirty="0">
                          <a:effectLst/>
                        </a:rPr>
                        <a:t>2%</a:t>
                      </a:r>
                    </a:p>
                  </a:txBody>
                  <a:tcPr marL="47625" marR="47625" marB="47625" anchor="b">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tcPr>
                </a:tc>
                <a:extLst>
                  <a:ext uri="{0D108BD9-81ED-4DB2-BD59-A6C34878D82A}">
                    <a16:rowId xmlns:a16="http://schemas.microsoft.com/office/drawing/2014/main" val="2425051970"/>
                  </a:ext>
                </a:extLst>
              </a:tr>
            </a:tbl>
          </a:graphicData>
        </a:graphic>
      </p:graphicFrame>
      <p:sp>
        <p:nvSpPr>
          <p:cNvPr id="5" name="Rectangle 1">
            <a:extLst>
              <a:ext uri="{FF2B5EF4-FFF2-40B4-BE49-F238E27FC236}">
                <a16:creationId xmlns:a16="http://schemas.microsoft.com/office/drawing/2014/main" id="{EE40E6F2-989D-48A8-8C84-07CB26553183}"/>
              </a:ext>
            </a:extLst>
          </p:cNvPr>
          <p:cNvSpPr>
            <a:spLocks noChangeArrowheads="1"/>
          </p:cNvSpPr>
          <p:nvPr/>
        </p:nvSpPr>
        <p:spPr bwMode="auto">
          <a:xfrm>
            <a:off x="520995" y="3100092"/>
            <a:ext cx="3420265" cy="129266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111111"/>
                </a:solidFill>
                <a:effectLst/>
                <a:latin typeface="Roboto"/>
              </a:rPr>
              <a:t>Nutrition facts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666666"/>
                </a:solidFill>
                <a:effectLst/>
                <a:latin typeface="Roboto"/>
              </a:rPr>
              <a:t>Marmalade, orange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666666"/>
                </a:solidFill>
                <a:effectLst/>
                <a:latin typeface="Roboto"/>
              </a:rPr>
              <a:t>Amount Per </a:t>
            </a:r>
            <a:r>
              <a:rPr kumimoji="0" lang="en-US" altLang="en-US" sz="1200" b="0" i="0" u="none" strike="noStrike" cap="none" normalizeH="0" baseline="0" dirty="0">
                <a:ln>
                  <a:noFill/>
                </a:ln>
                <a:solidFill>
                  <a:srgbClr val="666666"/>
                </a:solidFill>
                <a:effectLst/>
                <a:latin typeface="Roboto"/>
              </a:rPr>
              <a:t>1 cup (320 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666666"/>
                </a:solidFill>
                <a:effectLst/>
                <a:latin typeface="Roboto"/>
              </a:rPr>
              <a:t>Calories</a:t>
            </a:r>
            <a:r>
              <a:rPr kumimoji="0" lang="en-US" altLang="en-US" sz="1200" b="0" i="0" u="none" strike="noStrike" cap="none" normalizeH="0" baseline="0" dirty="0">
                <a:ln>
                  <a:noFill/>
                </a:ln>
                <a:solidFill>
                  <a:srgbClr val="666666"/>
                </a:solidFill>
                <a:effectLst/>
                <a:latin typeface="Roboto"/>
              </a:rPr>
              <a:t>787</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767676"/>
                </a:solidFill>
                <a:effectLst/>
                <a:latin typeface="Roboto"/>
              </a:rPr>
              <a:t>*Percent Daily Values are based on a 2,000 calorie diet. Your daily values may be higher or lower depending on your calorie needs.</a:t>
            </a:r>
            <a:endParaRPr kumimoji="0" lang="en-US" altLang="en-US" sz="12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724579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65DA8-CD8E-4C97-BBB9-F39F5FA9507C}"/>
              </a:ext>
            </a:extLst>
          </p:cNvPr>
          <p:cNvSpPr>
            <a:spLocks noGrp="1"/>
          </p:cNvSpPr>
          <p:nvPr>
            <p:ph type="title"/>
          </p:nvPr>
        </p:nvSpPr>
        <p:spPr/>
        <p:txBody>
          <a:bodyPr>
            <a:normAutofit fontScale="90000"/>
          </a:bodyPr>
          <a:lstStyle/>
          <a:p>
            <a:r>
              <a:rPr lang="en-US" dirty="0"/>
              <a:t>                      Specific Requirements</a:t>
            </a:r>
            <a:br>
              <a:rPr lang="en-US" dirty="0"/>
            </a:br>
            <a:endParaRPr lang="en-IN" dirty="0"/>
          </a:p>
        </p:txBody>
      </p:sp>
      <p:sp>
        <p:nvSpPr>
          <p:cNvPr id="3" name="Content Placeholder 2">
            <a:extLst>
              <a:ext uri="{FF2B5EF4-FFF2-40B4-BE49-F238E27FC236}">
                <a16:creationId xmlns:a16="http://schemas.microsoft.com/office/drawing/2014/main" id="{24FEDAB4-ECEF-4ECA-A6F9-EB76E54A00F3}"/>
              </a:ext>
            </a:extLst>
          </p:cNvPr>
          <p:cNvSpPr>
            <a:spLocks noGrp="1"/>
          </p:cNvSpPr>
          <p:nvPr>
            <p:ph idx="1"/>
          </p:nvPr>
        </p:nvSpPr>
        <p:spPr>
          <a:xfrm>
            <a:off x="1120000" y="1825625"/>
            <a:ext cx="5344595" cy="3703305"/>
          </a:xfrm>
        </p:spPr>
        <p:txBody>
          <a:bodyPr/>
          <a:lstStyle/>
          <a:p>
            <a:r>
              <a:rPr lang="en-US" dirty="0"/>
              <a:t>Total soluble solids (m/m) - Min. 65.0 % </a:t>
            </a:r>
          </a:p>
          <a:p>
            <a:pPr marL="0" indent="0">
              <a:buNone/>
            </a:pPr>
            <a:endParaRPr lang="en-US" dirty="0"/>
          </a:p>
          <a:p>
            <a:r>
              <a:rPr lang="en-US" dirty="0"/>
              <a:t> Fruit content except peel (m/m) - Min. 45.0 %</a:t>
            </a:r>
          </a:p>
          <a:p>
            <a:pPr marL="0" indent="0">
              <a:buNone/>
            </a:pPr>
            <a:endParaRPr lang="en-US" dirty="0"/>
          </a:p>
          <a:p>
            <a:r>
              <a:rPr lang="en-US" dirty="0"/>
              <a:t>  Peel in suspension - Min. 5.0 %</a:t>
            </a:r>
            <a:endParaRPr lang="en-IN" dirty="0"/>
          </a:p>
        </p:txBody>
      </p:sp>
      <p:pic>
        <p:nvPicPr>
          <p:cNvPr id="7170" name="Picture 2" descr="Homemade marmalade, England.jpg">
            <a:extLst>
              <a:ext uri="{FF2B5EF4-FFF2-40B4-BE49-F238E27FC236}">
                <a16:creationId xmlns:a16="http://schemas.microsoft.com/office/drawing/2014/main" id="{E84FF3AE-41DE-4C8D-BDCE-DBD40FEF71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7972" y="1690688"/>
            <a:ext cx="3374028" cy="3703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7573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s://upload.wikimedia.org/wikipedia/commons/thumb/1/1a/FollowsAndBateMarmaladeCutter.jpg/220px-FollowsAndBateMarmaladeCutter.jpg">
            <a:extLst>
              <a:ext uri="{FF2B5EF4-FFF2-40B4-BE49-F238E27FC236}">
                <a16:creationId xmlns:a16="http://schemas.microsoft.com/office/drawing/2014/main" id="{3A4CAB24-78D2-4046-B520-B4961281A1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6903" y="2328530"/>
            <a:ext cx="2923954" cy="293458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3229FFC2-EED5-4472-99F4-A99B76A6C9FA}"/>
              </a:ext>
            </a:extLst>
          </p:cNvPr>
          <p:cNvSpPr/>
          <p:nvPr/>
        </p:nvSpPr>
        <p:spPr>
          <a:xfrm>
            <a:off x="1988288" y="1073889"/>
            <a:ext cx="2732568" cy="923330"/>
          </a:xfrm>
          <a:prstGeom prst="rect">
            <a:avLst/>
          </a:prstGeom>
        </p:spPr>
        <p:txBody>
          <a:bodyPr wrap="square">
            <a:spAutoFit/>
          </a:bodyPr>
          <a:lstStyle/>
          <a:p>
            <a:pPr algn="just"/>
            <a:r>
              <a:rPr lang="en-US" dirty="0">
                <a:solidFill>
                  <a:srgbClr val="222222"/>
                </a:solidFill>
                <a:latin typeface="Arial" panose="020B0604020202020204" pitchFamily="34" charset="0"/>
              </a:rPr>
              <a:t>Antique marmalade cutter, used to cut citrus fruit peel into thin slices</a:t>
            </a:r>
            <a:endParaRPr lang="en-IN" dirty="0"/>
          </a:p>
        </p:txBody>
      </p:sp>
      <p:pic>
        <p:nvPicPr>
          <p:cNvPr id="8196" name="Picture 4" descr="https://upload.wikimedia.org/wikipedia/commons/thumb/a/aa/Flickr_-_cyclonebill_-_Bolle_med_appelsinmarmelade.jpg/220px-Flickr_-_cyclonebill_-_Bolle_med_appelsinmarmelade.jpg">
            <a:extLst>
              <a:ext uri="{FF2B5EF4-FFF2-40B4-BE49-F238E27FC236}">
                <a16:creationId xmlns:a16="http://schemas.microsoft.com/office/drawing/2014/main" id="{7A2A51BE-9ABF-4209-B3A9-174D43D698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4326" y="2328530"/>
            <a:ext cx="3430770" cy="293458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B9E24FD4-A6B4-431D-82ED-6F4936F59331}"/>
              </a:ext>
            </a:extLst>
          </p:cNvPr>
          <p:cNvSpPr/>
          <p:nvPr/>
        </p:nvSpPr>
        <p:spPr>
          <a:xfrm>
            <a:off x="6826102" y="1392865"/>
            <a:ext cx="3568994" cy="369332"/>
          </a:xfrm>
          <a:prstGeom prst="rect">
            <a:avLst/>
          </a:prstGeom>
        </p:spPr>
        <p:txBody>
          <a:bodyPr wrap="square">
            <a:spAutoFit/>
          </a:bodyPr>
          <a:lstStyle/>
          <a:p>
            <a:r>
              <a:rPr lang="en-IN" dirty="0">
                <a:solidFill>
                  <a:srgbClr val="222222"/>
                </a:solidFill>
                <a:latin typeface="Arial" panose="020B0604020202020204" pitchFamily="34" charset="0"/>
              </a:rPr>
              <a:t>   Marmalade spread on bread</a:t>
            </a:r>
            <a:endParaRPr lang="en-IN" dirty="0"/>
          </a:p>
        </p:txBody>
      </p:sp>
    </p:spTree>
    <p:extLst>
      <p:ext uri="{BB962C8B-B14F-4D97-AF65-F5344CB8AC3E}">
        <p14:creationId xmlns:p14="http://schemas.microsoft.com/office/powerpoint/2010/main" val="2408435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thank you images">
            <a:extLst>
              <a:ext uri="{FF2B5EF4-FFF2-40B4-BE49-F238E27FC236}">
                <a16:creationId xmlns:a16="http://schemas.microsoft.com/office/drawing/2014/main" id="{DDBEDCF6-5468-43DC-A55F-61488DECC2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670" y="1924492"/>
            <a:ext cx="6071190" cy="3530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2092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8FC0E-49DF-4793-B2EB-54798852EF5B}"/>
              </a:ext>
            </a:extLst>
          </p:cNvPr>
          <p:cNvSpPr>
            <a:spLocks noGrp="1"/>
          </p:cNvSpPr>
          <p:nvPr>
            <p:ph type="title"/>
          </p:nvPr>
        </p:nvSpPr>
        <p:spPr/>
        <p:txBody>
          <a:bodyPr/>
          <a:lstStyle/>
          <a:p>
            <a:r>
              <a:rPr lang="en-IN" dirty="0"/>
              <a:t>                          Fruit Jam</a:t>
            </a:r>
          </a:p>
        </p:txBody>
      </p:sp>
      <p:sp>
        <p:nvSpPr>
          <p:cNvPr id="3" name="Content Placeholder 2">
            <a:extLst>
              <a:ext uri="{FF2B5EF4-FFF2-40B4-BE49-F238E27FC236}">
                <a16:creationId xmlns:a16="http://schemas.microsoft.com/office/drawing/2014/main" id="{B3397EF9-E44A-4F96-BED6-E8AEC6A57677}"/>
              </a:ext>
            </a:extLst>
          </p:cNvPr>
          <p:cNvSpPr>
            <a:spLocks noGrp="1"/>
          </p:cNvSpPr>
          <p:nvPr>
            <p:ph idx="1"/>
          </p:nvPr>
        </p:nvSpPr>
        <p:spPr/>
        <p:txBody>
          <a:bodyPr/>
          <a:lstStyle/>
          <a:p>
            <a:pPr marL="0" indent="0" algn="just">
              <a:buNone/>
            </a:pPr>
            <a:r>
              <a:rPr lang="en-US" dirty="0"/>
              <a:t>As per FSSAI, Jam means the product prepared from sound, ripe, fresh, dehydrated, frozen or previously packed fruits including fruit juices, fruit pulp, fruit juice concentrate or dry fruit by boiling its pieces or pulp or puree with nutritive sweeteners namely sugar, dextrose, invert sugar or liquid glucose to a suitable consistency. It may also contain fruit pieces and any other ingredients suitable to the products. It may be prepared from any of the suitable fruits, singly or in combination. It shall have the </a:t>
            </a:r>
            <a:r>
              <a:rPr lang="en-US" dirty="0" err="1"/>
              <a:t>flavour</a:t>
            </a:r>
            <a:r>
              <a:rPr lang="en-US" dirty="0"/>
              <a:t> of the original fruit(s) and shall be free from burnt or objectionable </a:t>
            </a:r>
            <a:r>
              <a:rPr lang="en-US" dirty="0" err="1"/>
              <a:t>flavours</a:t>
            </a:r>
            <a:r>
              <a:rPr lang="en-US" dirty="0"/>
              <a:t> and crystallization.</a:t>
            </a:r>
            <a:endParaRPr lang="en-IN" dirty="0"/>
          </a:p>
        </p:txBody>
      </p:sp>
    </p:spTree>
    <p:extLst>
      <p:ext uri="{BB962C8B-B14F-4D97-AF65-F5344CB8AC3E}">
        <p14:creationId xmlns:p14="http://schemas.microsoft.com/office/powerpoint/2010/main" val="1173304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3420E-827D-4466-9F71-C2100A50C7F7}"/>
              </a:ext>
            </a:extLst>
          </p:cNvPr>
          <p:cNvSpPr>
            <a:spLocks noGrp="1"/>
          </p:cNvSpPr>
          <p:nvPr>
            <p:ph type="title"/>
          </p:nvPr>
        </p:nvSpPr>
        <p:spPr/>
        <p:txBody>
          <a:bodyPr/>
          <a:lstStyle/>
          <a:p>
            <a:r>
              <a:rPr lang="en-IN" dirty="0"/>
              <a:t>                         Fruit Cheese</a:t>
            </a:r>
          </a:p>
        </p:txBody>
      </p:sp>
      <p:sp>
        <p:nvSpPr>
          <p:cNvPr id="3" name="Content Placeholder 2">
            <a:extLst>
              <a:ext uri="{FF2B5EF4-FFF2-40B4-BE49-F238E27FC236}">
                <a16:creationId xmlns:a16="http://schemas.microsoft.com/office/drawing/2014/main" id="{FD7914F5-BD46-4B92-A95D-AF67BE3EB8FC}"/>
              </a:ext>
            </a:extLst>
          </p:cNvPr>
          <p:cNvSpPr>
            <a:spLocks noGrp="1"/>
          </p:cNvSpPr>
          <p:nvPr>
            <p:ph idx="1"/>
          </p:nvPr>
        </p:nvSpPr>
        <p:spPr/>
        <p:txBody>
          <a:bodyPr/>
          <a:lstStyle/>
          <a:p>
            <a:pPr marL="0" indent="0" algn="just">
              <a:buNone/>
            </a:pPr>
            <a:r>
              <a:rPr lang="en-US" dirty="0"/>
              <a:t>As per FSSAI, Fruit cheese means the product prepared from pulp/puree of sound, ripe fruit (s), whether fresh, frozen or previously preserved or dry fruits, by cooking with salt, nutritive sweeteners to attain a thick consistency so that it sets on cooling. The fruit cheese shall be neither too soft nor too hard to chew. It may be prepared from any of the suitable fruits, singly or in combination. It shall have the </a:t>
            </a:r>
            <a:r>
              <a:rPr lang="en-US" dirty="0" err="1"/>
              <a:t>flavour</a:t>
            </a:r>
            <a:r>
              <a:rPr lang="en-US" dirty="0"/>
              <a:t> of the original fruit(s) and shall be free from burnt of objectionable </a:t>
            </a:r>
            <a:r>
              <a:rPr lang="en-US" dirty="0" err="1"/>
              <a:t>flavours</a:t>
            </a:r>
            <a:r>
              <a:rPr lang="en-US" dirty="0"/>
              <a:t> and crystallization.</a:t>
            </a:r>
            <a:endParaRPr lang="en-IN" dirty="0"/>
          </a:p>
        </p:txBody>
      </p:sp>
    </p:spTree>
    <p:extLst>
      <p:ext uri="{BB962C8B-B14F-4D97-AF65-F5344CB8AC3E}">
        <p14:creationId xmlns:p14="http://schemas.microsoft.com/office/powerpoint/2010/main" val="3392169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D2A78-B6DA-4626-BFC1-73B2D2AA322E}"/>
              </a:ext>
            </a:extLst>
          </p:cNvPr>
          <p:cNvSpPr>
            <a:spLocks noGrp="1"/>
          </p:cNvSpPr>
          <p:nvPr>
            <p:ph type="title"/>
          </p:nvPr>
        </p:nvSpPr>
        <p:spPr/>
        <p:txBody>
          <a:bodyPr/>
          <a:lstStyle/>
          <a:p>
            <a:r>
              <a:rPr lang="en-IN" dirty="0"/>
              <a:t>      Salient characteristics of Jam</a:t>
            </a:r>
          </a:p>
        </p:txBody>
      </p:sp>
      <p:sp>
        <p:nvSpPr>
          <p:cNvPr id="3" name="Content Placeholder 2">
            <a:extLst>
              <a:ext uri="{FF2B5EF4-FFF2-40B4-BE49-F238E27FC236}">
                <a16:creationId xmlns:a16="http://schemas.microsoft.com/office/drawing/2014/main" id="{881A44B9-55D0-4E4A-94F1-5BAB9AC68860}"/>
              </a:ext>
            </a:extLst>
          </p:cNvPr>
          <p:cNvSpPr>
            <a:spLocks noGrp="1"/>
          </p:cNvSpPr>
          <p:nvPr>
            <p:ph idx="1"/>
          </p:nvPr>
        </p:nvSpPr>
        <p:spPr/>
        <p:txBody>
          <a:bodyPr/>
          <a:lstStyle/>
          <a:p>
            <a:pPr marL="0" indent="0" algn="just">
              <a:buNone/>
            </a:pPr>
            <a:r>
              <a:rPr lang="en-US" dirty="0"/>
              <a:t>The amount of pectin in the gel is quite small (&lt; 1.0% of the weight of jam); sugar content is very high (60- 70%). Of the remainder, the bulk is water with a small amount of fibrous matter and seeds. For a chunky texture, some pieces of fruit are added about 5 minutes before the cooking is finished. If a stiffer or sweeter jam is desired, more thickener or pectin, honey or sugar may be added.</a:t>
            </a:r>
            <a:endParaRPr lang="en-IN" dirty="0"/>
          </a:p>
        </p:txBody>
      </p:sp>
    </p:spTree>
    <p:extLst>
      <p:ext uri="{BB962C8B-B14F-4D97-AF65-F5344CB8AC3E}">
        <p14:creationId xmlns:p14="http://schemas.microsoft.com/office/powerpoint/2010/main" val="3005560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discoverfoodtech.com/wp-content/uploads/2017/08/TECHNOLOGICAL-FLOW-SHEET-FOR-PROCESSING-JAM__1501949876_182.69.58.221.jpg">
            <a:extLst>
              <a:ext uri="{FF2B5EF4-FFF2-40B4-BE49-F238E27FC236}">
                <a16:creationId xmlns:a16="http://schemas.microsoft.com/office/drawing/2014/main" id="{77BBED78-8D94-43EB-B8D6-015EADBF82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2447" y="1285875"/>
            <a:ext cx="7581013"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451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4D73B-1D4A-4D54-955D-079952631A03}"/>
              </a:ext>
            </a:extLst>
          </p:cNvPr>
          <p:cNvSpPr>
            <a:spLocks noGrp="1"/>
          </p:cNvSpPr>
          <p:nvPr>
            <p:ph type="title"/>
          </p:nvPr>
        </p:nvSpPr>
        <p:spPr/>
        <p:txBody>
          <a:bodyPr/>
          <a:lstStyle/>
          <a:p>
            <a:r>
              <a:rPr lang="en-US" b="1" dirty="0"/>
              <a:t>     Health Benefits of Fruit Jam</a:t>
            </a:r>
            <a:endParaRPr lang="en-IN" dirty="0"/>
          </a:p>
        </p:txBody>
      </p:sp>
      <p:sp>
        <p:nvSpPr>
          <p:cNvPr id="3" name="Content Placeholder 2">
            <a:extLst>
              <a:ext uri="{FF2B5EF4-FFF2-40B4-BE49-F238E27FC236}">
                <a16:creationId xmlns:a16="http://schemas.microsoft.com/office/drawing/2014/main" id="{CFED347D-6F89-4E94-AB83-B5D1546BAC58}"/>
              </a:ext>
            </a:extLst>
          </p:cNvPr>
          <p:cNvSpPr>
            <a:spLocks noGrp="1"/>
          </p:cNvSpPr>
          <p:nvPr>
            <p:ph idx="1"/>
          </p:nvPr>
        </p:nvSpPr>
        <p:spPr/>
        <p:txBody>
          <a:bodyPr>
            <a:normAutofit lnSpcReduction="10000"/>
          </a:bodyPr>
          <a:lstStyle/>
          <a:p>
            <a:pPr fontAlgn="base"/>
            <a:r>
              <a:rPr lang="en-US" dirty="0"/>
              <a:t>It does not have fat and cholesterol which helps to gain a healthy weight.</a:t>
            </a:r>
          </a:p>
          <a:p>
            <a:pPr fontAlgn="base"/>
            <a:r>
              <a:rPr lang="en-US" dirty="0"/>
              <a:t>The pectin helps to lower the chances of cancer and promotes the health of skin, hair, bones and finger nails.</a:t>
            </a:r>
          </a:p>
          <a:p>
            <a:pPr fontAlgn="base"/>
            <a:r>
              <a:rPr lang="en-US" dirty="0"/>
              <a:t>It also lowers the chances of getting stroke, heart attack and cardiovascular ailments.</a:t>
            </a:r>
          </a:p>
          <a:p>
            <a:pPr fontAlgn="base"/>
            <a:r>
              <a:rPr lang="en-US" dirty="0"/>
              <a:t>It also lowers the developments of cancers in stomach, mouth and colon rectum.</a:t>
            </a:r>
          </a:p>
          <a:p>
            <a:pPr fontAlgn="base"/>
            <a:r>
              <a:rPr lang="en-US" dirty="0"/>
              <a:t>It reduces the chances of spina bifida, neural tube defects and anencephaly in pregnant women.</a:t>
            </a:r>
          </a:p>
          <a:p>
            <a:pPr marL="0" indent="0">
              <a:buNone/>
            </a:pPr>
            <a:endParaRPr lang="en-IN" dirty="0"/>
          </a:p>
        </p:txBody>
      </p:sp>
    </p:spTree>
    <p:extLst>
      <p:ext uri="{BB962C8B-B14F-4D97-AF65-F5344CB8AC3E}">
        <p14:creationId xmlns:p14="http://schemas.microsoft.com/office/powerpoint/2010/main" val="1478664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A4C37-F6A1-4E78-BA24-A88EAC8E2510}"/>
              </a:ext>
            </a:extLst>
          </p:cNvPr>
          <p:cNvSpPr>
            <a:spLocks noGrp="1"/>
          </p:cNvSpPr>
          <p:nvPr>
            <p:ph type="title"/>
          </p:nvPr>
        </p:nvSpPr>
        <p:spPr/>
        <p:txBody>
          <a:bodyPr/>
          <a:lstStyle/>
          <a:p>
            <a:r>
              <a:rPr lang="en-IN" b="1" dirty="0"/>
              <a:t>              Nutritional Value</a:t>
            </a:r>
            <a:endParaRPr lang="en-IN" dirty="0"/>
          </a:p>
        </p:txBody>
      </p:sp>
      <p:sp>
        <p:nvSpPr>
          <p:cNvPr id="3" name="Content Placeholder 2">
            <a:extLst>
              <a:ext uri="{FF2B5EF4-FFF2-40B4-BE49-F238E27FC236}">
                <a16:creationId xmlns:a16="http://schemas.microsoft.com/office/drawing/2014/main" id="{16A1EA33-5032-4474-AE25-1282B9DA9538}"/>
              </a:ext>
            </a:extLst>
          </p:cNvPr>
          <p:cNvSpPr>
            <a:spLocks noGrp="1"/>
          </p:cNvSpPr>
          <p:nvPr>
            <p:ph idx="1"/>
          </p:nvPr>
        </p:nvSpPr>
        <p:spPr/>
        <p:txBody>
          <a:bodyPr/>
          <a:lstStyle/>
          <a:p>
            <a:pPr marL="0" indent="0" algn="just">
              <a:buNone/>
            </a:pPr>
            <a:r>
              <a:rPr lang="en-US" dirty="0"/>
              <a:t>One tablespoon of jam contains 6.09 g of moisture, 569 calories, 0.07 g of protein, 0.01 g of total lipid fat, 0.05 g of ash, 13.77 g of carbohydrate, 0.2 g of dietary fiber and 9.7 g of total sugars. It also provides 0.02 mg of copper, 1.8 mg of vitamin C, 0.1 mg of iron and 0.015 mg of vitamin B2.</a:t>
            </a:r>
            <a:endParaRPr lang="en-IN" dirty="0"/>
          </a:p>
        </p:txBody>
      </p:sp>
    </p:spTree>
    <p:extLst>
      <p:ext uri="{BB962C8B-B14F-4D97-AF65-F5344CB8AC3E}">
        <p14:creationId xmlns:p14="http://schemas.microsoft.com/office/powerpoint/2010/main" val="4219221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1D2EF-6C3A-48DE-B855-D28B89A40F2F}"/>
              </a:ext>
            </a:extLst>
          </p:cNvPr>
          <p:cNvSpPr>
            <a:spLocks noGrp="1"/>
          </p:cNvSpPr>
          <p:nvPr>
            <p:ph type="title"/>
          </p:nvPr>
        </p:nvSpPr>
        <p:spPr/>
        <p:txBody>
          <a:bodyPr/>
          <a:lstStyle/>
          <a:p>
            <a:r>
              <a:rPr lang="en-IN" dirty="0"/>
              <a:t>                 Storage of Jam</a:t>
            </a:r>
          </a:p>
        </p:txBody>
      </p:sp>
      <p:sp>
        <p:nvSpPr>
          <p:cNvPr id="3" name="Content Placeholder 2">
            <a:extLst>
              <a:ext uri="{FF2B5EF4-FFF2-40B4-BE49-F238E27FC236}">
                <a16:creationId xmlns:a16="http://schemas.microsoft.com/office/drawing/2014/main" id="{228485FC-C9C4-485C-B32D-A84509DCA1F2}"/>
              </a:ext>
            </a:extLst>
          </p:cNvPr>
          <p:cNvSpPr>
            <a:spLocks noGrp="1"/>
          </p:cNvSpPr>
          <p:nvPr>
            <p:ph idx="1"/>
          </p:nvPr>
        </p:nvSpPr>
        <p:spPr/>
        <p:txBody>
          <a:bodyPr/>
          <a:lstStyle/>
          <a:p>
            <a:pPr marL="0" indent="0" algn="just">
              <a:buNone/>
            </a:pPr>
            <a:r>
              <a:rPr lang="en-US" dirty="0"/>
              <a:t>The surface of jam is susceptible to mold growth; yeast cannot grow or thrive. There is risk of mold development and fermentation, with alteration in the taste. Permitted preservatives may be used at levels sufficient to inhibit the growth of yeast and molds. Jam should be stored in a fairly cool place or else some moisture evaporates resulting in surface graining and shrinkage of jam. It should be stored in a place having RH of ~ 80%.</a:t>
            </a:r>
            <a:endParaRPr lang="en-IN" dirty="0"/>
          </a:p>
        </p:txBody>
      </p:sp>
    </p:spTree>
    <p:extLst>
      <p:ext uri="{BB962C8B-B14F-4D97-AF65-F5344CB8AC3E}">
        <p14:creationId xmlns:p14="http://schemas.microsoft.com/office/powerpoint/2010/main" val="843348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54361-5FC5-4D3D-8F26-23662A89ED63}"/>
              </a:ext>
            </a:extLst>
          </p:cNvPr>
          <p:cNvSpPr>
            <a:spLocks noGrp="1"/>
          </p:cNvSpPr>
          <p:nvPr>
            <p:ph type="title"/>
          </p:nvPr>
        </p:nvSpPr>
        <p:spPr/>
        <p:txBody>
          <a:bodyPr>
            <a:normAutofit fontScale="90000"/>
          </a:bodyPr>
          <a:lstStyle/>
          <a:p>
            <a:r>
              <a:rPr lang="en-IN" dirty="0"/>
              <a:t>               Judging the end-point</a:t>
            </a:r>
            <a:br>
              <a:rPr lang="en-IN" dirty="0"/>
            </a:br>
            <a:endParaRPr lang="en-IN" dirty="0"/>
          </a:p>
        </p:txBody>
      </p:sp>
      <p:sp>
        <p:nvSpPr>
          <p:cNvPr id="3" name="Content Placeholder 2">
            <a:extLst>
              <a:ext uri="{FF2B5EF4-FFF2-40B4-BE49-F238E27FC236}">
                <a16:creationId xmlns:a16="http://schemas.microsoft.com/office/drawing/2014/main" id="{35AC13D7-B0D8-4B7F-A124-FBBA1B097E52}"/>
              </a:ext>
            </a:extLst>
          </p:cNvPr>
          <p:cNvSpPr>
            <a:spLocks noGrp="1"/>
          </p:cNvSpPr>
          <p:nvPr>
            <p:ph idx="1"/>
          </p:nvPr>
        </p:nvSpPr>
        <p:spPr/>
        <p:txBody>
          <a:bodyPr/>
          <a:lstStyle/>
          <a:p>
            <a:pPr marL="0" indent="0">
              <a:buNone/>
            </a:pPr>
            <a:r>
              <a:rPr lang="en-US" dirty="0"/>
              <a:t>Determining the boiling point with thermometer </a:t>
            </a:r>
          </a:p>
          <a:p>
            <a:pPr marL="0" indent="0">
              <a:buNone/>
            </a:pPr>
            <a:r>
              <a:rPr lang="en-IN" dirty="0"/>
              <a:t>Hydrometers</a:t>
            </a:r>
          </a:p>
          <a:p>
            <a:pPr marL="0" indent="0">
              <a:buNone/>
            </a:pPr>
            <a:r>
              <a:rPr lang="en-IN" dirty="0"/>
              <a:t>Refractometer</a:t>
            </a:r>
          </a:p>
          <a:p>
            <a:pPr marL="0" indent="0">
              <a:buNone/>
            </a:pPr>
            <a:r>
              <a:rPr lang="en-IN" dirty="0"/>
              <a:t>Sheeting or Ladle test</a:t>
            </a:r>
          </a:p>
          <a:p>
            <a:pPr marL="0" indent="0">
              <a:buNone/>
            </a:pPr>
            <a:r>
              <a:rPr lang="en-IN" dirty="0"/>
              <a:t>Weighing</a:t>
            </a:r>
          </a:p>
        </p:txBody>
      </p:sp>
    </p:spTree>
    <p:extLst>
      <p:ext uri="{BB962C8B-B14F-4D97-AF65-F5344CB8AC3E}">
        <p14:creationId xmlns:p14="http://schemas.microsoft.com/office/powerpoint/2010/main" val="560611116"/>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372</TotalTime>
  <Words>1128</Words>
  <Application>Microsoft Office PowerPoint</Application>
  <PresentationFormat>Widescreen</PresentationFormat>
  <Paragraphs>97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Corbel</vt:lpstr>
      <vt:lpstr>Roboto</vt:lpstr>
      <vt:lpstr>Depth</vt:lpstr>
      <vt:lpstr>                   Jam, Jelly &amp; Marmalade </vt:lpstr>
      <vt:lpstr>                          Fruit Jam</vt:lpstr>
      <vt:lpstr>                         Fruit Cheese</vt:lpstr>
      <vt:lpstr>      Salient characteristics of Jam</vt:lpstr>
      <vt:lpstr>PowerPoint Presentation</vt:lpstr>
      <vt:lpstr>     Health Benefits of Fruit Jam</vt:lpstr>
      <vt:lpstr>              Nutritional Value</vt:lpstr>
      <vt:lpstr>                 Storage of Jam</vt:lpstr>
      <vt:lpstr>               Judging the end-point </vt:lpstr>
      <vt:lpstr>                           Fruit Jelly</vt:lpstr>
      <vt:lpstr>PowerPoint Presentation</vt:lpstr>
      <vt:lpstr>     Nutritional Value of Royal Jelly </vt:lpstr>
      <vt:lpstr>Health Benefits of Royal Jelly </vt:lpstr>
      <vt:lpstr>                    Defects in Jelly</vt:lpstr>
      <vt:lpstr>                         Marmalade</vt:lpstr>
      <vt:lpstr>PowerPoint Presentation</vt:lpstr>
      <vt:lpstr>                      Specific Requirements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DR.VK SINGH</dc:creator>
  <cp:lastModifiedBy>DR.VK SINGH</cp:lastModifiedBy>
  <cp:revision>76</cp:revision>
  <dcterms:created xsi:type="dcterms:W3CDTF">2020-04-20T07:11:38Z</dcterms:created>
  <dcterms:modified xsi:type="dcterms:W3CDTF">2020-04-21T11:38:12Z</dcterms:modified>
</cp:coreProperties>
</file>