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4EA1173D-A734-4A8E-AF16-B236BAF81D9F}"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EA1173D-A734-4A8E-AF16-B236BAF81D9F}"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EA1173D-A734-4A8E-AF16-B236BAF81D9F}"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EA1173D-A734-4A8E-AF16-B236BAF81D9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55BEDE6-2D85-4D0B-B40C-8DEDE61AC703}" type="datetimeFigureOut">
              <a:rPr lang="en-US" smtClean="0"/>
              <a:pPr/>
              <a:t>4/2/2020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EA1173D-A734-4A8E-AF16-B236BAF81D9F}"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5BEDE6-2D85-4D0B-B40C-8DEDE61AC703}" type="datetimeFigureOut">
              <a:rPr lang="en-US" smtClean="0"/>
              <a:pPr/>
              <a:t>4/2/2020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A1173D-A734-4A8E-AF16-B236BAF81D9F}"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8756" y="857232"/>
            <a:ext cx="7772400" cy="2600342"/>
          </a:xfrm>
        </p:spPr>
        <p:txBody>
          <a:bodyPr>
            <a:noAutofit/>
          </a:bodyPr>
          <a:lstStyle/>
          <a:p>
            <a:pPr algn="ctr"/>
            <a:r>
              <a:rPr lang="en-IN" sz="3200" b="1" dirty="0"/>
              <a:t>JOB SPECIFICATIONS, JOB EVALUATION, JOB ENHANCEMENT, JOB ENRICHMENT, </a:t>
            </a:r>
            <a:r>
              <a:rPr lang="en-IN" sz="3200" b="1" dirty="0" smtClean="0"/>
              <a:t>AND MANAGEMENT </a:t>
            </a:r>
            <a:r>
              <a:rPr lang="en-IN" sz="3200" b="1" dirty="0"/>
              <a:t>BY OBJECTIVES</a:t>
            </a:r>
            <a:r>
              <a:rPr lang="en-IN" sz="3200" dirty="0"/>
              <a:t/>
            </a:r>
            <a:br>
              <a:rPr lang="en-IN" sz="3200" dirty="0"/>
            </a:br>
            <a:endParaRPr lang="en-IN" sz="3200" dirty="0"/>
          </a:p>
        </p:txBody>
      </p:sp>
      <p:sp>
        <p:nvSpPr>
          <p:cNvPr id="3" name="Subtitle 2"/>
          <p:cNvSpPr>
            <a:spLocks noGrp="1"/>
          </p:cNvSpPr>
          <p:nvPr>
            <p:ph type="subTitle" idx="1"/>
          </p:nvPr>
        </p:nvSpPr>
        <p:spPr>
          <a:xfrm>
            <a:off x="1214414" y="3676664"/>
            <a:ext cx="7406640" cy="1752600"/>
          </a:xfrm>
        </p:spPr>
        <p:txBody>
          <a:bodyPr/>
          <a:lstStyle/>
          <a:p>
            <a:pPr algn="ctr"/>
            <a:r>
              <a:rPr lang="en-IN" b="1" dirty="0" smtClean="0"/>
              <a:t>Dairy Plant Management</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effectLst/>
              </a:rPr>
              <a:t>Management by Objectives</a:t>
            </a:r>
            <a:endParaRPr lang="en-IN" sz="3600" dirty="0">
              <a:effectLst/>
            </a:endParaRPr>
          </a:p>
        </p:txBody>
      </p:sp>
      <p:sp>
        <p:nvSpPr>
          <p:cNvPr id="3" name="Content Placeholder 2"/>
          <p:cNvSpPr>
            <a:spLocks noGrp="1"/>
          </p:cNvSpPr>
          <p:nvPr>
            <p:ph idx="1"/>
          </p:nvPr>
        </p:nvSpPr>
        <p:spPr>
          <a:xfrm>
            <a:off x="1071538" y="1447800"/>
            <a:ext cx="7862150" cy="4800600"/>
          </a:xfrm>
        </p:spPr>
        <p:txBody>
          <a:bodyPr>
            <a:normAutofit/>
          </a:bodyPr>
          <a:lstStyle/>
          <a:p>
            <a:endParaRPr lang="en-IN" sz="2800" dirty="0"/>
          </a:p>
          <a:p>
            <a:pPr marL="4763" indent="0" algn="just">
              <a:buNone/>
            </a:pPr>
            <a:r>
              <a:rPr lang="en-IN" sz="2800" dirty="0"/>
              <a:t>Management by Objectives (MBO) is a process whereby the superior and subordinate managers of an organization jointly identify its common goals, define each individual's major areas of responsibility in terms of results expected of him and use these measures of guides for operating the unit and assessing the contribution of its members.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52"/>
            <a:ext cx="8472518" cy="6572272"/>
          </a:xfrm>
        </p:spPr>
        <p:txBody>
          <a:bodyPr>
            <a:noAutofit/>
          </a:bodyPr>
          <a:lstStyle/>
          <a:p>
            <a:pPr algn="just">
              <a:buNone/>
            </a:pPr>
            <a:r>
              <a:rPr lang="en-IN" sz="2250" b="1" u="sng" dirty="0"/>
              <a:t>Management by Objective Contd.</a:t>
            </a:r>
            <a:endParaRPr lang="en-IN" sz="2250" u="sng" dirty="0" smtClean="0"/>
          </a:p>
          <a:p>
            <a:pPr algn="just"/>
            <a:r>
              <a:rPr lang="en-IN" sz="2250" dirty="0" smtClean="0"/>
              <a:t>The </a:t>
            </a:r>
            <a:r>
              <a:rPr lang="en-IN" sz="2250" dirty="0"/>
              <a:t>MBO process is undertaken along the following lines:</a:t>
            </a:r>
          </a:p>
          <a:p>
            <a:pPr lvl="0" algn="just"/>
            <a:r>
              <a:rPr lang="en-IN" sz="2250" dirty="0"/>
              <a:t>The subordinate and superior jointly determine goals to be accomplished during the appraisal period and what level of performance is necessary for the subordinate to satisfactorily achieve specific goals.</a:t>
            </a:r>
          </a:p>
          <a:p>
            <a:pPr lvl="0" algn="just"/>
            <a:r>
              <a:rPr lang="en-IN" sz="2250" dirty="0"/>
              <a:t>During the appraisal period, the superior and subordinate update and alter goals as necessary due to changes in the business environment.</a:t>
            </a:r>
          </a:p>
          <a:p>
            <a:pPr lvl="0" algn="just"/>
            <a:r>
              <a:rPr lang="en-IN" sz="2250" dirty="0"/>
              <a:t>Both superior and subordinate jointly discuss whether the subordinate achieved the goals or not. If not, they should identify the reasons for deviation like strike/lock-out, market change </a:t>
            </a:r>
            <a:r>
              <a:rPr lang="en-IN" sz="2250" dirty="0" smtClean="0"/>
              <a:t>etc.</a:t>
            </a:r>
            <a:endParaRPr lang="en-IN" sz="2250" dirty="0"/>
          </a:p>
          <a:p>
            <a:pPr lvl="0" algn="just"/>
            <a:r>
              <a:rPr lang="en-IN" sz="2250" u="sng" dirty="0" smtClean="0"/>
              <a:t>Peter </a:t>
            </a:r>
            <a:r>
              <a:rPr lang="en-IN" sz="2250" u="sng" dirty="0" err="1" smtClean="0"/>
              <a:t>Drucker</a:t>
            </a:r>
            <a:r>
              <a:rPr lang="en-IN" sz="2250" dirty="0" smtClean="0"/>
              <a:t> for the first time explored the management by objectives for getting improved organizational performance and employee satisfaction. As management principles are widely accepted, the MBO is spreading to cover even non-business organizations to manage their performance as systematic setting of objectives and goals lead to better results.</a:t>
            </a:r>
            <a:endParaRPr lang="en-IN" sz="2250" dirty="0"/>
          </a:p>
          <a:p>
            <a:pPr algn="just"/>
            <a:endParaRPr lang="en-IN" sz="22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a:bodyPr>
          <a:lstStyle/>
          <a:p>
            <a:r>
              <a:rPr lang="en-IN" sz="3200" b="1" dirty="0" smtClean="0"/>
              <a:t>Management by Objective Contd.</a:t>
            </a:r>
            <a:endParaRPr lang="en-IN" sz="3200" b="1" dirty="0"/>
          </a:p>
        </p:txBody>
      </p:sp>
      <p:sp>
        <p:nvSpPr>
          <p:cNvPr id="4" name="Content Placeholder 3"/>
          <p:cNvSpPr>
            <a:spLocks noGrp="1"/>
          </p:cNvSpPr>
          <p:nvPr>
            <p:ph idx="1"/>
          </p:nvPr>
        </p:nvSpPr>
        <p:spPr>
          <a:xfrm>
            <a:off x="457200" y="617549"/>
            <a:ext cx="8229600" cy="4525963"/>
          </a:xfrm>
        </p:spPr>
        <p:txBody>
          <a:bodyPr>
            <a:noAutofit/>
          </a:bodyPr>
          <a:lstStyle/>
          <a:p>
            <a:pPr algn="just"/>
            <a:r>
              <a:rPr lang="en-IN" sz="2400" dirty="0"/>
              <a:t>The setting of overall objectives is done by management after considering the strengths, weaknesses, opportunities and threats. The key functional areas are identified first to formulate overall objectives. Key functional areas are those which have maximum impact on the overall performance. The key functional areas' performance is to be evaluated to understand their contribution in the organization. </a:t>
            </a:r>
            <a:endParaRPr lang="en-IN" sz="2400" dirty="0" smtClean="0"/>
          </a:p>
          <a:p>
            <a:pPr algn="just"/>
            <a:r>
              <a:rPr lang="en-IN" sz="2400" dirty="0" smtClean="0"/>
              <a:t>The </a:t>
            </a:r>
            <a:r>
              <a:rPr lang="en-IN" sz="2400" dirty="0"/>
              <a:t>objectives are generally used as measuring scales of performances. The inputs required for achieving the objectives are also appraised. Time and money factors are crucial items to have results-oriented performance. The department goals are guiding factors for deciding branch goals. Readjustment of department and sectional objectives is· essential to arrive at practical and feasible objectives</a:t>
            </a:r>
            <a:r>
              <a:rPr lang="en-IN" sz="2400" dirty="0" smtClean="0"/>
              <a:t>.</a:t>
            </a:r>
          </a:p>
          <a:p>
            <a:pPr algn="just"/>
            <a:r>
              <a:rPr lang="en-IN" sz="2400" dirty="0" smtClean="0"/>
              <a:t>.</a:t>
            </a:r>
            <a:endParaRPr lang="en-IN" sz="2400" dirty="0"/>
          </a:p>
          <a:p>
            <a:pPr algn="just"/>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622" y="285728"/>
            <a:ext cx="7015154" cy="714380"/>
          </a:xfrm>
        </p:spPr>
        <p:txBody>
          <a:bodyPr>
            <a:normAutofit/>
          </a:bodyPr>
          <a:lstStyle/>
          <a:p>
            <a:r>
              <a:rPr lang="en-IN" sz="3200" b="1" dirty="0" smtClean="0"/>
              <a:t>Management by Objective Contd.</a:t>
            </a:r>
            <a:endParaRPr lang="en-IN" sz="3200" b="1" dirty="0"/>
          </a:p>
        </p:txBody>
      </p:sp>
      <p:sp>
        <p:nvSpPr>
          <p:cNvPr id="4" name="Content Placeholder 3"/>
          <p:cNvSpPr>
            <a:spLocks noGrp="1"/>
          </p:cNvSpPr>
          <p:nvPr>
            <p:ph idx="1"/>
          </p:nvPr>
        </p:nvSpPr>
        <p:spPr>
          <a:xfrm>
            <a:off x="1000100" y="1071546"/>
            <a:ext cx="7686700" cy="4525963"/>
          </a:xfrm>
        </p:spPr>
        <p:txBody>
          <a:bodyPr>
            <a:noAutofit/>
          </a:bodyPr>
          <a:lstStyle/>
          <a:p>
            <a:pPr algn="just"/>
            <a:r>
              <a:rPr lang="en-IN" sz="2400" dirty="0" smtClean="0"/>
              <a:t>The </a:t>
            </a:r>
            <a:r>
              <a:rPr lang="en-IN" sz="2400" dirty="0"/>
              <a:t>individual supervisor's objectives are developed based on sectional objectives. The employees-supervisor relationship is also discussed while formulating their objectives. The supervisor's objectives usually known as targets are quantifiable, feasible and are time and cost oriented. Their performance is judged on these bases. </a:t>
            </a:r>
            <a:endParaRPr lang="en-IN" sz="2400" dirty="0" smtClean="0"/>
          </a:p>
          <a:p>
            <a:pPr algn="just"/>
            <a:r>
              <a:rPr lang="en-IN" sz="2400" dirty="0" smtClean="0"/>
              <a:t>The </a:t>
            </a:r>
            <a:r>
              <a:rPr lang="en-IN" sz="2400" dirty="0"/>
              <a:t>corporate objectives are achieved through corporate plans and strategies. Similarly departmental, sectional and individual objectives are achieved through departmental plans, sectional plans and action plans respectively</a:t>
            </a:r>
            <a:r>
              <a:rPr lang="en-IN" sz="2400"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14380"/>
          </a:xfrm>
        </p:spPr>
        <p:txBody>
          <a:bodyPr>
            <a:normAutofit/>
          </a:bodyPr>
          <a:lstStyle/>
          <a:p>
            <a:pPr algn="ctr"/>
            <a:r>
              <a:rPr lang="en-IN" sz="3200" b="1" dirty="0" smtClean="0"/>
              <a:t>Management by Objective Contd.</a:t>
            </a:r>
            <a:endParaRPr lang="en-IN" sz="3200" b="1" dirty="0"/>
          </a:p>
        </p:txBody>
      </p:sp>
      <p:sp>
        <p:nvSpPr>
          <p:cNvPr id="5" name="Content Placeholder 4"/>
          <p:cNvSpPr>
            <a:spLocks noGrp="1"/>
          </p:cNvSpPr>
          <p:nvPr>
            <p:ph idx="1"/>
          </p:nvPr>
        </p:nvSpPr>
        <p:spPr>
          <a:xfrm>
            <a:off x="771556" y="1000108"/>
            <a:ext cx="8229600" cy="5429288"/>
          </a:xfrm>
        </p:spPr>
        <p:txBody>
          <a:bodyPr>
            <a:normAutofit lnSpcReduction="10000"/>
          </a:bodyPr>
          <a:lstStyle/>
          <a:p>
            <a:pPr algn="just"/>
            <a:r>
              <a:rPr lang="en-IN" sz="2400" dirty="0" smtClean="0"/>
              <a:t>The performance achieved is compared with the objectives to find out the position, causes and constraints of achievements in the areas of organizational performance and employee's satisfaction. The appraisal system is diagnostic rather than purely evaluative. The suggestions are brought forward through mutual discussion and personal considerations. This is perpetual functions e.g., deciding objectives, plan formations, actions, evaluation, diagnosis and reformulation of objectives, plans, actions and suggestions.</a:t>
            </a:r>
          </a:p>
          <a:p>
            <a:pPr algn="just"/>
            <a:r>
              <a:rPr lang="en-IN" sz="2400" dirty="0" smtClean="0"/>
              <a:t>Goals </a:t>
            </a:r>
            <a:r>
              <a:rPr lang="en-IN" sz="2400" dirty="0"/>
              <a:t>setting are the first and final step in job-designing. The jobs are framed, described and allocated as per the goals set by organization which are achieved by the employees. The deviations between performance and goals are diagnosed and improved goals are set for further improvement of organizational performance and employees' satisfaction.</a:t>
            </a:r>
          </a:p>
          <a:p>
            <a:pPr algn="just"/>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effectLst/>
              </a:rPr>
              <a:t>Job Design</a:t>
            </a:r>
            <a:endParaRPr lang="en-IN" sz="3600" b="1" dirty="0">
              <a:effectLst/>
            </a:endParaRPr>
          </a:p>
        </p:txBody>
      </p:sp>
      <p:sp>
        <p:nvSpPr>
          <p:cNvPr id="3" name="Content Placeholder 2"/>
          <p:cNvSpPr>
            <a:spLocks noGrp="1"/>
          </p:cNvSpPr>
          <p:nvPr>
            <p:ph idx="1"/>
          </p:nvPr>
        </p:nvSpPr>
        <p:spPr>
          <a:xfrm>
            <a:off x="1071538" y="1447800"/>
            <a:ext cx="8072462" cy="4800600"/>
          </a:xfrm>
        </p:spPr>
        <p:txBody>
          <a:bodyPr/>
          <a:lstStyle/>
          <a:p>
            <a:r>
              <a:rPr lang="en-IN" dirty="0" smtClean="0"/>
              <a:t>Job design means specifying the contents and methods of a job. </a:t>
            </a:r>
          </a:p>
          <a:p>
            <a:pPr lvl="1"/>
            <a:r>
              <a:rPr lang="en-IN" dirty="0" smtClean="0"/>
              <a:t>Job is any </a:t>
            </a:r>
            <a:r>
              <a:rPr lang="en-IN" dirty="0" smtClean="0"/>
              <a:t>s</a:t>
            </a:r>
            <a:r>
              <a:rPr lang="en-IN" dirty="0" smtClean="0"/>
              <a:t>pecific work undertaken to accomplish the goal of an organization</a:t>
            </a:r>
          </a:p>
          <a:p>
            <a:r>
              <a:rPr lang="en-IN" dirty="0" smtClean="0"/>
              <a:t>Job Analysis</a:t>
            </a:r>
            <a:r>
              <a:rPr lang="en-IN" dirty="0" smtClean="0"/>
              <a:t>: </a:t>
            </a:r>
            <a:r>
              <a:rPr lang="en-IN" dirty="0" smtClean="0"/>
              <a:t>is the process of studying and collecting information relating to the operations and responsibilities of a specific job. The immediate products of this analysis are job descriptions and job specifications. </a:t>
            </a:r>
            <a:endParaRPr lang="en-IN" dirty="0" smtClean="0"/>
          </a:p>
          <a:p>
            <a:pPr lvl="1"/>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95310"/>
            <a:ext cx="7498080" cy="6248400"/>
          </a:xfrm>
        </p:spPr>
        <p:txBody>
          <a:bodyPr>
            <a:normAutofit lnSpcReduction="10000"/>
          </a:bodyPr>
          <a:lstStyle/>
          <a:p>
            <a:pPr>
              <a:buNone/>
            </a:pPr>
            <a:r>
              <a:rPr lang="en-IN" sz="2400" b="1" dirty="0" smtClean="0"/>
              <a:t>Motion study: </a:t>
            </a:r>
            <a:endParaRPr lang="en-IN" sz="2400" b="1" dirty="0" smtClean="0"/>
          </a:p>
          <a:p>
            <a:pPr indent="0">
              <a:buNone/>
            </a:pPr>
            <a:r>
              <a:rPr lang="en-IN" sz="2400" dirty="0" smtClean="0"/>
              <a:t>Motions </a:t>
            </a:r>
            <a:r>
              <a:rPr lang="en-IN" sz="2400" dirty="0" smtClean="0"/>
              <a:t>study is one of the ways of studying job. It is a process of analyzing a job to find the easiest, most effective, and most economical method of doing it. As such, motion study is a part of the job design function. </a:t>
            </a:r>
            <a:endParaRPr lang="en-IN" sz="2400" dirty="0" smtClean="0"/>
          </a:p>
          <a:p>
            <a:pPr>
              <a:buNone/>
            </a:pPr>
            <a:r>
              <a:rPr lang="en-IN" sz="2400" b="1" dirty="0" smtClean="0"/>
              <a:t>Job description: </a:t>
            </a:r>
            <a:endParaRPr lang="en-IN" sz="2400" b="1" dirty="0" smtClean="0"/>
          </a:p>
          <a:p>
            <a:pPr indent="0">
              <a:buNone/>
            </a:pPr>
            <a:r>
              <a:rPr lang="en-IN" sz="2400" dirty="0" smtClean="0"/>
              <a:t>It </a:t>
            </a:r>
            <a:r>
              <a:rPr lang="en-IN" sz="2400" dirty="0" smtClean="0"/>
              <a:t>is an organized, factual statement of the duties and responsibilities of a specific job. In brief, it should tell what is to be done, how it is to be done, and why. It is a standard of function, in that it defines the appropriate and authorized content of a job. </a:t>
            </a:r>
            <a:endParaRPr lang="en-IN" sz="2400" dirty="0" smtClean="0"/>
          </a:p>
          <a:p>
            <a:pPr>
              <a:buNone/>
            </a:pPr>
            <a:r>
              <a:rPr lang="en-IN" sz="2400" b="1" dirty="0" smtClean="0"/>
              <a:t>Job specification: </a:t>
            </a:r>
            <a:endParaRPr lang="en-IN" sz="2400" b="1" dirty="0" smtClean="0"/>
          </a:p>
          <a:p>
            <a:pPr indent="0">
              <a:buNone/>
            </a:pPr>
            <a:r>
              <a:rPr lang="en-IN" sz="2400" dirty="0" smtClean="0"/>
              <a:t>It </a:t>
            </a:r>
            <a:r>
              <a:rPr lang="en-IN" sz="2400" dirty="0" smtClean="0"/>
              <a:t>is a statement of the minimum acceptable human qualities necessary to perform a job properly. It is a standard of personnel and designates the qualities required for acceptable performance. </a:t>
            </a: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556" y="1089027"/>
            <a:ext cx="8229600" cy="5697559"/>
          </a:xfrm>
        </p:spPr>
        <p:txBody>
          <a:bodyPr>
            <a:noAutofit/>
          </a:bodyPr>
          <a:lstStyle/>
          <a:p>
            <a:pPr>
              <a:buNone/>
            </a:pPr>
            <a:r>
              <a:rPr lang="en-IN" sz="2800" b="1" u="sng" dirty="0">
                <a:latin typeface="Times New Roman" pitchFamily="18" charset="0"/>
                <a:cs typeface="Times New Roman" pitchFamily="18" charset="0"/>
              </a:rPr>
              <a:t>Job </a:t>
            </a:r>
            <a:r>
              <a:rPr lang="en-IN" sz="2800" b="1" u="sng" dirty="0" smtClean="0">
                <a:latin typeface="Times New Roman" pitchFamily="18" charset="0"/>
                <a:cs typeface="Times New Roman" pitchFamily="18" charset="0"/>
              </a:rPr>
              <a:t>Specification</a:t>
            </a:r>
          </a:p>
          <a:p>
            <a:pPr>
              <a:buNone/>
            </a:pPr>
            <a:endParaRPr lang="en-IN" sz="1600" u="sng" dirty="0">
              <a:latin typeface="Times New Roman" pitchFamily="18" charset="0"/>
              <a:cs typeface="Times New Roman" pitchFamily="18" charset="0"/>
            </a:endParaRPr>
          </a:p>
          <a:p>
            <a:pPr algn="just"/>
            <a:r>
              <a:rPr lang="en-IN" sz="2800" dirty="0">
                <a:latin typeface="Times New Roman" pitchFamily="18" charset="0"/>
                <a:cs typeface="Times New Roman" pitchFamily="18" charset="0"/>
              </a:rPr>
              <a:t>Job specification is the delineation of the knowledge, skills, and abilities along with the associated education, training, and experience required to successfully perform within a position. The stipulated criteria normally constitute the minimum recruiting criteria or minimum qualifications for the position</a:t>
            </a:r>
            <a:r>
              <a:rPr lang="en-IN" sz="2800" dirty="0" smtClean="0">
                <a:latin typeface="Times New Roman" pitchFamily="18" charset="0"/>
                <a:cs typeface="Times New Roman" pitchFamily="18" charset="0"/>
              </a:rPr>
              <a:t>.</a:t>
            </a:r>
            <a:r>
              <a:rPr lang="en-IN" sz="2800" dirty="0">
                <a:latin typeface="Times New Roman" pitchFamily="18" charset="0"/>
                <a:cs typeface="Times New Roman" pitchFamily="18" charset="0"/>
              </a:rPr>
              <a:t/>
            </a:r>
            <a:br>
              <a:rPr lang="en-IN" sz="2800" dirty="0">
                <a:latin typeface="Times New Roman" pitchFamily="18" charset="0"/>
                <a:cs typeface="Times New Roman" pitchFamily="18" charset="0"/>
              </a:rPr>
            </a:br>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401080" cy="6143668"/>
          </a:xfrm>
        </p:spPr>
        <p:txBody>
          <a:bodyPr>
            <a:noAutofit/>
          </a:bodyPr>
          <a:lstStyle/>
          <a:p>
            <a:pPr algn="just">
              <a:buNone/>
            </a:pPr>
            <a:r>
              <a:rPr lang="en-IN" sz="2400" b="1" u="sng" dirty="0" smtClean="0">
                <a:latin typeface="Times New Roman" pitchFamily="18" charset="0"/>
                <a:cs typeface="Times New Roman" pitchFamily="18" charset="0"/>
              </a:rPr>
              <a:t>Job Specification contd.</a:t>
            </a:r>
          </a:p>
          <a:p>
            <a:pPr algn="just">
              <a:buNone/>
            </a:pPr>
            <a:r>
              <a:rPr lang="en-IN" sz="2400" dirty="0" smtClean="0">
                <a:latin typeface="Times New Roman" pitchFamily="18" charset="0"/>
                <a:cs typeface="Times New Roman" pitchFamily="18" charset="0"/>
              </a:rPr>
              <a:t>A </a:t>
            </a:r>
            <a:r>
              <a:rPr lang="en-IN" sz="2400" dirty="0">
                <a:latin typeface="Times New Roman" pitchFamily="18" charset="0"/>
                <a:cs typeface="Times New Roman" pitchFamily="18" charset="0"/>
              </a:rPr>
              <a:t>job specification should include:</a:t>
            </a:r>
          </a:p>
          <a:p>
            <a:pPr lvl="0" algn="just"/>
            <a:r>
              <a:rPr lang="en-IN" sz="2400" dirty="0">
                <a:latin typeface="Times New Roman" pitchFamily="18" charset="0"/>
                <a:cs typeface="Times New Roman" pitchFamily="18" charset="0"/>
              </a:rPr>
              <a:t>Physical characteristics as height, weight, sight, physical structure, health, etc.</a:t>
            </a:r>
          </a:p>
          <a:p>
            <a:pPr lvl="0" algn="just"/>
            <a:r>
              <a:rPr lang="en-IN" sz="2400" dirty="0">
                <a:latin typeface="Times New Roman" pitchFamily="18" charset="0"/>
                <a:cs typeface="Times New Roman" pitchFamily="18" charset="0"/>
              </a:rPr>
              <a:t>Characteristics as decision-making ability, analytical view, mental ability etc.</a:t>
            </a:r>
          </a:p>
          <a:p>
            <a:pPr lvl="0" algn="just"/>
            <a:r>
              <a:rPr lang="en-IN" sz="2400" dirty="0">
                <a:latin typeface="Times New Roman" pitchFamily="18" charset="0"/>
                <a:cs typeface="Times New Roman" pitchFamily="18" charset="0"/>
              </a:rPr>
              <a:t>Personnel characteristics as </a:t>
            </a:r>
            <a:r>
              <a:rPr lang="en-IN" sz="2400" dirty="0" err="1">
                <a:latin typeface="Times New Roman" pitchFamily="18" charset="0"/>
                <a:cs typeface="Times New Roman" pitchFamily="18" charset="0"/>
              </a:rPr>
              <a:t>behavior</a:t>
            </a:r>
            <a:r>
              <a:rPr lang="en-IN" sz="2400" dirty="0">
                <a:latin typeface="Times New Roman" pitchFamily="18" charset="0"/>
                <a:cs typeface="Times New Roman" pitchFamily="18" charset="0"/>
              </a:rPr>
              <a:t>, mental stability, enthusiasm, leadership qualities, integrity etc.</a:t>
            </a:r>
          </a:p>
          <a:p>
            <a:pPr lvl="0" algn="just"/>
            <a:r>
              <a:rPr lang="en-IN" sz="2400" dirty="0">
                <a:latin typeface="Times New Roman" pitchFamily="18" charset="0"/>
                <a:cs typeface="Times New Roman" pitchFamily="18" charset="0"/>
              </a:rPr>
              <a:t>Responsibility, i.e., the sense of responsibility in a person to be appointed on the job.</a:t>
            </a:r>
          </a:p>
          <a:p>
            <a:pPr algn="just"/>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job description assists the candidate to understand the requirements of the job </a:t>
            </a:r>
            <a:r>
              <a:rPr lang="en-IN" sz="2400" dirty="0" smtClean="0">
                <a:latin typeface="Times New Roman" pitchFamily="18" charset="0"/>
                <a:cs typeface="Times New Roman" pitchFamily="18" charset="0"/>
              </a:rPr>
              <a:t>and </a:t>
            </a:r>
            <a:r>
              <a:rPr lang="en-IN" sz="2400" dirty="0">
                <a:latin typeface="Times New Roman" pitchFamily="18" charset="0"/>
                <a:cs typeface="Times New Roman" pitchFamily="18" charset="0"/>
              </a:rPr>
              <a:t>also helps the management in appraising the performance of the employee.</a:t>
            </a:r>
          </a:p>
          <a:p>
            <a:pPr algn="just"/>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7500" lnSpcReduction="20000"/>
          </a:bodyPr>
          <a:lstStyle/>
          <a:p>
            <a:pPr>
              <a:buNone/>
            </a:pPr>
            <a:r>
              <a:rPr lang="en-IN" b="1" u="sng" dirty="0"/>
              <a:t>Job Evaluation</a:t>
            </a:r>
            <a:r>
              <a:rPr lang="en-IN" b="1" dirty="0"/>
              <a:t/>
            </a:r>
            <a:br>
              <a:rPr lang="en-IN" b="1" dirty="0"/>
            </a:br>
            <a:r>
              <a:rPr lang="en-IN" dirty="0"/>
              <a:t/>
            </a:r>
            <a:br>
              <a:rPr lang="en-IN" dirty="0"/>
            </a:br>
            <a:r>
              <a:rPr lang="en-IN" dirty="0"/>
              <a:t>Job evaluation deals with money and work. It determines the relative worth or money value of jobs.</a:t>
            </a:r>
            <a:br>
              <a:rPr lang="en-IN" dirty="0"/>
            </a:br>
            <a:r>
              <a:rPr lang="en-IN" dirty="0"/>
              <a:t/>
            </a:r>
            <a:br>
              <a:rPr lang="en-IN" dirty="0"/>
            </a:br>
            <a:r>
              <a:rPr lang="en-IN" dirty="0"/>
              <a:t>Definitions of job evaluation:</a:t>
            </a:r>
          </a:p>
          <a:p>
            <a:pPr lvl="0">
              <a:spcAft>
                <a:spcPts val="600"/>
              </a:spcAft>
            </a:pPr>
            <a:r>
              <a:rPr lang="en-IN" dirty="0" smtClean="0"/>
              <a:t>International </a:t>
            </a:r>
            <a:r>
              <a:rPr lang="en-IN" dirty="0" err="1"/>
              <a:t>Labor</a:t>
            </a:r>
            <a:r>
              <a:rPr lang="en-IN" dirty="0"/>
              <a:t> Organization defined job evaluation as "</a:t>
            </a:r>
            <a:r>
              <a:rPr lang="en-IN" dirty="0" smtClean="0"/>
              <a:t>an </a:t>
            </a:r>
            <a:r>
              <a:rPr lang="en-IN" dirty="0"/>
              <a:t>attempt to determine and compare demands which the normal performance of a particular job makes on normal workers without taking into account the individual abilities or performance of the workers concerned."</a:t>
            </a:r>
          </a:p>
          <a:p>
            <a:pPr lvl="0">
              <a:spcAft>
                <a:spcPts val="600"/>
              </a:spcAft>
            </a:pPr>
            <a:r>
              <a:rPr lang="en-IN" dirty="0"/>
              <a:t>Wendell L. French defined job evaluation as, "a process of determining the relative worth of the various jobs within the organization, so that differential wages may be paid to jobs of different worth."</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14290"/>
            <a:ext cx="7686700" cy="6357982"/>
          </a:xfrm>
        </p:spPr>
        <p:txBody>
          <a:bodyPr>
            <a:noAutofit/>
          </a:bodyPr>
          <a:lstStyle/>
          <a:p>
            <a:pPr algn="just">
              <a:buNone/>
            </a:pPr>
            <a:r>
              <a:rPr lang="en-IN" sz="2800" b="1" u="sng" dirty="0"/>
              <a:t>Objectives of job </a:t>
            </a:r>
            <a:r>
              <a:rPr lang="en-IN" sz="2800" b="1" u="sng" dirty="0" smtClean="0"/>
              <a:t>evaluation</a:t>
            </a:r>
            <a:endParaRPr lang="en-IN" sz="2400" b="1" u="sng" dirty="0" smtClean="0"/>
          </a:p>
          <a:p>
            <a:pPr lvl="0" algn="just"/>
            <a:r>
              <a:rPr lang="en-IN" sz="2400" dirty="0" smtClean="0"/>
              <a:t>To </a:t>
            </a:r>
            <a:r>
              <a:rPr lang="en-IN" sz="2400" dirty="0"/>
              <a:t>gather data and information relating to job description, job specification and employee specifications of various jobs in an organization.</a:t>
            </a:r>
          </a:p>
          <a:p>
            <a:pPr lvl="0" algn="just"/>
            <a:r>
              <a:rPr lang="en-IN" sz="2400" dirty="0"/>
              <a:t>To compare the duties, responsibilities and demands of a job with that of other jobs.</a:t>
            </a:r>
          </a:p>
          <a:p>
            <a:pPr lvl="0" algn="just"/>
            <a:r>
              <a:rPr lang="en-IN" sz="2400" dirty="0"/>
              <a:t>To determine the hierarchy and place of various jobs in an organization.</a:t>
            </a:r>
          </a:p>
          <a:p>
            <a:pPr lvl="0" algn="just"/>
            <a:r>
              <a:rPr lang="en-IN" sz="2400" dirty="0"/>
              <a:t>To determine the ranks or grades of various jobs.</a:t>
            </a:r>
          </a:p>
          <a:p>
            <a:pPr lvl="0" algn="just"/>
            <a:r>
              <a:rPr lang="en-IN" sz="2400" dirty="0"/>
              <a:t>To ensure fair and equitable wages on the basis of relative worth or value of jobs. In other words, equal wages are fixed to the jobs of equal worth or value.</a:t>
            </a:r>
          </a:p>
          <a:p>
            <a:pPr lvl="0" algn="just"/>
            <a:r>
              <a:rPr lang="en-IN" sz="2400" dirty="0"/>
              <a:t>To minimize wage discrimination based on sex, age, caste, region, religion etc.</a:t>
            </a:r>
          </a:p>
          <a:p>
            <a:pPr algn="just"/>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1863"/>
            <a:ext cx="8229600" cy="4525963"/>
          </a:xfrm>
        </p:spPr>
        <p:txBody>
          <a:bodyPr>
            <a:normAutofit fontScale="92500" lnSpcReduction="20000"/>
          </a:bodyPr>
          <a:lstStyle/>
          <a:p>
            <a:pPr algn="just">
              <a:buNone/>
            </a:pPr>
            <a:r>
              <a:rPr lang="en-IN" b="1" u="sng" dirty="0"/>
              <a:t>Job </a:t>
            </a:r>
            <a:r>
              <a:rPr lang="en-IN" b="1" u="sng" dirty="0" smtClean="0"/>
              <a:t>Enrichment</a:t>
            </a:r>
          </a:p>
          <a:p>
            <a:pPr algn="just">
              <a:buNone/>
            </a:pPr>
            <a:endParaRPr lang="en-IN" sz="2100" u="sng" dirty="0"/>
          </a:p>
          <a:p>
            <a:pPr algn="just"/>
            <a:r>
              <a:rPr lang="en-IN" dirty="0"/>
              <a:t>Job enrichment is enriching the jobs, adding more qualitative aspects. It is vertical expansion of jobs. The qualitative expansion such as increased responsibilities, more powers and autonomy are special features of job enrichment. Individual employee gets an opportunity to modify his performance and increase merit. Management has to provide opportunities which enrich jobs. Employees should feel enrichment should become motivator as pointed by Herzberg.</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Autofit/>
          </a:bodyPr>
          <a:lstStyle/>
          <a:p>
            <a:pPr>
              <a:buNone/>
            </a:pPr>
            <a:r>
              <a:rPr lang="en-IN" sz="2800" b="1" u="sng" dirty="0"/>
              <a:t>Job </a:t>
            </a:r>
            <a:r>
              <a:rPr lang="en-IN" sz="2800" b="1" u="sng" dirty="0" smtClean="0"/>
              <a:t>Enhancement</a:t>
            </a:r>
            <a:endParaRPr lang="en-IN" sz="2000" b="1" u="sng" dirty="0" smtClean="0"/>
          </a:p>
          <a:p>
            <a:pPr indent="0" algn="just">
              <a:buNone/>
            </a:pPr>
            <a:r>
              <a:rPr lang="en-IN" sz="2000" dirty="0" smtClean="0"/>
              <a:t>Job </a:t>
            </a:r>
            <a:r>
              <a:rPr lang="en-IN" sz="2000" dirty="0"/>
              <a:t>enhancement is when an employee is given new responsibilities or tasks that gives him/her the opportunity to develop his/her skills or abilities. A production person may be placed in marketing department and he will be more encouraged to get new assignment with his basic knowledge and on the other hand organisation will be benefited by utilizing his services for both activities.</a:t>
            </a:r>
          </a:p>
          <a:p>
            <a:r>
              <a:rPr lang="en-IN" sz="2000" dirty="0" smtClean="0"/>
              <a:t>Job </a:t>
            </a:r>
            <a:r>
              <a:rPr lang="en-IN" sz="2000" dirty="0"/>
              <a:t>enhancement is an effective way to help employees improve their essential skills, and it doesn’t require a lot of resources to be successful. It can:</a:t>
            </a:r>
          </a:p>
          <a:p>
            <a:pPr lvl="1"/>
            <a:r>
              <a:rPr lang="en-IN" sz="2000" dirty="0"/>
              <a:t>Better prepare employees for promotions and organizational changes</a:t>
            </a:r>
          </a:p>
          <a:p>
            <a:pPr lvl="1"/>
            <a:r>
              <a:rPr lang="en-IN" sz="2000" dirty="0"/>
              <a:t>Help address skill shortages</a:t>
            </a:r>
          </a:p>
          <a:p>
            <a:pPr lvl="1"/>
            <a:r>
              <a:rPr lang="en-IN" sz="2000" dirty="0"/>
              <a:t>Improve performance</a:t>
            </a:r>
          </a:p>
          <a:p>
            <a:pPr lvl="1"/>
            <a:r>
              <a:rPr lang="en-IN" sz="2000" dirty="0"/>
              <a:t>Increase job satisfaction</a:t>
            </a:r>
          </a:p>
          <a:p>
            <a:pPr lvl="1"/>
            <a:r>
              <a:rPr lang="en-IN" sz="2000" dirty="0"/>
              <a:t>Increase motivation and self-confidence</a:t>
            </a:r>
          </a:p>
          <a:p>
            <a:pPr lvl="1"/>
            <a:r>
              <a:rPr lang="en-IN" sz="2000" dirty="0"/>
              <a:t>Reduce employee turnover and stress</a:t>
            </a:r>
          </a:p>
          <a:p>
            <a:pPr lvl="1"/>
            <a:r>
              <a:rPr lang="en-IN" sz="2000" dirty="0"/>
              <a:t>Support a healthy learning culture in the workplace.</a:t>
            </a:r>
            <a:endParaRPr lang="en-IN" sz="1600" dirty="0"/>
          </a:p>
          <a:p>
            <a:endParaRPr lang="en-IN"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TotalTime>
  <Words>1268</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JOB SPECIFICATIONS, JOB EVALUATION, JOB ENHANCEMENT, JOB ENRICHMENT, AND MANAGEMENT BY OBJECTIVES </vt:lpstr>
      <vt:lpstr>Job Design</vt:lpstr>
      <vt:lpstr>Slide 3</vt:lpstr>
      <vt:lpstr>Slide 4</vt:lpstr>
      <vt:lpstr>Slide 5</vt:lpstr>
      <vt:lpstr>Slide 6</vt:lpstr>
      <vt:lpstr>Slide 7</vt:lpstr>
      <vt:lpstr>Slide 8</vt:lpstr>
      <vt:lpstr>Slide 9</vt:lpstr>
      <vt:lpstr>Management by Objectives</vt:lpstr>
      <vt:lpstr>Slide 11</vt:lpstr>
      <vt:lpstr>Management by Objective Contd.</vt:lpstr>
      <vt:lpstr>Management by Objective Contd.</vt:lpstr>
      <vt:lpstr>Management by Objective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SPECIFICATIONS, JOB EVALUATION, JOB ENHANCEMENT, JOB ENRICHMENT, MANAGEMENT BY OBJECTIVES </dc:title>
  <dc:creator>My</dc:creator>
  <cp:lastModifiedBy>My</cp:lastModifiedBy>
  <cp:revision>17</cp:revision>
  <dcterms:created xsi:type="dcterms:W3CDTF">2020-03-23T14:10:40Z</dcterms:created>
  <dcterms:modified xsi:type="dcterms:W3CDTF">2020-04-02T12:37:06Z</dcterms:modified>
</cp:coreProperties>
</file>