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4" r:id="rId8"/>
    <p:sldId id="265" r:id="rId9"/>
    <p:sldId id="266" r:id="rId10"/>
    <p:sldId id="267" r:id="rId11"/>
    <p:sldId id="269" r:id="rId12"/>
    <p:sldId id="268" r:id="rId13"/>
    <p:sldId id="270" r:id="rId14"/>
    <p:sldId id="273" r:id="rId15"/>
    <p:sldId id="272" r:id="rId16"/>
    <p:sldId id="274" r:id="rId17"/>
    <p:sldId id="275" r:id="rId18"/>
    <p:sldId id="276" r:id="rId19"/>
    <p:sldId id="277" r:id="rId20"/>
    <p:sldId id="26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787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5E6F-B23B-4026-B383-AF56B170AC0B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6D0F-F425-4C84-8E0D-378ED012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16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5E6F-B23B-4026-B383-AF56B170AC0B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6D0F-F425-4C84-8E0D-378ED012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88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5E6F-B23B-4026-B383-AF56B170AC0B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6D0F-F425-4C84-8E0D-378ED012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8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5E6F-B23B-4026-B383-AF56B170AC0B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6D0F-F425-4C84-8E0D-378ED012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7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5E6F-B23B-4026-B383-AF56B170AC0B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6D0F-F425-4C84-8E0D-378ED012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2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5E6F-B23B-4026-B383-AF56B170AC0B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6D0F-F425-4C84-8E0D-378ED012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48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5E6F-B23B-4026-B383-AF56B170AC0B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6D0F-F425-4C84-8E0D-378ED012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5E6F-B23B-4026-B383-AF56B170AC0B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6D0F-F425-4C84-8E0D-378ED012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4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5E6F-B23B-4026-B383-AF56B170AC0B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6D0F-F425-4C84-8E0D-378ED012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7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5E6F-B23B-4026-B383-AF56B170AC0B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6D0F-F425-4C84-8E0D-378ED012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0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5E6F-B23B-4026-B383-AF56B170AC0B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6D0F-F425-4C84-8E0D-378ED012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8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B5E6F-B23B-4026-B383-AF56B170AC0B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E6D0F-F425-4C84-8E0D-378ED012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9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" y="152401"/>
            <a:ext cx="11369040" cy="1184401"/>
          </a:xfrm>
          <a:solidFill>
            <a:srgbClr val="C00000"/>
          </a:solidFill>
          <a:ln w="76200">
            <a:solidFill>
              <a:schemeClr val="tx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4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HOUSING MANAGEMENT OF </a:t>
            </a:r>
            <a:r>
              <a:rPr lang="en-US" sz="4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DAIRY ANIMALS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chemeClr val="bg1"/>
              </a:solidFill>
              <a:latin typeface="Bodoni MT Black" panose="02070A03080606020203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4953000"/>
            <a:ext cx="6248400" cy="1752600"/>
          </a:xfr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algn="ctr">
              <a:spcBef>
                <a:spcPts val="0"/>
              </a:spcBef>
              <a:buClr>
                <a:schemeClr val="hlink"/>
              </a:buClr>
              <a:buSzPct val="80000"/>
              <a:buNone/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DR. S. P. SAHU</a:t>
            </a:r>
          </a:p>
          <a:p>
            <a:pPr marL="0" algn="ctr">
              <a:spcBef>
                <a:spcPts val="0"/>
              </a:spcBef>
              <a:buClr>
                <a:schemeClr val="hlink"/>
              </a:buClr>
              <a:buSzPct val="80000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Assistant Professor </a:t>
            </a:r>
            <a:r>
              <a:rPr lang="hi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0" algn="ctr">
              <a:spcBef>
                <a:spcPts val="0"/>
              </a:spcBef>
              <a:buClr>
                <a:schemeClr val="hlink"/>
              </a:buClr>
              <a:buSzPct val="80000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Livestock Production Management</a:t>
            </a:r>
            <a:endParaRPr lang="hi-IN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algn="ctr">
              <a:spcBef>
                <a:spcPts val="0"/>
              </a:spcBef>
              <a:buClr>
                <a:schemeClr val="hlink"/>
              </a:buClr>
              <a:buSzPct val="80000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Bihar Veterinary College, Patna - 14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1" y="1336801"/>
            <a:ext cx="3810000" cy="3488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019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4840"/>
            <a:ext cx="11033760" cy="59435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 of Loose housing system</a:t>
            </a:r>
          </a:p>
          <a:p>
            <a:pPr marL="0" indent="0" algn="just">
              <a:buNone/>
            </a:pP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floor space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</a:t>
            </a:r>
          </a:p>
          <a:p>
            <a:pPr lvl="0">
              <a:lnSpc>
                <a:spcPct val="20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feed and fodder among animals</a:t>
            </a:r>
          </a:p>
          <a:p>
            <a:pPr lvl="0">
              <a:lnSpc>
                <a:spcPct val="200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animal attention is not possible</a:t>
            </a:r>
          </a:p>
          <a:p>
            <a:pPr lvl="0">
              <a:lnSpc>
                <a:spcPct val="200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Provision for a separate milking barn is needed</a:t>
            </a:r>
          </a:p>
          <a:p>
            <a:pPr lvl="0">
              <a:lnSpc>
                <a:spcPct val="200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suitable in heavy rainfall and temperate areas</a:t>
            </a:r>
          </a:p>
        </p:txBody>
      </p:sp>
    </p:spTree>
    <p:extLst>
      <p:ext uri="{BB962C8B-B14F-4D97-AF65-F5344CB8AC3E}">
        <p14:creationId xmlns:p14="http://schemas.microsoft.com/office/powerpoint/2010/main" val="1131759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4840"/>
            <a:ext cx="11033760" cy="5943599"/>
          </a:xfrm>
        </p:spPr>
        <p:txBody>
          <a:bodyPr>
            <a:normAutofit lnSpcReduction="10000"/>
          </a:bodyPr>
          <a:lstStyle/>
          <a:p>
            <a:pPr marL="0" indent="0" algn="ctr" fontAlgn="base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CONVENTIONAL/STANCHION BARN SYSTEM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Animals in this system are confined on a plat-form and secured at neck by stanchions or neck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chains.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Animals are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protected from adverse climatic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Animals are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fed with fodders, concentrate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milked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same barn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Completely roofed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walls are also complete with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windows/ventilators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suitable places.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suitable for temperate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Himalayan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regions due to prolonged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severe winter.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Comparatively costly. 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78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4840"/>
            <a:ext cx="11033760" cy="594359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conventional barn system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 exposure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harsh weather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Animals kept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cleaner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better disease control.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separate milking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parlour.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construction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of shed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loose housing system.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suitable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hot and humid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climates.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for future expansion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shed.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608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4840"/>
            <a:ext cx="11033760" cy="5943599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RANGE/RANCH SYSTEM</a:t>
            </a:r>
          </a:p>
          <a:p>
            <a:pPr marL="0" indent="0" algn="ctr" fontAlgn="base">
              <a:buNone/>
            </a:pP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Leaving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animals free in a large estate.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type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stock management rather than a type of housing.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Natural/cultivated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pasture land with watering points and shelter located at convenient places.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Suitable for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handled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daily.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Quite common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southern parts of America and Australia.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India, sheep rearing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North Western arid parts and hilly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55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75557" y="1404257"/>
          <a:ext cx="11593286" cy="4980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4005">
                  <a:extLst>
                    <a:ext uri="{9D8B030D-6E8A-4147-A177-3AD203B41FA5}">
                      <a16:colId xmlns:a16="http://schemas.microsoft.com/office/drawing/2014/main" val="47976186"/>
                    </a:ext>
                  </a:extLst>
                </a:gridCol>
                <a:gridCol w="1974681">
                  <a:extLst>
                    <a:ext uri="{9D8B030D-6E8A-4147-A177-3AD203B41FA5}">
                      <a16:colId xmlns:a16="http://schemas.microsoft.com/office/drawing/2014/main" val="953041660"/>
                    </a:ext>
                  </a:extLst>
                </a:gridCol>
                <a:gridCol w="1910981">
                  <a:extLst>
                    <a:ext uri="{9D8B030D-6E8A-4147-A177-3AD203B41FA5}">
                      <a16:colId xmlns:a16="http://schemas.microsoft.com/office/drawing/2014/main" val="360438833"/>
                    </a:ext>
                  </a:extLst>
                </a:gridCol>
                <a:gridCol w="2760306">
                  <a:extLst>
                    <a:ext uri="{9D8B030D-6E8A-4147-A177-3AD203B41FA5}">
                      <a16:colId xmlns:a16="http://schemas.microsoft.com/office/drawing/2014/main" val="1658315772"/>
                    </a:ext>
                  </a:extLst>
                </a:gridCol>
                <a:gridCol w="2123313">
                  <a:extLst>
                    <a:ext uri="{9D8B030D-6E8A-4147-A177-3AD203B41FA5}">
                      <a16:colId xmlns:a16="http://schemas.microsoft.com/office/drawing/2014/main" val="3462951891"/>
                    </a:ext>
                  </a:extLst>
                </a:gridCol>
              </a:tblGrid>
              <a:tr h="686373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Types of animal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Floor space 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requirement(</a:t>
                      </a:r>
                      <a:r>
                        <a:rPr lang="en-US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</a:t>
                      </a:r>
                      <a:r>
                        <a:rPr lang="en-US" sz="2400" baseline="30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Maximum number of animals/ pen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Height of the shed (cm)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8922533"/>
                  </a:ext>
                </a:extLst>
              </a:tr>
              <a:tr h="5755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Covered area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 area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187320"/>
                  </a:ext>
                </a:extLst>
              </a:tr>
              <a:tr h="575543"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Cattle and Buffaloes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6326422"/>
                  </a:ext>
                </a:extLst>
              </a:tr>
              <a:tr h="5755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Bulls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24.0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 cm in medium and heavy rainfall and 220 in dry areas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667297"/>
                  </a:ext>
                </a:extLst>
              </a:tr>
              <a:tr h="5755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Cows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108436"/>
                  </a:ext>
                </a:extLst>
              </a:tr>
              <a:tr h="5755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Buffaloes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8.0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653678"/>
                  </a:ext>
                </a:extLst>
              </a:tr>
              <a:tr h="5755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Down-calves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985901"/>
                  </a:ext>
                </a:extLst>
              </a:tr>
              <a:tr h="84058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Young- calves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995080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18457" y="122847"/>
            <a:ext cx="1009105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Floor space requirements for different types of animals under LHS</a:t>
            </a:r>
            <a:endParaRPr kumimoji="0" lang="en-US" altLang="en-US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034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4840"/>
            <a:ext cx="11033760" cy="5943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Feeding and Watering Space Requirements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 access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sufficient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feeding/watering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space must 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allocated without competition.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Feeding through/manger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accommodate all the animals at a time.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must accommodate at least 10% 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stock at a time.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726807"/>
              </p:ext>
            </p:extLst>
          </p:nvPr>
        </p:nvGraphicFramePr>
        <p:xfrm>
          <a:off x="1097280" y="3178334"/>
          <a:ext cx="10287000" cy="3291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3030">
                  <a:extLst>
                    <a:ext uri="{9D8B030D-6E8A-4147-A177-3AD203B41FA5}">
                      <a16:colId xmlns:a16="http://schemas.microsoft.com/office/drawing/2014/main" val="1918686084"/>
                    </a:ext>
                  </a:extLst>
                </a:gridCol>
                <a:gridCol w="1740281">
                  <a:extLst>
                    <a:ext uri="{9D8B030D-6E8A-4147-A177-3AD203B41FA5}">
                      <a16:colId xmlns:a16="http://schemas.microsoft.com/office/drawing/2014/main" val="989352251"/>
                    </a:ext>
                  </a:extLst>
                </a:gridCol>
                <a:gridCol w="3731939">
                  <a:extLst>
                    <a:ext uri="{9D8B030D-6E8A-4147-A177-3AD203B41FA5}">
                      <a16:colId xmlns:a16="http://schemas.microsoft.com/office/drawing/2014/main" val="1394648033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82169447"/>
                    </a:ext>
                  </a:extLst>
                </a:gridCol>
              </a:tblGrid>
              <a:tr h="157064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 of animal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Space/animal (cm)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manger 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length in a 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 for 100 animals (cm)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water tank length 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 100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animals (cm)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6794874"/>
                  </a:ext>
                </a:extLst>
              </a:tr>
              <a:tr h="10284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Adult cattle and buffaloes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60-75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6000-7500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600-750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7265264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Calves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40-50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4000-5000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400-500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4287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516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624840"/>
            <a:ext cx="11704320" cy="594359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Buildings for Dairy Animals</a:t>
            </a:r>
            <a:endParaRPr lang="en-US" sz="35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1. Essential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buildings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Ancillary buildings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Essential buildings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Milking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barn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Fully covered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 only for milking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located at central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 of all buildings.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Length: 1.5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1.7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meters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Width: 1.05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1.2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meters.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Width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passage: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1.5 to 1.8 meters.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feed mangers on either side of shed with a 0.75 meter wide feeding alley beyond each manger.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shallow U shaped drain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20 cm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wide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either side of central passage.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eaves of roof should be at least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cm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away from side walls.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236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624840"/>
            <a:ext cx="11704320" cy="5943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Milch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Dry animal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sheds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housing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milch cows and dry cows separately.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sheds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closed area and adjoining open paddock.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Covered area: Cement concrete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paddock floor: Brick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edge 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morum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Calving pens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Pregnant animals are transferred to maternity pens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3weeks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date of calving.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maternity pens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required: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5% of number of breedable stock.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Dimensions of covered area: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3x4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 of open paddock: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3x4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4566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624840"/>
            <a:ext cx="11704320" cy="59435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Calf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sheds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Constructed nearer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milking barn.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Dimensions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calf sheds depend on the number of calves to be housed.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Calves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age groups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separately for better feeding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Young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 shed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Calves from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months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 of age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separately from suckling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calves.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Bull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shed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Located towards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side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farm.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Covered area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3 x 4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an open paddock 120 Sq. m.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bull is required for every 50 breedable cows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natural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service.</a:t>
            </a:r>
          </a:p>
          <a:p>
            <a:pPr marL="0" indent="0" algn="ctr" fontAlgn="base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1903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624840"/>
            <a:ext cx="11704320" cy="5943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Ancillary buildings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stores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 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storing concentrates.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concentrate-cum- feed mixing room at a distant place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feed ration room near the milking barn.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Damp free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rodent proof.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Size of store: 0.2 m.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storage space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adult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unit.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Silos: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Trench silos for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Indian conditions.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Constructed by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excavation in the hard ground and floor and sides are lined with cement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concrete.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Hay/Straw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shed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Shed with walls on three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sides. Away from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 sheds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due to fire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hazards.</a:t>
            </a:r>
          </a:p>
          <a:p>
            <a:pPr marL="0" indent="0" algn="ctr" fontAlgn="base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034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HOUSING MANAGEMENT OF DAIRY ANIMALS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01240"/>
            <a:ext cx="10515600" cy="4267199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 animals from sun burns, rain, hot and cold winds of the inclement weather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clean and comfortable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shelter for maximum production.</a:t>
            </a:r>
          </a:p>
          <a:p>
            <a:pPr fontAlgn="base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better accommodation at a cheaper cost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 animals from wild animals and theft.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3757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4240" y="1630680"/>
            <a:ext cx="8199120" cy="3779520"/>
          </a:xfrm>
          <a:solidFill>
            <a:srgbClr val="C00000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en-US" sz="16600" b="1" dirty="0"/>
              <a:t/>
            </a:r>
            <a:br>
              <a:rPr lang="en-US" sz="16600" b="1" dirty="0"/>
            </a:br>
            <a:r>
              <a:rPr lang="en-US" sz="1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  <a:r>
              <a:rPr lang="en-US" sz="16600" b="1" dirty="0"/>
              <a:t/>
            </a:r>
            <a:br>
              <a:rPr lang="en-US" sz="16600" b="1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20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4840"/>
            <a:ext cx="10515600" cy="5943599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Adequate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Housing: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Increased production of milk.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Better utilization of labour.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Production of higher quality milk and milk products.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Better health of animals.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Decrease in mortality rate of claves.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Proper disease control.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7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Better care and supervision of animals.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8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Better productive and reproductive efficiency of animals.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Proper and controlled feeding of animals.</a:t>
            </a:r>
          </a:p>
          <a:p>
            <a:pPr marL="0" indent="0" fontAlgn="base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31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4840"/>
            <a:ext cx="11033760" cy="5943599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 of site of dairy farm: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Dairy building: At 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elevation than the surrounding ground to offer a good slope for rainfall and drainage for the wastes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farm.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Located 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maximum exposure to the sun in the north and minimum exposure to the sun in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south.</a:t>
            </a:r>
          </a:p>
          <a:p>
            <a:pPr algn="just"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 from prevailing strong wind currents whether hot or cold.</a:t>
            </a:r>
          </a:p>
          <a:p>
            <a:pPr algn="just"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accessibility to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farm buildings. </a:t>
            </a:r>
          </a:p>
          <a:p>
            <a:pPr algn="just"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Always attractive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buildings open up to a scenic view and add to the grandeur of the scenery.</a:t>
            </a:r>
          </a:p>
          <a:p>
            <a:pPr algn="just"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Abundant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supply of fresh, clean and soft water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cheap rate.</a:t>
            </a:r>
          </a:p>
          <a:p>
            <a:pPr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Honest, economic and regular supply of labour.</a:t>
            </a:r>
          </a:p>
          <a:p>
            <a:pPr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Nearby the markets to sell his products profitably and regularly.</a:t>
            </a:r>
          </a:p>
          <a:p>
            <a:pPr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Adequate supply of electricity.</a:t>
            </a:r>
          </a:p>
          <a:p>
            <a:pPr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Connected to all weather road.</a:t>
            </a:r>
          </a:p>
          <a:p>
            <a:pPr marL="0" indent="0" fontAlgn="base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542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0800" y="579120"/>
            <a:ext cx="7866337" cy="617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938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1800" y="553243"/>
            <a:ext cx="7604759" cy="36823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5276" y="4098132"/>
            <a:ext cx="7541283" cy="184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757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4840"/>
            <a:ext cx="11033760" cy="5943599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SYSTEMS OF HOUSING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systems: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Loose housing system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Conventional barn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 Free range system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housing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systems selection depending upon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Geographical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conditions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Economic condition of the farmers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housing system is more suitable to Indian conditions.</a:t>
            </a:r>
          </a:p>
          <a:p>
            <a:pPr marL="0" indent="0" fontAlgn="base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413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4840"/>
            <a:ext cx="11033760" cy="5943599"/>
          </a:xfrm>
        </p:spPr>
        <p:txBody>
          <a:bodyPr>
            <a:normAutofit lnSpcReduction="10000"/>
          </a:bodyPr>
          <a:lstStyle/>
          <a:p>
            <a:pPr marL="0" indent="0" algn="ctr" fontAlgn="base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LOOSE HOUSING SYSTEM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Animals kept loose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an open paddock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throughout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day and night except at milking time.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paddock provided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shelter along one side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animals to stay during hot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cold 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paddock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enclosed by half walls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fences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suitable height.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watering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tank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feeding manger provided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the shed.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Concentrates fed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time of milking in a separate milking barn.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Suitable 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parts of the country except in temperate Himalayan region and heavy rainfall areas.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219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4840"/>
            <a:ext cx="11033760" cy="5943599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loose housing system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Cheaper 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construct, easier to expand and flexible in utility.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Feeding and management of stock is easier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due to common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feeding and watering arrangement.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Animals are more comfortable as they move about freely.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least 10 to 15 percent more stock than the standard can be accommodated for shorter periods without unduly affecting their performance.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Detection of heat in animals is easier.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Animals also get sufficient exercise which is extremely important for better health production.</a:t>
            </a:r>
          </a:p>
        </p:txBody>
      </p:sp>
    </p:spTree>
    <p:extLst>
      <p:ext uri="{BB962C8B-B14F-4D97-AF65-F5344CB8AC3E}">
        <p14:creationId xmlns:p14="http://schemas.microsoft.com/office/powerpoint/2010/main" val="2364757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1324</Words>
  <Application>Microsoft Office PowerPoint</Application>
  <PresentationFormat>Widescreen</PresentationFormat>
  <Paragraphs>176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Bodoni MT Black</vt:lpstr>
      <vt:lpstr>Calibri</vt:lpstr>
      <vt:lpstr>Calibri Light</vt:lpstr>
      <vt:lpstr>Mangal</vt:lpstr>
      <vt:lpstr>Times New Roman</vt:lpstr>
      <vt:lpstr>Office Theme</vt:lpstr>
      <vt:lpstr>HOUSING MANAGEMENT OF DAIRY ANIMALS </vt:lpstr>
      <vt:lpstr>HOUSING MANAGEMENT OF DAIRY ANIMALS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THANKS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MANAGEMENT OF DAIRY ANIMALS</dc:title>
  <dc:creator>s p sahu</dc:creator>
  <cp:lastModifiedBy>s p sahu</cp:lastModifiedBy>
  <cp:revision>26</cp:revision>
  <dcterms:created xsi:type="dcterms:W3CDTF">2020-03-31T15:20:25Z</dcterms:created>
  <dcterms:modified xsi:type="dcterms:W3CDTF">2020-04-01T04:32:06Z</dcterms:modified>
</cp:coreProperties>
</file>