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6" r:id="rId6"/>
    <p:sldId id="267" r:id="rId7"/>
    <p:sldId id="268" r:id="rId8"/>
    <p:sldId id="269" r:id="rId9"/>
    <p:sldId id="270" r:id="rId10"/>
    <p:sldId id="271" r:id="rId11"/>
    <p:sldId id="272" r:id="rId12"/>
    <p:sldId id="273" r:id="rId13"/>
    <p:sldId id="264" r:id="rId14"/>
    <p:sldId id="265" r:id="rId15"/>
    <p:sldId id="274" r:id="rId16"/>
    <p:sldId id="275" r:id="rId17"/>
    <p:sldId id="276" r:id="rId18"/>
    <p:sldId id="277" r:id="rId19"/>
    <p:sldId id="278" r:id="rId20"/>
    <p:sldId id="279" r:id="rId21"/>
    <p:sldId id="280" r:id="rId22"/>
    <p:sldId id="308" r:id="rId23"/>
    <p:sldId id="281" r:id="rId24"/>
    <p:sldId id="282" r:id="rId25"/>
    <p:sldId id="283" r:id="rId26"/>
    <p:sldId id="284" r:id="rId27"/>
    <p:sldId id="285" r:id="rId28"/>
    <p:sldId id="286" r:id="rId29"/>
    <p:sldId id="287" r:id="rId30"/>
    <p:sldId id="311" r:id="rId31"/>
    <p:sldId id="288" r:id="rId32"/>
    <p:sldId id="289" r:id="rId33"/>
    <p:sldId id="290" r:id="rId34"/>
    <p:sldId id="291" r:id="rId35"/>
    <p:sldId id="292" r:id="rId36"/>
    <p:sldId id="293" r:id="rId37"/>
    <p:sldId id="296" r:id="rId38"/>
    <p:sldId id="294" r:id="rId39"/>
    <p:sldId id="295" r:id="rId40"/>
    <p:sldId id="309" r:id="rId41"/>
    <p:sldId id="298" r:id="rId42"/>
    <p:sldId id="299" r:id="rId43"/>
    <p:sldId id="303" r:id="rId44"/>
    <p:sldId id="300" r:id="rId45"/>
    <p:sldId id="304" r:id="rId46"/>
    <p:sldId id="301" r:id="rId47"/>
    <p:sldId id="310" r:id="rId48"/>
    <p:sldId id="305" r:id="rId49"/>
    <p:sldId id="306" r:id="rId50"/>
    <p:sldId id="26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85731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62818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10358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4B5E6F-B23B-4026-B383-AF56B170AC0B}"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02427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A4B5E6F-B23B-4026-B383-AF56B170AC0B}"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55202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4B5E6F-B23B-4026-B383-AF56B170AC0B}"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314294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4B5E6F-B23B-4026-B383-AF56B170AC0B}"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8208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4B5E6F-B23B-4026-B383-AF56B170AC0B}"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6874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B5E6F-B23B-4026-B383-AF56B170AC0B}"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49776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4B5E6F-B23B-4026-B383-AF56B170AC0B}"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161410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A4B5E6F-B23B-4026-B383-AF56B170AC0B}"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7E6D0F-F425-4C84-8E0D-378ED012FABE}" type="slidenum">
              <a:rPr lang="en-US" smtClean="0"/>
              <a:t>‹#›</a:t>
            </a:fld>
            <a:endParaRPr lang="en-US"/>
          </a:p>
        </p:txBody>
      </p:sp>
    </p:spTree>
    <p:extLst>
      <p:ext uri="{BB962C8B-B14F-4D97-AF65-F5344CB8AC3E}">
        <p14:creationId xmlns:p14="http://schemas.microsoft.com/office/powerpoint/2010/main" val="2278983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B5E6F-B23B-4026-B383-AF56B170AC0B}" type="datetimeFigureOut">
              <a:rPr lang="en-US" smtClean="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E6D0F-F425-4C84-8E0D-378ED012FABE}" type="slidenum">
              <a:rPr lang="en-US" smtClean="0"/>
              <a:t>‹#›</a:t>
            </a:fld>
            <a:endParaRPr lang="en-US"/>
          </a:p>
        </p:txBody>
      </p:sp>
    </p:spTree>
    <p:extLst>
      <p:ext uri="{BB962C8B-B14F-4D97-AF65-F5344CB8AC3E}">
        <p14:creationId xmlns:p14="http://schemas.microsoft.com/office/powerpoint/2010/main" val="348219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cdn.yourarticlelibrary.com/wp-content/uploads/2014/04/clip_image01513.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72440" y="152401"/>
            <a:ext cx="11369040" cy="1184401"/>
          </a:xfrm>
          <a:solidFill>
            <a:srgbClr val="C00000"/>
          </a:solidFill>
          <a:ln w="76200">
            <a:solidFill>
              <a:schemeClr val="tx2">
                <a:lumMod val="50000"/>
              </a:schemeClr>
            </a:solidFill>
          </a:ln>
        </p:spPr>
        <p:txBody>
          <a:bodyPr>
            <a:normAutofit/>
          </a:bodyPr>
          <a:lstStyle/>
          <a:p>
            <a:pPr algn="ctr"/>
            <a:r>
              <a:rPr lang="en-US" sz="4100" b="1" dirty="0" smtClean="0">
                <a:solidFill>
                  <a:schemeClr val="bg1"/>
                </a:solidFill>
                <a:latin typeface="Times New Roman" panose="02020603050405020304" pitchFamily="18" charset="0"/>
                <a:cs typeface="Times New Roman" panose="02020603050405020304" pitchFamily="18" charset="0"/>
              </a:rPr>
              <a:t>LAYOUTS OF LIVESTOCK FARM</a:t>
            </a:r>
            <a:r>
              <a:rPr lang="en-US" sz="2800" b="1" dirty="0">
                <a:solidFill>
                  <a:schemeClr val="bg1"/>
                </a:solidFill>
                <a:latin typeface="Times New Roman" panose="02020603050405020304" pitchFamily="18" charset="0"/>
                <a:cs typeface="Times New Roman" panose="02020603050405020304" pitchFamily="18" charset="0"/>
              </a:rPr>
              <a:t/>
            </a:r>
            <a:br>
              <a:rPr lang="en-US" sz="2800" b="1" dirty="0">
                <a:solidFill>
                  <a:schemeClr val="bg1"/>
                </a:solidFill>
                <a:latin typeface="Times New Roman" panose="02020603050405020304" pitchFamily="18" charset="0"/>
                <a:cs typeface="Times New Roman" panose="02020603050405020304" pitchFamily="18" charset="0"/>
              </a:rPr>
            </a:br>
            <a:endParaRPr lang="en-US" sz="2800" b="1" dirty="0">
              <a:solidFill>
                <a:schemeClr val="bg1"/>
              </a:solidFill>
              <a:latin typeface="Bodoni MT Black" panose="02070A03080606020203" pitchFamily="18" charset="0"/>
              <a:cs typeface="Times New Roman" panose="02020603050405020304" pitchFamily="18" charset="0"/>
            </a:endParaRPr>
          </a:p>
        </p:txBody>
      </p:sp>
      <p:sp>
        <p:nvSpPr>
          <p:cNvPr id="2051" name="Rectangle 3"/>
          <p:cNvSpPr>
            <a:spLocks noGrp="1" noChangeArrowheads="1"/>
          </p:cNvSpPr>
          <p:nvPr>
            <p:ph type="body" idx="1"/>
          </p:nvPr>
        </p:nvSpPr>
        <p:spPr>
          <a:xfrm>
            <a:off x="3200400" y="4953000"/>
            <a:ext cx="6248400" cy="1752600"/>
          </a:xfrm>
          <a:solidFill>
            <a:srgbClr val="FFFF00"/>
          </a:solidFill>
          <a:ln w="57150">
            <a:solidFill>
              <a:srgbClr val="FF0000"/>
            </a:solidFill>
          </a:ln>
        </p:spPr>
        <p:txBody>
          <a:bodyPr>
            <a:normAutofit/>
          </a:bodyPr>
          <a:lstStyle/>
          <a:p>
            <a:pPr marL="0" algn="ctr">
              <a:spcBef>
                <a:spcPts val="0"/>
              </a:spcBef>
              <a:buClr>
                <a:schemeClr val="hlink"/>
              </a:buClr>
              <a:buSzPct val="80000"/>
              <a:buNone/>
              <a:defRPr/>
            </a:pPr>
            <a:r>
              <a:rPr lang="en-US" sz="3200" b="1" dirty="0">
                <a:solidFill>
                  <a:schemeClr val="accent6">
                    <a:lumMod val="75000"/>
                  </a:schemeClr>
                </a:solidFill>
                <a:effectLst>
                  <a:outerShdw blurRad="38100" dist="38100" dir="2700000" algn="tl">
                    <a:srgbClr val="000000"/>
                  </a:outerShdw>
                </a:effectLst>
              </a:rPr>
              <a:t>DR. S. P. SAHU</a:t>
            </a: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Assistant Professor </a:t>
            </a:r>
            <a:r>
              <a:rPr lang="hi-IN" b="1" dirty="0" smtClean="0">
                <a:solidFill>
                  <a:srgbClr val="FF0000"/>
                </a:solidFill>
                <a:effectLst>
                  <a:outerShdw blurRad="38100" dist="38100" dir="2700000" algn="tl">
                    <a:srgbClr val="000000"/>
                  </a:outerShdw>
                </a:effectLst>
              </a:rPr>
              <a:t> </a:t>
            </a: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Livestock Production Management</a:t>
            </a:r>
            <a:endParaRPr lang="hi-IN" b="1" dirty="0" smtClean="0">
              <a:solidFill>
                <a:srgbClr val="FF0000"/>
              </a:solidFill>
              <a:effectLst>
                <a:outerShdw blurRad="38100" dist="38100" dir="2700000" algn="tl">
                  <a:srgbClr val="000000"/>
                </a:outerShdw>
              </a:effectLst>
            </a:endParaRPr>
          </a:p>
          <a:p>
            <a:pPr marL="0" algn="ctr">
              <a:spcBef>
                <a:spcPts val="0"/>
              </a:spcBef>
              <a:buClr>
                <a:schemeClr val="hlink"/>
              </a:buClr>
              <a:buSzPct val="80000"/>
              <a:buNone/>
              <a:defRPr/>
            </a:pPr>
            <a:r>
              <a:rPr lang="en-US" b="1" dirty="0" smtClean="0">
                <a:solidFill>
                  <a:srgbClr val="FF0000"/>
                </a:solidFill>
                <a:effectLst>
                  <a:outerShdw blurRad="38100" dist="38100" dir="2700000" algn="tl">
                    <a:srgbClr val="000000"/>
                  </a:outerShdw>
                </a:effectLst>
              </a:rPr>
              <a:t>Bihar Veterinary College, Patna - 14</a:t>
            </a:r>
            <a:endParaRPr lang="en-US" b="1" dirty="0">
              <a:solidFill>
                <a:srgbClr val="FF0000"/>
              </a:solidFill>
              <a:effectLst>
                <a:outerShdw blurRad="38100" dist="38100" dir="2700000" algn="tl">
                  <a:srgbClr val="000000"/>
                </a:outerShdw>
              </a:effectLst>
            </a:endParaRPr>
          </a:p>
          <a:p>
            <a:pPr algn="ctr" eaLnBrk="1" hangingPunct="1">
              <a:lnSpc>
                <a:spcPct val="90000"/>
              </a:lnSpc>
              <a:buFontTx/>
              <a:buNone/>
              <a:defRPr/>
            </a:pPr>
            <a:endParaRPr lang="en-US"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1" y="1336801"/>
            <a:ext cx="3810000" cy="3488570"/>
          </a:xfrm>
          <a:prstGeom prst="rect">
            <a:avLst/>
          </a:prstGeom>
        </p:spPr>
      </p:pic>
    </p:spTree>
    <p:extLst>
      <p:ext uri="{BB962C8B-B14F-4D97-AF65-F5344CB8AC3E}">
        <p14:creationId xmlns:p14="http://schemas.microsoft.com/office/powerpoint/2010/main" val="27120194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152" y="393012"/>
            <a:ext cx="6603048" cy="6146454"/>
          </a:xfrm>
        </p:spPr>
      </p:pic>
    </p:spTree>
    <p:extLst>
      <p:ext uri="{BB962C8B-B14F-4D97-AF65-F5344CB8AC3E}">
        <p14:creationId xmlns:p14="http://schemas.microsoft.com/office/powerpoint/2010/main" val="28518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34440"/>
            <a:ext cx="10622280" cy="4942523"/>
          </a:xfrm>
        </p:spPr>
        <p:txBody>
          <a:body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Housing requirement per animal for crossbred cattle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74" y="2468880"/>
            <a:ext cx="10719567" cy="3032760"/>
          </a:xfrm>
          <a:prstGeom prst="rect">
            <a:avLst/>
          </a:prstGeom>
        </p:spPr>
      </p:pic>
    </p:spTree>
    <p:extLst>
      <p:ext uri="{BB962C8B-B14F-4D97-AF65-F5344CB8AC3E}">
        <p14:creationId xmlns:p14="http://schemas.microsoft.com/office/powerpoint/2010/main" val="3092255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8160"/>
            <a:ext cx="10622280" cy="5658803"/>
          </a:xfrm>
        </p:spPr>
        <p:txBody>
          <a:bodyPr/>
          <a:lstStyle/>
          <a:p>
            <a:pPr marL="0" indent="0" fontAlgn="base">
              <a:buNone/>
            </a:pPr>
            <a:r>
              <a:rPr lang="en-US" sz="2400" b="1" dirty="0">
                <a:solidFill>
                  <a:srgbClr val="FF0000"/>
                </a:solidFill>
                <a:latin typeface="Times New Roman" panose="02020603050405020304" pitchFamily="18" charset="0"/>
                <a:cs typeface="Times New Roman" panose="02020603050405020304" pitchFamily="18" charset="0"/>
              </a:rPr>
              <a:t>Comparative Merits of Loose Housing and </a:t>
            </a:r>
            <a:r>
              <a:rPr lang="en-US" sz="2400" b="1" dirty="0" smtClean="0">
                <a:solidFill>
                  <a:srgbClr val="FF0000"/>
                </a:solidFill>
                <a:latin typeface="Times New Roman" panose="02020603050405020304" pitchFamily="18" charset="0"/>
                <a:cs typeface="Times New Roman" panose="02020603050405020304" pitchFamily="18" charset="0"/>
              </a:rPr>
              <a:t>Conventional Barn System:</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dirty="0"/>
          </a:p>
        </p:txBody>
      </p:sp>
      <p:pic>
        <p:nvPicPr>
          <p:cNvPr id="7" name="Picture 6" descr="Comparative Merits of Loose Housing and Cow House (Bam Syste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73480"/>
            <a:ext cx="10744200" cy="5684520"/>
          </a:xfrm>
          <a:prstGeom prst="rect">
            <a:avLst/>
          </a:prstGeom>
          <a:noFill/>
          <a:ln>
            <a:noFill/>
          </a:ln>
        </p:spPr>
      </p:pic>
    </p:spTree>
    <p:extLst>
      <p:ext uri="{BB962C8B-B14F-4D97-AF65-F5344CB8AC3E}">
        <p14:creationId xmlns:p14="http://schemas.microsoft.com/office/powerpoint/2010/main" val="496739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(b) </a:t>
            </a:r>
            <a:r>
              <a:rPr lang="en-US" b="1" dirty="0">
                <a:solidFill>
                  <a:srgbClr val="FF0000"/>
                </a:solidFill>
                <a:latin typeface="Times New Roman" panose="02020603050405020304" pitchFamily="18" charset="0"/>
                <a:cs typeface="Times New Roman" panose="02020603050405020304" pitchFamily="18" charset="0"/>
              </a:rPr>
              <a:t>Pathways and roads:</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a:latin typeface="Times New Roman" panose="02020603050405020304" pitchFamily="18" charset="0"/>
                <a:cs typeface="Times New Roman" panose="02020603050405020304" pitchFamily="18" charset="0"/>
              </a:rPr>
              <a:t>Following are the key points in layout of roads on farms:</a:t>
            </a:r>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Pathways </a:t>
            </a:r>
            <a:r>
              <a:rPr lang="en-US" dirty="0">
                <a:latin typeface="Times New Roman" panose="02020603050405020304" pitchFamily="18" charset="0"/>
                <a:cs typeface="Times New Roman" panose="02020603050405020304" pitchFamily="18" charset="0"/>
              </a:rPr>
              <a:t>must connect each building of cattle yard, offices, residential quarters etc</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Roads </a:t>
            </a:r>
            <a:r>
              <a:rPr lang="en-US" dirty="0">
                <a:latin typeface="Times New Roman" panose="02020603050405020304" pitchFamily="18" charset="0"/>
                <a:cs typeface="Times New Roman" panose="02020603050405020304" pitchFamily="18" charset="0"/>
              </a:rPr>
              <a:t>must be well graveled for quick transport</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far as possible roads must be straight for easy economic haulage</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Layout </a:t>
            </a:r>
            <a:r>
              <a:rPr lang="en-US" dirty="0">
                <a:latin typeface="Times New Roman" panose="02020603050405020304" pitchFamily="18" charset="0"/>
                <a:cs typeface="Times New Roman" panose="02020603050405020304" pitchFamily="18" charset="0"/>
              </a:rPr>
              <a:t>of roads must be such which requires minimum wastage of land.</a:t>
            </a:r>
          </a:p>
          <a:p>
            <a:pPr marL="0" indent="0" fontAlgn="base">
              <a:buNone/>
            </a:pPr>
            <a:endParaRPr lang="en-US" dirty="0"/>
          </a:p>
        </p:txBody>
      </p:sp>
    </p:spTree>
    <p:extLst>
      <p:ext uri="{BB962C8B-B14F-4D97-AF65-F5344CB8AC3E}">
        <p14:creationId xmlns:p14="http://schemas.microsoft.com/office/powerpoint/2010/main" val="3851085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(c) </a:t>
            </a:r>
            <a:r>
              <a:rPr lang="en-US" b="1" dirty="0">
                <a:solidFill>
                  <a:srgbClr val="FF0000"/>
                </a:solidFill>
                <a:latin typeface="Times New Roman" panose="02020603050405020304" pitchFamily="18" charset="0"/>
                <a:cs typeface="Times New Roman" panose="02020603050405020304" pitchFamily="18" charset="0"/>
              </a:rPr>
              <a:t>Fodder fields and </a:t>
            </a:r>
            <a:r>
              <a:rPr lang="en-US" b="1" dirty="0" smtClean="0">
                <a:solidFill>
                  <a:srgbClr val="FF0000"/>
                </a:solidFill>
                <a:latin typeface="Times New Roman" panose="02020603050405020304" pitchFamily="18" charset="0"/>
                <a:cs typeface="Times New Roman" panose="02020603050405020304" pitchFamily="18" charset="0"/>
              </a:rPr>
              <a:t>Pastures:</a:t>
            </a:r>
          </a:p>
          <a:p>
            <a:pPr marL="0" indent="0" fontAlgn="base">
              <a:buNone/>
            </a:pPr>
            <a:endParaRPr lang="en-US" dirty="0">
              <a:solidFill>
                <a:srgbClr val="FF0000"/>
              </a:solidFill>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Operation </a:t>
            </a:r>
            <a:r>
              <a:rPr lang="en-US" dirty="0">
                <a:latin typeface="Times New Roman" panose="02020603050405020304" pitchFamily="18" charset="0"/>
                <a:cs typeface="Times New Roman" panose="02020603050405020304" pitchFamily="18" charset="0"/>
              </a:rPr>
              <a:t>on farm must be easy and economic to carry out</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Number </a:t>
            </a:r>
            <a:r>
              <a:rPr lang="en-US" dirty="0">
                <a:latin typeface="Times New Roman" panose="02020603050405020304" pitchFamily="18" charset="0"/>
                <a:cs typeface="Times New Roman" panose="02020603050405020304" pitchFamily="18" charset="0"/>
              </a:rPr>
              <a:t>and size of plots must be according to cropping rotations/plan</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plots must be well connected to roads and irrigation channels</a:t>
            </a:r>
            <a:r>
              <a:rPr lang="en-US" dirty="0" smtClean="0">
                <a:latin typeface="Times New Roman" panose="02020603050405020304" pitchFamily="18" charset="0"/>
                <a:cs typeface="Times New Roman" panose="02020603050405020304" pitchFamily="18" charset="0"/>
              </a:rPr>
              <a:t>.</a:t>
            </a:r>
          </a:p>
          <a:p>
            <a:pPr fontAlgn="base"/>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Layout </a:t>
            </a:r>
            <a:r>
              <a:rPr lang="en-US" dirty="0">
                <a:latin typeface="Times New Roman" panose="02020603050405020304" pitchFamily="18" charset="0"/>
                <a:cs typeface="Times New Roman" panose="02020603050405020304" pitchFamily="18" charset="0"/>
              </a:rPr>
              <a:t>of plots must be such that it is easy to irrigate without soil erosion.</a:t>
            </a:r>
          </a:p>
          <a:p>
            <a:pPr marL="0" indent="0" fontAlgn="base">
              <a:buNone/>
            </a:pPr>
            <a:endParaRPr lang="en-US" dirty="0"/>
          </a:p>
        </p:txBody>
      </p:sp>
    </p:spTree>
    <p:extLst>
      <p:ext uri="{BB962C8B-B14F-4D97-AF65-F5344CB8AC3E}">
        <p14:creationId xmlns:p14="http://schemas.microsoft.com/office/powerpoint/2010/main" val="111090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Loose Housing System:</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It consists of four units for a successful layout as </a:t>
            </a:r>
            <a:r>
              <a:rPr lang="en-US" dirty="0" smtClean="0">
                <a:latin typeface="Times New Roman" panose="02020603050405020304" pitchFamily="18" charset="0"/>
                <a:cs typeface="Times New Roman" panose="02020603050405020304" pitchFamily="18" charset="0"/>
              </a:rPr>
              <a:t>follows:</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Feeding area and feed storage</a:t>
            </a:r>
            <a:r>
              <a:rPr lang="en-US" dirty="0" smtClean="0">
                <a:latin typeface="Times New Roman" panose="02020603050405020304" pitchFamily="18" charset="0"/>
                <a:cs typeface="Times New Roman" panose="02020603050405020304" pitchFamily="18" charset="0"/>
              </a:rPr>
              <a:t>.</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The bedded area, pen space and bedding storage</a:t>
            </a:r>
            <a:r>
              <a:rPr lang="en-US" dirty="0" smtClean="0">
                <a:latin typeface="Times New Roman" panose="02020603050405020304" pitchFamily="18" charset="0"/>
                <a:cs typeface="Times New Roman" panose="02020603050405020304" pitchFamily="18" charset="0"/>
              </a:rPr>
              <a:t>.</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The paved area</a:t>
            </a:r>
            <a:r>
              <a:rPr lang="en-US" dirty="0" smtClean="0">
                <a:latin typeface="Times New Roman" panose="02020603050405020304" pitchFamily="18" charset="0"/>
                <a:cs typeface="Times New Roman" panose="02020603050405020304" pitchFamily="18" charset="0"/>
              </a:rPr>
              <a:t>.</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The milking </a:t>
            </a:r>
            <a:r>
              <a:rPr lang="en-US" dirty="0" smtClean="0">
                <a:latin typeface="Times New Roman" panose="02020603050405020304" pitchFamily="18" charset="0"/>
                <a:cs typeface="Times New Roman" panose="02020603050405020304" pitchFamily="18" charset="0"/>
              </a:rPr>
              <a:t>plant (milking parlor, </a:t>
            </a:r>
            <a:r>
              <a:rPr lang="en-US" dirty="0">
                <a:latin typeface="Times New Roman" panose="02020603050405020304" pitchFamily="18" charset="0"/>
                <a:cs typeface="Times New Roman" panose="02020603050405020304" pitchFamily="18" charset="0"/>
              </a:rPr>
              <a:t>milk house, </a:t>
            </a:r>
            <a:r>
              <a:rPr lang="en-US" dirty="0" smtClean="0">
                <a:latin typeface="Times New Roman" panose="02020603050405020304" pitchFamily="18" charset="0"/>
                <a:cs typeface="Times New Roman" panose="02020603050405020304" pitchFamily="18" charset="0"/>
              </a:rPr>
              <a:t>feed </a:t>
            </a:r>
            <a:r>
              <a:rPr lang="en-US" dirty="0">
                <a:latin typeface="Times New Roman" panose="02020603050405020304" pitchFamily="18" charset="0"/>
                <a:cs typeface="Times New Roman" panose="02020603050405020304" pitchFamily="18" charset="0"/>
              </a:rPr>
              <a:t>storage </a:t>
            </a:r>
            <a:r>
              <a:rPr lang="en-US" dirty="0" smtClean="0">
                <a:latin typeface="Times New Roman" panose="02020603050405020304" pitchFamily="18" charset="0"/>
                <a:cs typeface="Times New Roman" panose="02020603050405020304" pitchFamily="18" charset="0"/>
              </a:rPr>
              <a:t>and</a:t>
            </a:r>
          </a:p>
          <a:p>
            <a:pPr marL="0" indent="0" fontAlgn="base">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utility room.</a:t>
            </a:r>
          </a:p>
          <a:p>
            <a:pPr marL="0" indent="0" fontAlgn="base">
              <a:buNone/>
            </a:pPr>
            <a:endParaRPr lang="en-US" dirty="0"/>
          </a:p>
        </p:txBody>
      </p:sp>
    </p:spTree>
    <p:extLst>
      <p:ext uri="{BB962C8B-B14F-4D97-AF65-F5344CB8AC3E}">
        <p14:creationId xmlns:p14="http://schemas.microsoft.com/office/powerpoint/2010/main" val="268013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1. Feeding </a:t>
            </a:r>
            <a:r>
              <a:rPr lang="en-US" b="1" dirty="0" smtClean="0">
                <a:solidFill>
                  <a:srgbClr val="FF0000"/>
                </a:solidFill>
                <a:latin typeface="Times New Roman" panose="02020603050405020304" pitchFamily="18" charset="0"/>
                <a:cs typeface="Times New Roman" panose="02020603050405020304" pitchFamily="18" charset="0"/>
              </a:rPr>
              <a:t>Area</a:t>
            </a:r>
            <a:endParaRPr lang="en-US" dirty="0">
              <a:solidFill>
                <a:srgbClr val="FF0000"/>
              </a:solidFill>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Covered shed </a:t>
            </a:r>
            <a:r>
              <a:rPr lang="en-US" dirty="0">
                <a:latin typeface="Times New Roman" panose="02020603050405020304" pitchFamily="18" charset="0"/>
                <a:cs typeface="Times New Roman" panose="02020603050405020304" pitchFamily="18" charset="0"/>
              </a:rPr>
              <a:t>where cows are fed dry </a:t>
            </a:r>
            <a:r>
              <a:rPr lang="en-US" dirty="0" smtClean="0">
                <a:latin typeface="Times New Roman" panose="02020603050405020304" pitchFamily="18" charset="0"/>
                <a:cs typeface="Times New Roman" panose="02020603050405020304" pitchFamily="18" charset="0"/>
              </a:rPr>
              <a:t>feed.</a:t>
            </a:r>
            <a:endParaRPr lang="en-US" dirty="0">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Close and </a:t>
            </a:r>
            <a:r>
              <a:rPr lang="en-US" dirty="0">
                <a:latin typeface="Times New Roman" panose="02020603050405020304" pitchFamily="18" charset="0"/>
                <a:cs typeface="Times New Roman" panose="02020603050405020304" pitchFamily="18" charset="0"/>
              </a:rPr>
              <a:t>convenient to milking parlour because it can serve as a holding area for the cows during milking.</a:t>
            </a: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floor should have slope of 3.0 cm/m from the manger to the back of paved area.</a:t>
            </a: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Feed </a:t>
            </a:r>
            <a:r>
              <a:rPr lang="en-US" dirty="0">
                <a:latin typeface="Times New Roman" panose="02020603050405020304" pitchFamily="18" charset="0"/>
                <a:cs typeface="Times New Roman" panose="02020603050405020304" pitchFamily="18" charset="0"/>
              </a:rPr>
              <a:t>manger should be so constructed that </a:t>
            </a:r>
            <a:r>
              <a:rPr lang="en-US" dirty="0" smtClean="0">
                <a:latin typeface="Times New Roman" panose="02020603050405020304" pitchFamily="18" charset="0"/>
                <a:cs typeface="Times New Roman" panose="02020603050405020304" pitchFamily="18" charset="0"/>
              </a:rPr>
              <a:t>dry fodders </a:t>
            </a:r>
            <a:r>
              <a:rPr lang="en-US" dirty="0">
                <a:latin typeface="Times New Roman" panose="02020603050405020304" pitchFamily="18" charset="0"/>
                <a:cs typeface="Times New Roman" panose="02020603050405020304" pitchFamily="18" charset="0"/>
              </a:rPr>
              <a:t>cannot be </a:t>
            </a:r>
            <a:r>
              <a:rPr lang="en-US" dirty="0" smtClean="0">
                <a:latin typeface="Times New Roman" panose="02020603050405020304" pitchFamily="18" charset="0"/>
                <a:cs typeface="Times New Roman" panose="02020603050405020304" pitchFamily="18" charset="0"/>
              </a:rPr>
              <a:t>spilled over </a:t>
            </a:r>
            <a:r>
              <a:rPr lang="en-US" dirty="0">
                <a:latin typeface="Times New Roman" panose="02020603050405020304" pitchFamily="18" charset="0"/>
                <a:cs typeface="Times New Roman" panose="02020603050405020304" pitchFamily="18" charset="0"/>
              </a:rPr>
              <a:t>on the floor.</a:t>
            </a: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Space </a:t>
            </a:r>
            <a:r>
              <a:rPr lang="en-US" dirty="0">
                <a:latin typeface="Times New Roman" panose="02020603050405020304" pitchFamily="18" charset="0"/>
                <a:cs typeface="Times New Roman" panose="02020603050405020304" pitchFamily="18" charset="0"/>
              </a:rPr>
              <a:t>required for manger per cow is </a:t>
            </a:r>
            <a:r>
              <a:rPr lang="en-US" dirty="0" smtClean="0">
                <a:latin typeface="Times New Roman" panose="02020603050405020304" pitchFamily="18" charset="0"/>
                <a:cs typeface="Times New Roman" panose="02020603050405020304" pitchFamily="18" charset="0"/>
              </a:rPr>
              <a:t>50-60 </a:t>
            </a:r>
            <a:r>
              <a:rPr lang="en-US" dirty="0">
                <a:latin typeface="Times New Roman" panose="02020603050405020304" pitchFamily="18" charset="0"/>
                <a:cs typeface="Times New Roman" panose="02020603050405020304" pitchFamily="18" charset="0"/>
              </a:rPr>
              <a:t>cm.</a:t>
            </a:r>
          </a:p>
          <a:p>
            <a:pPr marL="0" indent="0" fontAlgn="base">
              <a:buNone/>
            </a:pPr>
            <a:endParaRPr lang="en-US" dirty="0"/>
          </a:p>
        </p:txBody>
      </p:sp>
    </p:spTree>
    <p:extLst>
      <p:ext uri="{BB962C8B-B14F-4D97-AF65-F5344CB8AC3E}">
        <p14:creationId xmlns:p14="http://schemas.microsoft.com/office/powerpoint/2010/main" val="311389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2. Bedded Area </a:t>
            </a:r>
            <a:endParaRPr lang="en-US" b="1" dirty="0" smtClean="0">
              <a:solidFill>
                <a:srgbClr val="FF0000"/>
              </a:solidFill>
              <a:latin typeface="Times New Roman" panose="02020603050405020304" pitchFamily="18" charset="0"/>
              <a:cs typeface="Times New Roman" panose="02020603050405020304" pitchFamily="18" charset="0"/>
            </a:endParaRPr>
          </a:p>
          <a:p>
            <a:pPr fontAlgn="base">
              <a:lnSpc>
                <a:spcPct val="150000"/>
              </a:lnSpc>
            </a:pPr>
            <a:r>
              <a:rPr lang="en-US" dirty="0" smtClean="0">
                <a:latin typeface="Times New Roman" panose="02020603050405020304" pitchFamily="18" charset="0"/>
                <a:cs typeface="Times New Roman" panose="02020603050405020304" pitchFamily="18" charset="0"/>
              </a:rPr>
              <a:t>Responsible for </a:t>
            </a:r>
            <a:r>
              <a:rPr lang="en-US" dirty="0">
                <a:latin typeface="Times New Roman" panose="02020603050405020304" pitchFamily="18" charset="0"/>
                <a:cs typeface="Times New Roman" panose="02020603050405020304" pitchFamily="18" charset="0"/>
              </a:rPr>
              <a:t>favorable health condition in loose housing system.</a:t>
            </a:r>
          </a:p>
          <a:p>
            <a:pPr fontAlgn="base">
              <a:lnSpc>
                <a:spcPct val="150000"/>
              </a:lnSpc>
            </a:pPr>
            <a:r>
              <a:rPr lang="en-US" dirty="0" smtClean="0">
                <a:latin typeface="Times New Roman" panose="02020603050405020304" pitchFamily="18" charset="0"/>
                <a:cs typeface="Times New Roman" panose="02020603050405020304" pitchFamily="18" charset="0"/>
              </a:rPr>
              <a:t>Provides comfort </a:t>
            </a:r>
            <a:r>
              <a:rPr lang="en-US" dirty="0">
                <a:latin typeface="Times New Roman" panose="02020603050405020304" pitchFamily="18" charset="0"/>
                <a:cs typeface="Times New Roman" panose="02020603050405020304" pitchFamily="18" charset="0"/>
              </a:rPr>
              <a:t>and keeps cows clean.</a:t>
            </a:r>
          </a:p>
          <a:p>
            <a:pPr fontAlgn="base">
              <a:lnSpc>
                <a:spcPct val="150000"/>
              </a:lnSpc>
            </a:pPr>
            <a:r>
              <a:rPr lang="en-US" dirty="0" smtClean="0">
                <a:latin typeface="Times New Roman" panose="02020603050405020304" pitchFamily="18" charset="0"/>
                <a:cs typeface="Times New Roman" panose="02020603050405020304" pitchFamily="18" charset="0"/>
              </a:rPr>
              <a:t>About </a:t>
            </a:r>
            <a:r>
              <a:rPr lang="en-US" dirty="0">
                <a:latin typeface="Times New Roman" panose="02020603050405020304" pitchFamily="18" charset="0"/>
                <a:cs typeface="Times New Roman" panose="02020603050405020304" pitchFamily="18" charset="0"/>
              </a:rPr>
              <a:t>5.5 to 6 kg of bedding material/cow is needed/day.</a:t>
            </a:r>
          </a:p>
          <a:p>
            <a:pPr fontAlgn="base">
              <a:lnSpc>
                <a:spcPct val="150000"/>
              </a:lnSpc>
            </a:pPr>
            <a:r>
              <a:rPr lang="en-US" dirty="0" smtClean="0">
                <a:latin typeface="Times New Roman" panose="02020603050405020304" pitchFamily="18" charset="0"/>
                <a:cs typeface="Times New Roman" panose="02020603050405020304" pitchFamily="18" charset="0"/>
              </a:rPr>
              <a:t>Bedding </a:t>
            </a:r>
            <a:r>
              <a:rPr lang="en-US" dirty="0">
                <a:latin typeface="Times New Roman" panose="02020603050405020304" pitchFamily="18" charset="0"/>
                <a:cs typeface="Times New Roman" panose="02020603050405020304" pitchFamily="18" charset="0"/>
              </a:rPr>
              <a:t>area must provide 5.6 sq. m per cow.</a:t>
            </a:r>
          </a:p>
          <a:p>
            <a:pPr fontAlgn="base">
              <a:lnSpc>
                <a:spcPct val="150000"/>
              </a:lnSpc>
            </a:pPr>
            <a:r>
              <a:rPr lang="en-US" dirty="0" smtClean="0">
                <a:latin typeface="Times New Roman" panose="02020603050405020304" pitchFamily="18" charset="0"/>
                <a:cs typeface="Times New Roman" panose="02020603050405020304" pitchFamily="18" charset="0"/>
              </a:rPr>
              <a:t>Bedding </a:t>
            </a:r>
            <a:r>
              <a:rPr lang="en-US" dirty="0">
                <a:latin typeface="Times New Roman" panose="02020603050405020304" pitchFamily="18" charset="0"/>
                <a:cs typeface="Times New Roman" panose="02020603050405020304" pitchFamily="18" charset="0"/>
              </a:rPr>
              <a:t>area must be located at the opposite end of the building from the milking parlour.</a:t>
            </a:r>
          </a:p>
          <a:p>
            <a:pPr marL="0" indent="0" fontAlgn="base">
              <a:buNone/>
            </a:pPr>
            <a:endParaRPr lang="en-US" dirty="0"/>
          </a:p>
        </p:txBody>
      </p:sp>
    </p:spTree>
    <p:extLst>
      <p:ext uri="{BB962C8B-B14F-4D97-AF65-F5344CB8AC3E}">
        <p14:creationId xmlns:p14="http://schemas.microsoft.com/office/powerpoint/2010/main" val="264190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lnSpcReduction="10000"/>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3. Paved Area </a:t>
            </a:r>
            <a:endParaRPr lang="en-US" dirty="0">
              <a:solidFill>
                <a:srgbClr val="FF0000"/>
              </a:solidFill>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The place cows </a:t>
            </a:r>
            <a:r>
              <a:rPr lang="en-US" dirty="0">
                <a:latin typeface="Times New Roman" panose="02020603050405020304" pitchFamily="18" charset="0"/>
                <a:cs typeface="Times New Roman" panose="02020603050405020304" pitchFamily="18" charset="0"/>
              </a:rPr>
              <a:t>use for fresh air and sunshine</a:t>
            </a:r>
            <a:r>
              <a:rPr lang="en-US" dirty="0" smtClean="0">
                <a:latin typeface="Times New Roman" panose="02020603050405020304" pitchFamily="18" charset="0"/>
                <a:cs typeface="Times New Roman" panose="02020603050405020304" pitchFamily="18" charset="0"/>
              </a:rPr>
              <a:t>.</a:t>
            </a:r>
          </a:p>
          <a:p>
            <a:pPr fontAlgn="base">
              <a:lnSpc>
                <a:spcPct val="150000"/>
              </a:lnSpc>
              <a:spcBef>
                <a:spcPts val="0"/>
              </a:spcBef>
            </a:pPr>
            <a:endParaRPr lang="en-US" dirty="0">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Paved </a:t>
            </a:r>
            <a:r>
              <a:rPr lang="en-US" dirty="0">
                <a:latin typeface="Times New Roman" panose="02020603050405020304" pitchFamily="18" charset="0"/>
                <a:cs typeface="Times New Roman" panose="02020603050405020304" pitchFamily="18" charset="0"/>
              </a:rPr>
              <a:t>area required/cow is 9.3 </a:t>
            </a:r>
            <a:r>
              <a:rPr lang="en-US" dirty="0" smtClean="0">
                <a:latin typeface="Times New Roman" panose="02020603050405020304" pitchFamily="18" charset="0"/>
                <a:cs typeface="Times New Roman" panose="02020603050405020304" pitchFamily="18" charset="0"/>
              </a:rPr>
              <a:t>sq. m.</a:t>
            </a:r>
          </a:p>
          <a:p>
            <a:pPr fontAlgn="base">
              <a:lnSpc>
                <a:spcPct val="150000"/>
              </a:lnSpc>
              <a:spcBef>
                <a:spcPts val="0"/>
              </a:spcBef>
            </a:pPr>
            <a:endParaRPr lang="en-US" dirty="0">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pavement consisting of 4″ of good concrete placed over 6″ </a:t>
            </a:r>
            <a:r>
              <a:rPr lang="en-US" dirty="0" smtClean="0">
                <a:latin typeface="Times New Roman" panose="02020603050405020304" pitchFamily="18" charset="0"/>
                <a:cs typeface="Times New Roman" panose="02020603050405020304" pitchFamily="18" charset="0"/>
              </a:rPr>
              <a:t>gravel.</a:t>
            </a:r>
          </a:p>
          <a:p>
            <a:pPr fontAlgn="base">
              <a:lnSpc>
                <a:spcPct val="150000"/>
              </a:lnSpc>
              <a:spcBef>
                <a:spcPts val="0"/>
              </a:spcBef>
            </a:pPr>
            <a:endParaRPr lang="en-US" dirty="0">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Provided with </a:t>
            </a:r>
            <a:r>
              <a:rPr lang="en-US" dirty="0">
                <a:latin typeface="Times New Roman" panose="02020603050405020304" pitchFamily="18" charset="0"/>
                <a:cs typeface="Times New Roman" panose="02020603050405020304" pitchFamily="18" charset="0"/>
              </a:rPr>
              <a:t>a row of trees to provide shade and stop wind</a:t>
            </a:r>
            <a:r>
              <a:rPr lang="en-US" dirty="0" smtClean="0">
                <a:latin typeface="Times New Roman" panose="02020603050405020304" pitchFamily="18" charset="0"/>
                <a:cs typeface="Times New Roman" panose="02020603050405020304" pitchFamily="18" charset="0"/>
              </a:rPr>
              <a:t>.</a:t>
            </a:r>
          </a:p>
          <a:p>
            <a:pPr fontAlgn="base">
              <a:lnSpc>
                <a:spcPct val="150000"/>
              </a:lnSpc>
              <a:spcBef>
                <a:spcPts val="0"/>
              </a:spcBef>
            </a:pPr>
            <a:endParaRPr lang="en-US" dirty="0">
              <a:latin typeface="Times New Roman" panose="02020603050405020304" pitchFamily="18" charset="0"/>
              <a:cs typeface="Times New Roman" panose="02020603050405020304" pitchFamily="18" charset="0"/>
            </a:endParaRPr>
          </a:p>
          <a:p>
            <a:pPr fontAlgn="base">
              <a:lnSpc>
                <a:spcPct val="150000"/>
              </a:lnSpc>
              <a:spcBef>
                <a:spcPts val="0"/>
              </a:spcBef>
            </a:pPr>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floor should have a slope of 3 cm. per 10 m. away from buildings.</a:t>
            </a:r>
          </a:p>
          <a:p>
            <a:pPr marL="0" indent="0" fontAlgn="base">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99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4. </a:t>
            </a:r>
            <a:r>
              <a:rPr lang="en-US" b="1" dirty="0" smtClean="0">
                <a:solidFill>
                  <a:srgbClr val="FF0000"/>
                </a:solidFill>
                <a:latin typeface="Times New Roman" panose="02020603050405020304" pitchFamily="18" charset="0"/>
                <a:cs typeface="Times New Roman" panose="02020603050405020304" pitchFamily="18" charset="0"/>
              </a:rPr>
              <a:t>Milking Parlour</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keep milked cows separated from the rest of the herd, a partly covered clean paved area just outside of milking parlor is required</a:t>
            </a:r>
            <a:r>
              <a:rPr lang="en-US" dirty="0" smtClean="0">
                <a:latin typeface="Times New Roman" panose="02020603050405020304" pitchFamily="18" charset="0"/>
                <a:cs typeface="Times New Roman" panose="02020603050405020304" pitchFamily="18" charset="0"/>
              </a:rPr>
              <a:t>.</a:t>
            </a: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Best to </a:t>
            </a:r>
            <a:r>
              <a:rPr lang="en-US" dirty="0">
                <a:latin typeface="Times New Roman" panose="02020603050405020304" pitchFamily="18" charset="0"/>
                <a:cs typeface="Times New Roman" panose="02020603050405020304" pitchFamily="18" charset="0"/>
              </a:rPr>
              <a:t>feed concentrates in hopper bins conveniently set above the ground floor </a:t>
            </a:r>
            <a:r>
              <a:rPr lang="en-US" dirty="0" smtClean="0">
                <a:latin typeface="Times New Roman" panose="02020603050405020304" pitchFamily="18" charset="0"/>
                <a:cs typeface="Times New Roman" panose="02020603050405020304" pitchFamily="18" charset="0"/>
              </a:rPr>
              <a:t>level during milking of cows in </a:t>
            </a:r>
            <a:r>
              <a:rPr lang="en-US" dirty="0">
                <a:latin typeface="Times New Roman" panose="02020603050405020304" pitchFamily="18" charset="0"/>
                <a:cs typeface="Times New Roman" panose="02020603050405020304" pitchFamily="18" charset="0"/>
              </a:rPr>
              <a:t>the parlor</a:t>
            </a:r>
            <a:r>
              <a:rPr lang="en-US" dirty="0" smtClean="0">
                <a:latin typeface="Times New Roman" panose="02020603050405020304" pitchFamily="18" charset="0"/>
                <a:cs typeface="Times New Roman" panose="02020603050405020304" pitchFamily="18" charset="0"/>
              </a:rPr>
              <a:t>.</a:t>
            </a: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Contain 2 </a:t>
            </a:r>
            <a:r>
              <a:rPr lang="en-US" dirty="0">
                <a:latin typeface="Times New Roman" panose="02020603050405020304" pitchFamily="18" charset="0"/>
                <a:cs typeface="Times New Roman" panose="02020603050405020304" pitchFamily="18" charset="0"/>
              </a:rPr>
              <a:t>to 8 or even more stalls depending upon size of herd.</a:t>
            </a:r>
          </a:p>
          <a:p>
            <a:pPr algn="just" fontAlgn="base"/>
            <a:r>
              <a:rPr lang="en-US" dirty="0" smtClean="0">
                <a:latin typeface="Times New Roman" panose="02020603050405020304" pitchFamily="18" charset="0"/>
                <a:cs typeface="Times New Roman" panose="02020603050405020304" pitchFamily="18" charset="0"/>
              </a:rPr>
              <a:t>Here </a:t>
            </a:r>
            <a:r>
              <a:rPr lang="en-US" dirty="0">
                <a:latin typeface="Times New Roman" panose="02020603050405020304" pitchFamily="18" charset="0"/>
                <a:cs typeface="Times New Roman" panose="02020603050405020304" pitchFamily="18" charset="0"/>
              </a:rPr>
              <a:t>cows stand in </a:t>
            </a:r>
            <a:r>
              <a:rPr lang="en-US" dirty="0" smtClean="0">
                <a:latin typeface="Times New Roman" panose="02020603050405020304" pitchFamily="18" charset="0"/>
                <a:cs typeface="Times New Roman" panose="02020603050405020304" pitchFamily="18" charset="0"/>
              </a:rPr>
              <a:t>stalls </a:t>
            </a:r>
            <a:r>
              <a:rPr lang="en-US" dirty="0">
                <a:latin typeface="Times New Roman" panose="02020603050405020304" pitchFamily="18" charset="0"/>
                <a:cs typeface="Times New Roman" panose="02020603050405020304" pitchFamily="18" charset="0"/>
              </a:rPr>
              <a:t>and milked by operator standing at the same level as cow.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Cows </a:t>
            </a:r>
            <a:r>
              <a:rPr lang="en-US" dirty="0">
                <a:latin typeface="Times New Roman" panose="02020603050405020304" pitchFamily="18" charset="0"/>
                <a:cs typeface="Times New Roman" panose="02020603050405020304" pitchFamily="18" charset="0"/>
              </a:rPr>
              <a:t>are milked in a continuous operation, rather than milking one group then replacing these with another group.</a:t>
            </a:r>
          </a:p>
          <a:p>
            <a:pPr marL="0" indent="0" fontAlgn="base">
              <a:buNone/>
            </a:pPr>
            <a:endParaRPr lang="en-US" dirty="0"/>
          </a:p>
        </p:txBody>
      </p:sp>
    </p:spTree>
    <p:extLst>
      <p:ext uri="{BB962C8B-B14F-4D97-AF65-F5344CB8AC3E}">
        <p14:creationId xmlns:p14="http://schemas.microsoft.com/office/powerpoint/2010/main" val="401339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835"/>
          </a:xfrm>
          <a:solidFill>
            <a:srgbClr val="FFFF00"/>
          </a:solidFill>
          <a:scene3d>
            <a:camera prst="orthographicFront"/>
            <a:lightRig rig="threePt" dir="t"/>
          </a:scene3d>
          <a:sp3d>
            <a:bevelT/>
          </a:sp3d>
        </p:spPr>
        <p:txBody>
          <a:bodyPr>
            <a:norm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LAYOUTS OF LIVESTOCK FARM</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32560"/>
            <a:ext cx="10896600" cy="5135879"/>
          </a:xfrm>
        </p:spPr>
        <p:txBody>
          <a:bodyPr>
            <a:normAutofit lnSpcReduction="10000"/>
          </a:bodyPr>
          <a:lstStyle/>
          <a:p>
            <a:pPr marL="0" indent="0" fontAlgn="base">
              <a:buNone/>
            </a:pPr>
            <a:r>
              <a:rPr lang="en-US" b="1" dirty="0">
                <a:latin typeface="Times New Roman" panose="02020603050405020304" pitchFamily="18" charset="0"/>
                <a:cs typeface="Times New Roman" panose="02020603050405020304" pitchFamily="18" charset="0"/>
              </a:rPr>
              <a:t>It </a:t>
            </a:r>
            <a:r>
              <a:rPr lang="en-US" b="1" dirty="0" smtClean="0">
                <a:latin typeface="Times New Roman" panose="02020603050405020304" pitchFamily="18" charset="0"/>
                <a:cs typeface="Times New Roman" panose="02020603050405020304" pitchFamily="18" charset="0"/>
              </a:rPr>
              <a:t>includes:</a:t>
            </a:r>
            <a:endParaRPr lang="en-US" dirty="0">
              <a:latin typeface="Times New Roman" panose="02020603050405020304" pitchFamily="18" charset="0"/>
              <a:cs typeface="Times New Roman" panose="02020603050405020304" pitchFamily="18" charset="0"/>
            </a:endParaRPr>
          </a:p>
          <a:p>
            <a:pPr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Location </a:t>
            </a:r>
            <a:r>
              <a:rPr lang="en-US" dirty="0">
                <a:latin typeface="Times New Roman" panose="02020603050405020304" pitchFamily="18" charset="0"/>
                <a:cs typeface="Times New Roman" panose="02020603050405020304" pitchFamily="18" charset="0"/>
              </a:rPr>
              <a:t>and grouping of farm buildings.</a:t>
            </a:r>
          </a:p>
          <a:p>
            <a:pPr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Location </a:t>
            </a:r>
            <a:r>
              <a:rPr lang="en-US" dirty="0">
                <a:latin typeface="Times New Roman" panose="02020603050405020304" pitchFamily="18" charset="0"/>
                <a:cs typeface="Times New Roman" panose="02020603050405020304" pitchFamily="18" charset="0"/>
              </a:rPr>
              <a:t>of pathways and roads.</a:t>
            </a:r>
          </a:p>
          <a:p>
            <a:pPr fontAlgn="base">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Division </a:t>
            </a:r>
            <a:r>
              <a:rPr lang="en-US" dirty="0">
                <a:latin typeface="Times New Roman" panose="02020603050405020304" pitchFamily="18" charset="0"/>
                <a:cs typeface="Times New Roman" panose="02020603050405020304" pitchFamily="18" charset="0"/>
              </a:rPr>
              <a:t>of farm land into plots</a:t>
            </a:r>
            <a:r>
              <a:rPr lang="en-US" dirty="0" smtClean="0">
                <a:latin typeface="Times New Roman" panose="02020603050405020304" pitchFamily="18" charset="0"/>
                <a:cs typeface="Times New Roman" panose="02020603050405020304" pitchFamily="18" charset="0"/>
              </a:rPr>
              <a:t>.</a:t>
            </a:r>
          </a:p>
          <a:p>
            <a:pPr algn="just" fontAlgn="base"/>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layouts </a:t>
            </a:r>
            <a:r>
              <a:rPr lang="en-US" dirty="0">
                <a:latin typeface="Times New Roman" panose="02020603050405020304" pitchFamily="18" charset="0"/>
                <a:cs typeface="Times New Roman" panose="02020603050405020304" pitchFamily="18" charset="0"/>
              </a:rPr>
              <a:t>are intended to show the size, numbers and locations of different functional units.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lay out can be planned based on the size of the farm and the economic returns.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dairy farm </a:t>
            </a:r>
            <a:r>
              <a:rPr lang="en-US" dirty="0" smtClean="0">
                <a:latin typeface="Times New Roman" panose="02020603050405020304" pitchFamily="18" charset="0"/>
                <a:cs typeface="Times New Roman" panose="02020603050405020304" pitchFamily="18" charset="0"/>
              </a:rPr>
              <a:t>should </a:t>
            </a:r>
            <a:r>
              <a:rPr lang="en-US" dirty="0">
                <a:latin typeface="Times New Roman" panose="02020603050405020304" pitchFamily="18" charset="0"/>
                <a:cs typeface="Times New Roman" panose="02020603050405020304" pitchFamily="18" charset="0"/>
              </a:rPr>
              <a:t>preferably start with a small herd and increase the herd strength later on.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Farmer may </a:t>
            </a:r>
            <a:r>
              <a:rPr lang="en-US" dirty="0">
                <a:latin typeface="Times New Roman" panose="02020603050405020304" pitchFamily="18" charset="0"/>
                <a:cs typeface="Times New Roman" panose="02020603050405020304" pitchFamily="18" charset="0"/>
              </a:rPr>
              <a:t>modify layout suitable to his </a:t>
            </a:r>
            <a:r>
              <a:rPr lang="en-US" dirty="0" smtClean="0">
                <a:latin typeface="Times New Roman" panose="02020603050405020304" pitchFamily="18" charset="0"/>
                <a:cs typeface="Times New Roman" panose="02020603050405020304" pitchFamily="18" charset="0"/>
              </a:rPr>
              <a:t>location, </a:t>
            </a:r>
            <a:r>
              <a:rPr lang="en-US" dirty="0">
                <a:latin typeface="Times New Roman" panose="02020603050405020304" pitchFamily="18" charset="0"/>
                <a:cs typeface="Times New Roman" panose="02020603050405020304" pitchFamily="18" charset="0"/>
              </a:rPr>
              <a:t>personal likes and dislikes.</a:t>
            </a:r>
          </a:p>
          <a:p>
            <a:pPr fontAlgn="base"/>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137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120" y="381000"/>
            <a:ext cx="8244292" cy="6288591"/>
          </a:xfrm>
        </p:spPr>
      </p:pic>
    </p:spTree>
    <p:extLst>
      <p:ext uri="{BB962C8B-B14F-4D97-AF65-F5344CB8AC3E}">
        <p14:creationId xmlns:p14="http://schemas.microsoft.com/office/powerpoint/2010/main" val="533255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Conventional </a:t>
            </a:r>
            <a:r>
              <a:rPr lang="en-US" b="1" dirty="0">
                <a:solidFill>
                  <a:srgbClr val="FF0000"/>
                </a:solidFill>
                <a:latin typeface="Times New Roman" panose="02020603050405020304" pitchFamily="18" charset="0"/>
                <a:cs typeface="Times New Roman" panose="02020603050405020304" pitchFamily="18" charset="0"/>
              </a:rPr>
              <a:t>Barn </a:t>
            </a:r>
            <a:r>
              <a:rPr lang="en-US" b="1" dirty="0" smtClean="0">
                <a:solidFill>
                  <a:srgbClr val="FF0000"/>
                </a:solidFill>
                <a:latin typeface="Times New Roman" panose="02020603050405020304" pitchFamily="18" charset="0"/>
                <a:cs typeface="Times New Roman" panose="02020603050405020304" pitchFamily="18" charset="0"/>
              </a:rPr>
              <a:t>System:</a:t>
            </a:r>
          </a:p>
          <a:p>
            <a:pPr marL="0" indent="0" fontAlgn="base">
              <a:buNone/>
            </a:pP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(a) Two Storey Barns: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The storey on upstairs of </a:t>
            </a:r>
            <a:r>
              <a:rPr lang="en-US" dirty="0" smtClean="0">
                <a:latin typeface="Times New Roman" panose="02020603050405020304" pitchFamily="18" charset="0"/>
                <a:cs typeface="Times New Roman" panose="02020603050405020304" pitchFamily="18" charset="0"/>
              </a:rPr>
              <a:t>double </a:t>
            </a:r>
            <a:r>
              <a:rPr lang="en-US" dirty="0">
                <a:latin typeface="Times New Roman" panose="02020603050405020304" pitchFamily="18" charset="0"/>
                <a:cs typeface="Times New Roman" panose="02020603050405020304" pitchFamily="18" charset="0"/>
              </a:rPr>
              <a:t>storey </a:t>
            </a:r>
            <a:r>
              <a:rPr lang="en-US" dirty="0" smtClean="0">
                <a:latin typeface="Times New Roman" panose="02020603050405020304" pitchFamily="18" charset="0"/>
                <a:cs typeface="Times New Roman" panose="02020603050405020304" pitchFamily="18" charset="0"/>
              </a:rPr>
              <a:t>barns </a:t>
            </a:r>
            <a:r>
              <a:rPr lang="en-US" dirty="0">
                <a:latin typeface="Times New Roman" panose="02020603050405020304" pitchFamily="18" charset="0"/>
                <a:cs typeface="Times New Roman" panose="02020603050405020304" pitchFamily="18" charset="0"/>
              </a:rPr>
              <a:t>is used for storage of feed, concentrates and bedding material.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Ground </a:t>
            </a:r>
            <a:r>
              <a:rPr lang="en-US" dirty="0">
                <a:latin typeface="Times New Roman" panose="02020603050405020304" pitchFamily="18" charset="0"/>
                <a:cs typeface="Times New Roman" panose="02020603050405020304" pitchFamily="18" charset="0"/>
              </a:rPr>
              <a:t>floor is used for housing the dairy animals.</a:t>
            </a:r>
          </a:p>
          <a:p>
            <a:pPr marL="0" indent="0" algn="just" fontAlgn="base">
              <a:buNone/>
            </a:pPr>
            <a:endParaRPr lang="en-US" b="1" dirty="0" smtClean="0">
              <a:latin typeface="Times New Roman" panose="02020603050405020304" pitchFamily="18" charset="0"/>
              <a:cs typeface="Times New Roman" panose="02020603050405020304" pitchFamily="18" charset="0"/>
            </a:endParaRPr>
          </a:p>
          <a:p>
            <a:pPr marL="0" indent="0" algn="just" fontAlgn="base">
              <a:buNone/>
            </a:pP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b) Single Storey Barns: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Such barns are common in use.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Sufficient light </a:t>
            </a:r>
            <a:r>
              <a:rPr lang="en-US" dirty="0">
                <a:latin typeface="Times New Roman" panose="02020603050405020304" pitchFamily="18" charset="0"/>
                <a:cs typeface="Times New Roman" panose="02020603050405020304" pitchFamily="18" charset="0"/>
              </a:rPr>
              <a:t>and ventilation provision and bring saving in labor.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Standard stanchion </a:t>
            </a:r>
            <a:r>
              <a:rPr lang="en-US" dirty="0">
                <a:latin typeface="Times New Roman" panose="02020603050405020304" pitchFamily="18" charset="0"/>
                <a:cs typeface="Times New Roman" panose="02020603050405020304" pitchFamily="18" charset="0"/>
              </a:rPr>
              <a:t>barn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051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smtClean="0">
                <a:solidFill>
                  <a:srgbClr val="FF0000"/>
                </a:solidFill>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c) Round barns: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Such barns consist of a silo tower in the center and manger around it.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Animals </a:t>
            </a:r>
            <a:r>
              <a:rPr lang="en-US" dirty="0">
                <a:latin typeface="Times New Roman" panose="02020603050405020304" pitchFamily="18" charset="0"/>
                <a:cs typeface="Times New Roman" panose="02020603050405020304" pitchFamily="18" charset="0"/>
              </a:rPr>
              <a:t>stand around the manger facing the silo tower.</a:t>
            </a:r>
          </a:p>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(d) Pen type barn:</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one </a:t>
            </a:r>
            <a:r>
              <a:rPr lang="en-US" dirty="0">
                <a:latin typeface="Times New Roman" panose="02020603050405020304" pitchFamily="18" charset="0"/>
                <a:cs typeface="Times New Roman" panose="02020603050405020304" pitchFamily="18" charset="0"/>
              </a:rPr>
              <a:t>of the loose housing systems.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Pen </a:t>
            </a:r>
            <a:r>
              <a:rPr lang="en-US" dirty="0">
                <a:latin typeface="Times New Roman" panose="02020603050405020304" pitchFamily="18" charset="0"/>
                <a:cs typeface="Times New Roman" panose="02020603050405020304" pitchFamily="18" charset="0"/>
              </a:rPr>
              <a:t>type housing system consists of 3 </a:t>
            </a:r>
            <a:r>
              <a:rPr lang="en-US" dirty="0" smtClean="0">
                <a:latin typeface="Times New Roman" panose="02020603050405020304" pitchFamily="18" charset="0"/>
                <a:cs typeface="Times New Roman" panose="02020603050405020304" pitchFamily="18" charset="0"/>
              </a:rPr>
              <a:t>m. </a:t>
            </a:r>
            <a:r>
              <a:rPr lang="en-US" dirty="0">
                <a:latin typeface="Times New Roman" panose="02020603050405020304" pitchFamily="18" charset="0"/>
                <a:cs typeface="Times New Roman" panose="02020603050405020304" pitchFamily="18" charset="0"/>
              </a:rPr>
              <a:t>wide shed covered area for feeding purposes and protection from inclement </a:t>
            </a:r>
            <a:r>
              <a:rPr lang="en-US" dirty="0" smtClean="0">
                <a:latin typeface="Times New Roman" panose="02020603050405020304" pitchFamily="18" charset="0"/>
                <a:cs typeface="Times New Roman" panose="02020603050405020304" pitchFamily="18" charset="0"/>
              </a:rPr>
              <a:t>weathers. </a:t>
            </a:r>
          </a:p>
          <a:p>
            <a:pPr algn="just" fontAlgn="base"/>
            <a:r>
              <a:rPr lang="en-US" dirty="0" smtClean="0">
                <a:latin typeface="Times New Roman" panose="02020603050405020304" pitchFamily="18" charset="0"/>
                <a:cs typeface="Times New Roman" panose="02020603050405020304" pitchFamily="18" charset="0"/>
              </a:rPr>
              <a:t>Animals </a:t>
            </a:r>
            <a:r>
              <a:rPr lang="en-US" dirty="0">
                <a:latin typeface="Times New Roman" panose="02020603050405020304" pitchFamily="18" charset="0"/>
                <a:cs typeface="Times New Roman" panose="02020603050405020304" pitchFamily="18" charset="0"/>
              </a:rPr>
              <a:t>here move about freely.</a:t>
            </a:r>
          </a:p>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(e) Basement barn:</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Such houses for animals are made after cutting the basements of hills and rocks in hilly areas.</a:t>
            </a:r>
          </a:p>
          <a:p>
            <a:pPr marL="0" indent="0" fontAlgn="base">
              <a:buNone/>
            </a:pPr>
            <a:endParaRPr lang="en-US" dirty="0"/>
          </a:p>
        </p:txBody>
      </p:sp>
    </p:spTree>
    <p:extLst>
      <p:ext uri="{BB962C8B-B14F-4D97-AF65-F5344CB8AC3E}">
        <p14:creationId xmlns:p14="http://schemas.microsoft.com/office/powerpoint/2010/main" val="1130983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0"/>
            <a:ext cx="11146461" cy="6492240"/>
          </a:xfrm>
        </p:spPr>
      </p:pic>
    </p:spTree>
    <p:extLst>
      <p:ext uri="{BB962C8B-B14F-4D97-AF65-F5344CB8AC3E}">
        <p14:creationId xmlns:p14="http://schemas.microsoft.com/office/powerpoint/2010/main" val="1829057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 y="274320"/>
            <a:ext cx="11170920" cy="6261893"/>
          </a:xfrm>
        </p:spPr>
      </p:pic>
    </p:spTree>
    <p:extLst>
      <p:ext uri="{BB962C8B-B14F-4D97-AF65-F5344CB8AC3E}">
        <p14:creationId xmlns:p14="http://schemas.microsoft.com/office/powerpoint/2010/main" val="423362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4680" y="624840"/>
            <a:ext cx="6649884" cy="6054371"/>
          </a:xfrm>
        </p:spPr>
      </p:pic>
    </p:spTree>
    <p:extLst>
      <p:ext uri="{BB962C8B-B14F-4D97-AF65-F5344CB8AC3E}">
        <p14:creationId xmlns:p14="http://schemas.microsoft.com/office/powerpoint/2010/main" val="266505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2519" y="396240"/>
            <a:ext cx="9826147" cy="6461760"/>
          </a:xfrm>
        </p:spPr>
      </p:pic>
    </p:spTree>
    <p:extLst>
      <p:ext uri="{BB962C8B-B14F-4D97-AF65-F5344CB8AC3E}">
        <p14:creationId xmlns:p14="http://schemas.microsoft.com/office/powerpoint/2010/main" val="47747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9680" y="31722"/>
            <a:ext cx="8815287" cy="6826278"/>
          </a:xfrm>
        </p:spPr>
      </p:pic>
    </p:spTree>
    <p:extLst>
      <p:ext uri="{BB962C8B-B14F-4D97-AF65-F5344CB8AC3E}">
        <p14:creationId xmlns:p14="http://schemas.microsoft.com/office/powerpoint/2010/main" val="243814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081" y="975360"/>
            <a:ext cx="10541122" cy="5835264"/>
          </a:xfrm>
        </p:spPr>
      </p:pic>
    </p:spTree>
    <p:extLst>
      <p:ext uri="{BB962C8B-B14F-4D97-AF65-F5344CB8AC3E}">
        <p14:creationId xmlns:p14="http://schemas.microsoft.com/office/powerpoint/2010/main" val="2274823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708" y="655320"/>
            <a:ext cx="10901171" cy="5677694"/>
          </a:xfrm>
        </p:spPr>
      </p:pic>
    </p:spTree>
    <p:extLst>
      <p:ext uri="{BB962C8B-B14F-4D97-AF65-F5344CB8AC3E}">
        <p14:creationId xmlns:p14="http://schemas.microsoft.com/office/powerpoint/2010/main" val="3370341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79480" cy="5943599"/>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Factors </a:t>
            </a:r>
            <a:r>
              <a:rPr lang="en-US" b="1" dirty="0" smtClean="0">
                <a:solidFill>
                  <a:srgbClr val="FF0000"/>
                </a:solidFill>
                <a:latin typeface="Times New Roman" panose="02020603050405020304" pitchFamily="18" charset="0"/>
                <a:cs typeface="Times New Roman" panose="02020603050405020304" pitchFamily="18" charset="0"/>
              </a:rPr>
              <a:t>for Planning </a:t>
            </a:r>
            <a:r>
              <a:rPr lang="en-US" b="1" dirty="0">
                <a:solidFill>
                  <a:srgbClr val="FF0000"/>
                </a:solidFill>
                <a:latin typeface="Times New Roman" panose="02020603050405020304" pitchFamily="18" charset="0"/>
                <a:cs typeface="Times New Roman" panose="02020603050405020304" pitchFamily="18" charset="0"/>
              </a:rPr>
              <a:t>a Good Layout of Dairy Farm:</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Topography of the land.</a:t>
            </a:r>
          </a:p>
          <a:p>
            <a:pPr marL="0" indent="0" fontAlgn="base">
              <a:buNone/>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Capital availability.</a:t>
            </a:r>
          </a:p>
          <a:p>
            <a:pPr marL="0" indent="0" fontAlgn="base">
              <a:buNone/>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Size of herd and level of milk yield.</a:t>
            </a:r>
          </a:p>
          <a:p>
            <a:pPr marL="0" indent="0" fontAlgn="base">
              <a:buNone/>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Stock density and feeding policy.</a:t>
            </a:r>
          </a:p>
          <a:p>
            <a:pPr marL="0" indent="0" fontAlgn="base">
              <a:buNone/>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Effective supervision of farm operation.</a:t>
            </a:r>
          </a:p>
          <a:p>
            <a:pPr marL="0" indent="0" fontAlgn="base">
              <a:buNone/>
            </a:pPr>
            <a:r>
              <a:rPr lang="en-US" dirty="0" smtClean="0">
                <a:latin typeface="Times New Roman" panose="02020603050405020304" pitchFamily="18" charset="0"/>
                <a:cs typeface="Times New Roman" panose="02020603050405020304" pitchFamily="18" charset="0"/>
              </a:rPr>
              <a:t>	6</a:t>
            </a:r>
            <a:r>
              <a:rPr lang="en-US" dirty="0">
                <a:latin typeface="Times New Roman" panose="02020603050405020304" pitchFamily="18" charset="0"/>
                <a:cs typeface="Times New Roman" panose="02020603050405020304" pitchFamily="18" charset="0"/>
              </a:rPr>
              <a:t>. Use of labor saving devices.</a:t>
            </a:r>
          </a:p>
          <a:p>
            <a:pPr marL="0" indent="0" fontAlgn="base">
              <a:buNone/>
            </a:pPr>
            <a:r>
              <a:rPr lang="en-US" dirty="0" smtClean="0">
                <a:latin typeface="Times New Roman" panose="02020603050405020304" pitchFamily="18" charset="0"/>
                <a:cs typeface="Times New Roman" panose="02020603050405020304" pitchFamily="18" charset="0"/>
              </a:rPr>
              <a:t>	7</a:t>
            </a:r>
            <a:r>
              <a:rPr lang="en-US" dirty="0">
                <a:latin typeface="Times New Roman" panose="02020603050405020304" pitchFamily="18" charset="0"/>
                <a:cs typeface="Times New Roman" panose="02020603050405020304" pitchFamily="18" charset="0"/>
              </a:rPr>
              <a:t>. Strength of herd in relation to land under forages.</a:t>
            </a:r>
          </a:p>
          <a:p>
            <a:pPr marL="0" indent="0" fontAlgn="base">
              <a:buNone/>
            </a:pPr>
            <a:r>
              <a:rPr lang="en-US" dirty="0" smtClean="0">
                <a:latin typeface="Times New Roman" panose="02020603050405020304" pitchFamily="18" charset="0"/>
                <a:cs typeface="Times New Roman" panose="02020603050405020304" pitchFamily="18" charset="0"/>
              </a:rPr>
              <a:t>	8</a:t>
            </a:r>
            <a:r>
              <a:rPr lang="en-US" dirty="0">
                <a:latin typeface="Times New Roman" panose="02020603050405020304" pitchFamily="18" charset="0"/>
                <a:cs typeface="Times New Roman" panose="02020603050405020304" pitchFamily="18" charset="0"/>
              </a:rPr>
              <a:t>. Fodder conservation.</a:t>
            </a:r>
          </a:p>
          <a:p>
            <a:pPr marL="0" indent="0" fontAlgn="base">
              <a:buNone/>
            </a:pPr>
            <a:r>
              <a:rPr lang="en-US" dirty="0" smtClean="0">
                <a:latin typeface="Times New Roman" panose="02020603050405020304" pitchFamily="18" charset="0"/>
                <a:cs typeface="Times New Roman" panose="02020603050405020304" pitchFamily="18" charset="0"/>
              </a:rPr>
              <a:t>	9</a:t>
            </a:r>
            <a:r>
              <a:rPr lang="en-US" dirty="0">
                <a:latin typeface="Times New Roman" panose="02020603050405020304" pitchFamily="18" charset="0"/>
                <a:cs typeface="Times New Roman" panose="02020603050405020304" pitchFamily="18" charset="0"/>
              </a:rPr>
              <a:t>. Other resources of fodder.</a:t>
            </a:r>
          </a:p>
          <a:p>
            <a:pPr marL="0" indent="0" fontAlgn="base">
              <a:buNone/>
            </a:pPr>
            <a:r>
              <a:rPr lang="en-US" dirty="0" smtClean="0">
                <a:latin typeface="Times New Roman" panose="02020603050405020304" pitchFamily="18" charset="0"/>
                <a:cs typeface="Times New Roman" panose="02020603050405020304" pitchFamily="18" charset="0"/>
              </a:rPr>
              <a:t>	10</a:t>
            </a:r>
            <a:r>
              <a:rPr lang="en-US" dirty="0">
                <a:latin typeface="Times New Roman" panose="02020603050405020304" pitchFamily="18" charset="0"/>
                <a:cs typeface="Times New Roman" panose="02020603050405020304" pitchFamily="18" charset="0"/>
              </a:rPr>
              <a:t>. Type of farm buildings.</a:t>
            </a:r>
          </a:p>
          <a:p>
            <a:pPr marL="0" indent="0" fontAlgn="base">
              <a:buNone/>
            </a:pPr>
            <a:endParaRPr lang="en-US" dirty="0"/>
          </a:p>
        </p:txBody>
      </p:sp>
    </p:spTree>
    <p:extLst>
      <p:ext uri="{BB962C8B-B14F-4D97-AF65-F5344CB8AC3E}">
        <p14:creationId xmlns:p14="http://schemas.microsoft.com/office/powerpoint/2010/main" val="99531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59080"/>
            <a:ext cx="10789920" cy="6598920"/>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Types of Stalls:</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Stanchion stalls </a:t>
            </a: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(ii) </a:t>
            </a:r>
            <a:r>
              <a:rPr lang="en-US" dirty="0" smtClean="0">
                <a:latin typeface="Times New Roman" panose="02020603050405020304" pitchFamily="18" charset="0"/>
                <a:cs typeface="Times New Roman" panose="02020603050405020304" pitchFamily="18" charset="0"/>
              </a:rPr>
              <a:t>Tie stalls</a:t>
            </a:r>
            <a:endParaRPr lang="en-US" dirty="0">
              <a:latin typeface="Times New Roman" panose="02020603050405020304" pitchFamily="18" charset="0"/>
              <a:cs typeface="Times New Roman" panose="02020603050405020304" pitchFamily="18" charset="0"/>
            </a:endParaRPr>
          </a:p>
          <a:p>
            <a:pPr marL="0" indent="0">
              <a:buNone/>
            </a:pPr>
            <a:r>
              <a:rPr lang="en-US" b="1" dirty="0" smtClean="0">
                <a:solidFill>
                  <a:srgbClr val="0070C0"/>
                </a:solidFill>
                <a:latin typeface="Times New Roman" panose="02020603050405020304" pitchFamily="18" charset="0"/>
                <a:cs typeface="Times New Roman" panose="02020603050405020304" pitchFamily="18" charset="0"/>
              </a:rPr>
              <a:t>Comparative </a:t>
            </a:r>
            <a:r>
              <a:rPr lang="en-US" b="1" dirty="0">
                <a:solidFill>
                  <a:srgbClr val="0070C0"/>
                </a:solidFill>
                <a:latin typeface="Times New Roman" panose="02020603050405020304" pitchFamily="18" charset="0"/>
                <a:cs typeface="Times New Roman" panose="02020603050405020304" pitchFamily="18" charset="0"/>
              </a:rPr>
              <a:t>Merits of Types of Stall:</a:t>
            </a:r>
            <a:endParaRPr lang="en-US" dirty="0">
              <a:solidFill>
                <a:srgbClr val="0070C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604" y="2325052"/>
            <a:ext cx="10016076" cy="4483217"/>
          </a:xfrm>
          <a:prstGeom prst="rect">
            <a:avLst/>
          </a:prstGeom>
        </p:spPr>
      </p:pic>
    </p:spTree>
    <p:extLst>
      <p:ext uri="{BB962C8B-B14F-4D97-AF65-F5344CB8AC3E}">
        <p14:creationId xmlns:p14="http://schemas.microsoft.com/office/powerpoint/2010/main" val="23463699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320040"/>
            <a:ext cx="11140440" cy="6400800"/>
          </a:xfrm>
        </p:spPr>
        <p:txBody>
          <a:bodyPr>
            <a:normAutofit lnSpcReduction="10000"/>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Grouping of Buildings:</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smtClean="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 Location:</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According to land under fodder, farm houses, </a:t>
            </a:r>
            <a:r>
              <a:rPr lang="en-US" dirty="0" smtClean="0">
                <a:latin typeface="Times New Roman" panose="02020603050405020304" pitchFamily="18" charset="0"/>
                <a:cs typeface="Times New Roman" panose="02020603050405020304" pitchFamily="18" charset="0"/>
              </a:rPr>
              <a:t>roads </a:t>
            </a:r>
            <a:r>
              <a:rPr lang="en-US" dirty="0">
                <a:latin typeface="Times New Roman" panose="02020603050405020304" pitchFamily="18" charset="0"/>
                <a:cs typeface="Times New Roman" panose="02020603050405020304" pitchFamily="18" charset="0"/>
              </a:rPr>
              <a:t>and pasture area.</a:t>
            </a:r>
          </a:p>
          <a:p>
            <a:pPr marL="0" indent="0" fontAlgn="base">
              <a:buNone/>
            </a:pPr>
            <a:r>
              <a:rPr lang="en-US" b="1" dirty="0">
                <a:latin typeface="Times New Roman" panose="02020603050405020304" pitchFamily="18" charset="0"/>
                <a:cs typeface="Times New Roman" panose="02020603050405020304" pitchFamily="18" charset="0"/>
              </a:rPr>
              <a:t>2. Farm house and office/buildings:</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Near the main </a:t>
            </a:r>
            <a:r>
              <a:rPr lang="en-US" dirty="0" smtClean="0">
                <a:latin typeface="Times New Roman" panose="02020603050405020304" pitchFamily="18" charset="0"/>
                <a:cs typeface="Times New Roman" panose="02020603050405020304" pitchFamily="18" charset="0"/>
              </a:rPr>
              <a:t>road.</a:t>
            </a:r>
            <a:endParaRPr lang="en-US" dirty="0">
              <a:latin typeface="Times New Roman" panose="02020603050405020304" pitchFamily="18" charset="0"/>
              <a:cs typeface="Times New Roman" panose="02020603050405020304" pitchFamily="18" charset="0"/>
            </a:endParaRPr>
          </a:p>
          <a:p>
            <a:pPr marL="0" indent="0" fontAlgn="base">
              <a:buNone/>
            </a:pPr>
            <a:r>
              <a:rPr lang="en-US" b="1" dirty="0">
                <a:latin typeface="Times New Roman" panose="02020603050405020304" pitchFamily="18" charset="0"/>
                <a:cs typeface="Times New Roman" panose="02020603050405020304" pitchFamily="18" charset="0"/>
              </a:rPr>
              <a:t>3. Animals </a:t>
            </a:r>
            <a:r>
              <a:rPr lang="en-US" b="1" dirty="0" smtClean="0">
                <a:latin typeface="Times New Roman" panose="02020603050405020304" pitchFamily="18" charset="0"/>
                <a:cs typeface="Times New Roman" panose="02020603050405020304" pitchFamily="18" charset="0"/>
              </a:rPr>
              <a:t>barns:</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30 m away from main road and </a:t>
            </a:r>
            <a:r>
              <a:rPr lang="en-US" dirty="0" smtClean="0">
                <a:latin typeface="Times New Roman" panose="02020603050405020304" pitchFamily="18" charset="0"/>
                <a:cs typeface="Times New Roman" panose="02020603050405020304" pitchFamily="18" charset="0"/>
              </a:rPr>
              <a:t>farm </a:t>
            </a:r>
            <a:r>
              <a:rPr lang="en-US" dirty="0">
                <a:latin typeface="Times New Roman" panose="02020603050405020304" pitchFamily="18" charset="0"/>
                <a:cs typeface="Times New Roman" panose="02020603050405020304" pitchFamily="18" charset="0"/>
              </a:rPr>
              <a:t>house.</a:t>
            </a:r>
          </a:p>
          <a:p>
            <a:pPr marL="0" indent="0" fontAlgn="base">
              <a:buNone/>
            </a:pPr>
            <a:r>
              <a:rPr lang="en-US" b="1" dirty="0">
                <a:latin typeface="Times New Roman" panose="02020603050405020304" pitchFamily="18" charset="0"/>
                <a:cs typeface="Times New Roman" panose="02020603050405020304" pitchFamily="18" charset="0"/>
              </a:rPr>
              <a:t>4</a:t>
            </a:r>
            <a:r>
              <a:rPr lang="en-US" b="1" dirty="0" smtClean="0">
                <a:latin typeface="Times New Roman" panose="02020603050405020304" pitchFamily="18" charset="0"/>
                <a:cs typeface="Times New Roman" panose="02020603050405020304" pitchFamily="18" charset="0"/>
              </a:rPr>
              <a:t>. Silos</a:t>
            </a:r>
            <a:r>
              <a:rPr lang="en-US" b="1" dirty="0">
                <a:latin typeface="Times New Roman" panose="02020603050405020304" pitchFamily="18" charset="0"/>
                <a:cs typeface="Times New Roman" panose="02020603050405020304" pitchFamily="18" charset="0"/>
              </a:rPr>
              <a:t>, balance room, calving pen and feed room:</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Near the barns</a:t>
            </a:r>
          </a:p>
          <a:p>
            <a:pPr marL="0" indent="0" fontAlgn="base">
              <a:buNone/>
            </a:pPr>
            <a:r>
              <a:rPr lang="en-US" b="1" dirty="0">
                <a:latin typeface="Times New Roman" panose="02020603050405020304" pitchFamily="18" charset="0"/>
                <a:cs typeface="Times New Roman" panose="02020603050405020304" pitchFamily="18" charset="0"/>
              </a:rPr>
              <a:t>5. Isolation room:</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Away from barns and near dispensary</a:t>
            </a:r>
          </a:p>
          <a:p>
            <a:pPr marL="0" indent="0" fontAlgn="base">
              <a:buNone/>
            </a:pPr>
            <a:r>
              <a:rPr lang="en-US" b="1" dirty="0">
                <a:latin typeface="Times New Roman" panose="02020603050405020304" pitchFamily="18" charset="0"/>
                <a:cs typeface="Times New Roman" panose="02020603050405020304" pitchFamily="18" charset="0"/>
              </a:rPr>
              <a:t>6. Calf pen houses for young stock:</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Near the paddocks</a:t>
            </a:r>
          </a:p>
          <a:p>
            <a:endParaRPr lang="en-US" dirty="0"/>
          </a:p>
        </p:txBody>
      </p:sp>
    </p:spTree>
    <p:extLst>
      <p:ext uri="{BB962C8B-B14F-4D97-AF65-F5344CB8AC3E}">
        <p14:creationId xmlns:p14="http://schemas.microsoft.com/office/powerpoint/2010/main" val="2381048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2040" y="320040"/>
            <a:ext cx="9753599" cy="6324330"/>
          </a:xfrm>
        </p:spPr>
      </p:pic>
    </p:spTree>
    <p:extLst>
      <p:ext uri="{BB962C8B-B14F-4D97-AF65-F5344CB8AC3E}">
        <p14:creationId xmlns:p14="http://schemas.microsoft.com/office/powerpoint/2010/main" val="3846987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320040"/>
            <a:ext cx="8840279" cy="6392442"/>
          </a:xfrm>
        </p:spPr>
      </p:pic>
    </p:spTree>
    <p:extLst>
      <p:ext uri="{BB962C8B-B14F-4D97-AF65-F5344CB8AC3E}">
        <p14:creationId xmlns:p14="http://schemas.microsoft.com/office/powerpoint/2010/main" val="203587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1" y="716281"/>
            <a:ext cx="10698810" cy="5558070"/>
          </a:xfrm>
        </p:spPr>
      </p:pic>
    </p:spTree>
    <p:extLst>
      <p:ext uri="{BB962C8B-B14F-4D97-AF65-F5344CB8AC3E}">
        <p14:creationId xmlns:p14="http://schemas.microsoft.com/office/powerpoint/2010/main" val="8580921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240" y="304800"/>
            <a:ext cx="10595679" cy="6263640"/>
          </a:xfrm>
        </p:spPr>
      </p:pic>
    </p:spTree>
    <p:extLst>
      <p:ext uri="{BB962C8B-B14F-4D97-AF65-F5344CB8AC3E}">
        <p14:creationId xmlns:p14="http://schemas.microsoft.com/office/powerpoint/2010/main" val="1830804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
            <a:ext cx="8702039" cy="6690399"/>
          </a:xfrm>
        </p:spPr>
      </p:pic>
    </p:spTree>
    <p:extLst>
      <p:ext uri="{BB962C8B-B14F-4D97-AF65-F5344CB8AC3E}">
        <p14:creationId xmlns:p14="http://schemas.microsoft.com/office/powerpoint/2010/main" val="15476742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0"/>
            <a:ext cx="9784079" cy="6726554"/>
          </a:xfrm>
        </p:spPr>
      </p:pic>
    </p:spTree>
    <p:extLst>
      <p:ext uri="{BB962C8B-B14F-4D97-AF65-F5344CB8AC3E}">
        <p14:creationId xmlns:p14="http://schemas.microsoft.com/office/powerpoint/2010/main" val="1914410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11480"/>
            <a:ext cx="10789920" cy="6263640"/>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Factors Affecting Cost of Livestock Housing </a:t>
            </a:r>
            <a:r>
              <a:rPr lang="en-US" b="1"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Housing cost varies </a:t>
            </a:r>
            <a:r>
              <a:rPr lang="en-US" dirty="0">
                <a:latin typeface="Times New Roman" panose="02020603050405020304" pitchFamily="18" charset="0"/>
                <a:cs typeface="Times New Roman" panose="02020603050405020304" pitchFamily="18" charset="0"/>
              </a:rPr>
              <a:t>from 25-90% of the total initial investment. </a:t>
            </a:r>
            <a:endParaRPr lang="en-US" dirty="0" smtClean="0">
              <a:latin typeface="Times New Roman" panose="02020603050405020304" pitchFamily="18" charset="0"/>
              <a:cs typeface="Times New Roman" panose="02020603050405020304" pitchFamily="18" charset="0"/>
            </a:endParaRPr>
          </a:p>
          <a:p>
            <a:pPr marL="0" indent="0" fontAlgn="base">
              <a:buNone/>
            </a:pPr>
            <a:endParaRPr lang="en-US" dirty="0" smtClean="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Site.</a:t>
            </a:r>
          </a:p>
          <a:p>
            <a:pPr marL="0" indent="0" fontAlgn="base">
              <a:buNone/>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Housing system.</a:t>
            </a:r>
          </a:p>
          <a:p>
            <a:pPr marL="0" indent="0" fontAlgn="base">
              <a:buNone/>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Type of barn.</a:t>
            </a:r>
          </a:p>
          <a:p>
            <a:pPr marL="0" indent="0" fontAlgn="base">
              <a:buNone/>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Size of buildings.</a:t>
            </a:r>
          </a:p>
          <a:p>
            <a:pPr marL="0" indent="0" fontAlgn="base">
              <a:buNone/>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Number of buildings.</a:t>
            </a:r>
          </a:p>
          <a:p>
            <a:pPr marL="0" indent="0" fontAlgn="base">
              <a:buNone/>
            </a:pPr>
            <a:r>
              <a:rPr lang="en-US" dirty="0" smtClean="0">
                <a:latin typeface="Times New Roman" panose="02020603050405020304" pitchFamily="18" charset="0"/>
                <a:cs typeface="Times New Roman" panose="02020603050405020304" pitchFamily="18" charset="0"/>
              </a:rPr>
              <a:t>	6. </a:t>
            </a:r>
            <a:r>
              <a:rPr lang="en-US" dirty="0">
                <a:latin typeface="Times New Roman" panose="02020603050405020304" pitchFamily="18" charset="0"/>
                <a:cs typeface="Times New Roman" panose="02020603050405020304" pitchFamily="18" charset="0"/>
              </a:rPr>
              <a:t>Placement/arrangement of buildings.</a:t>
            </a:r>
          </a:p>
          <a:p>
            <a:pPr marL="0" indent="0" fontAlgn="base">
              <a:buNone/>
            </a:pPr>
            <a:r>
              <a:rPr lang="en-US" dirty="0" smtClean="0">
                <a:latin typeface="Times New Roman" panose="02020603050405020304" pitchFamily="18" charset="0"/>
                <a:cs typeface="Times New Roman" panose="02020603050405020304" pitchFamily="18" charset="0"/>
              </a:rPr>
              <a:t>	7</a:t>
            </a:r>
            <a:r>
              <a:rPr lang="en-US" dirty="0">
                <a:latin typeface="Times New Roman" panose="02020603050405020304" pitchFamily="18" charset="0"/>
                <a:cs typeface="Times New Roman" panose="02020603050405020304" pitchFamily="18" charset="0"/>
              </a:rPr>
              <a:t>. Building material used for the </a:t>
            </a:r>
            <a:r>
              <a:rPr lang="en-US" dirty="0" smtClean="0">
                <a:latin typeface="Times New Roman" panose="02020603050405020304" pitchFamily="18" charset="0"/>
                <a:cs typeface="Times New Roman" panose="02020603050405020304" pitchFamily="18" charset="0"/>
              </a:rPr>
              <a:t>construction.</a:t>
            </a: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8</a:t>
            </a:r>
            <a:r>
              <a:rPr lang="en-US" dirty="0">
                <a:latin typeface="Times New Roman" panose="02020603050405020304" pitchFamily="18" charset="0"/>
                <a:cs typeface="Times New Roman" panose="02020603050405020304" pitchFamily="18" charset="0"/>
              </a:rPr>
              <a:t>. Methods of cladding and masonry charges.</a:t>
            </a:r>
          </a:p>
          <a:p>
            <a:endParaRPr lang="en-US" dirty="0"/>
          </a:p>
        </p:txBody>
      </p:sp>
    </p:spTree>
    <p:extLst>
      <p:ext uri="{BB962C8B-B14F-4D97-AF65-F5344CB8AC3E}">
        <p14:creationId xmlns:p14="http://schemas.microsoft.com/office/powerpoint/2010/main" val="2810602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11480"/>
            <a:ext cx="11155680" cy="6248400"/>
          </a:xfrm>
        </p:spPr>
        <p:txBody>
          <a:bodyPr>
            <a:normAutofit/>
          </a:bodyPr>
          <a:lstStyle/>
          <a:p>
            <a:pPr marL="0" indent="0" algn="just" fontAlgn="base">
              <a:buNone/>
            </a:pPr>
            <a:r>
              <a:rPr lang="en-US" b="1" dirty="0" smtClean="0">
                <a:solidFill>
                  <a:srgbClr val="FF0000"/>
                </a:solidFill>
                <a:latin typeface="Times New Roman" panose="02020603050405020304" pitchFamily="18" charset="0"/>
                <a:cs typeface="Times New Roman" panose="02020603050405020304" pitchFamily="18" charset="0"/>
              </a:rPr>
              <a:t>1</a:t>
            </a:r>
            <a:r>
              <a:rPr lang="en-US" b="1" dirty="0">
                <a:solidFill>
                  <a:srgbClr val="FF0000"/>
                </a:solidFill>
                <a:latin typeface="Times New Roman" panose="02020603050405020304" pitchFamily="18" charset="0"/>
                <a:cs typeface="Times New Roman" panose="02020603050405020304" pitchFamily="18" charset="0"/>
              </a:rPr>
              <a:t>. Site Selection:</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The site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the building bears a relation with the useful life of the building.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Mainly affected </a:t>
            </a:r>
            <a:r>
              <a:rPr lang="en-US" dirty="0">
                <a:latin typeface="Times New Roman" panose="02020603050405020304" pitchFamily="18" charset="0"/>
                <a:cs typeface="Times New Roman" panose="02020603050405020304" pitchFamily="18" charset="0"/>
              </a:rPr>
              <a:t>by the climate, soil type, topography and </a:t>
            </a:r>
            <a:r>
              <a:rPr lang="en-US" dirty="0" smtClean="0">
                <a:latin typeface="Times New Roman" panose="02020603050405020304" pitchFamily="18" charset="0"/>
                <a:cs typeface="Times New Roman" panose="02020603050405020304" pitchFamily="18" charset="0"/>
              </a:rPr>
              <a:t>available </a:t>
            </a:r>
            <a:r>
              <a:rPr lang="en-US" dirty="0">
                <a:latin typeface="Times New Roman" panose="02020603050405020304" pitchFamily="18" charset="0"/>
                <a:cs typeface="Times New Roman" panose="02020603050405020304" pitchFamily="18" charset="0"/>
              </a:rPr>
              <a:t>basic facilities. </a:t>
            </a:r>
          </a:p>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2. Housing System:</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Adoption of loose </a:t>
            </a:r>
            <a:r>
              <a:rPr lang="en-US" dirty="0">
                <a:latin typeface="Times New Roman" panose="02020603050405020304" pitchFamily="18" charset="0"/>
                <a:cs typeface="Times New Roman" panose="02020603050405020304" pitchFamily="18" charset="0"/>
              </a:rPr>
              <a:t>and open housing of the livestock for a maximum period of comfortable weather conditions.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Open </a:t>
            </a:r>
            <a:r>
              <a:rPr lang="en-US" dirty="0">
                <a:latin typeface="Times New Roman" panose="02020603050405020304" pitchFamily="18" charset="0"/>
                <a:cs typeface="Times New Roman" panose="02020603050405020304" pitchFamily="18" charset="0"/>
              </a:rPr>
              <a:t>houses are cheap, easy to construct, expand and alter. </a:t>
            </a:r>
            <a:endParaRPr lang="en-US" dirty="0" smtClean="0">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Open houses </a:t>
            </a:r>
            <a:r>
              <a:rPr lang="en-US" dirty="0" smtClean="0">
                <a:latin typeface="Times New Roman" panose="02020603050405020304" pitchFamily="18" charset="0"/>
                <a:cs typeface="Times New Roman" panose="02020603050405020304" pitchFamily="18" charset="0"/>
              </a:rPr>
              <a:t>offer </a:t>
            </a:r>
            <a:r>
              <a:rPr lang="en-US" dirty="0">
                <a:latin typeface="Times New Roman" panose="02020603050405020304" pitchFamily="18" charset="0"/>
                <a:cs typeface="Times New Roman" panose="02020603050405020304" pitchFamily="18" charset="0"/>
              </a:rPr>
              <a:t>less protection and require more space.</a:t>
            </a:r>
          </a:p>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3. Type of </a:t>
            </a:r>
            <a:r>
              <a:rPr lang="en-US" b="1" dirty="0" smtClean="0">
                <a:solidFill>
                  <a:srgbClr val="FF0000"/>
                </a:solidFill>
                <a:latin typeface="Times New Roman" panose="02020603050405020304" pitchFamily="18" charset="0"/>
                <a:cs typeface="Times New Roman" panose="02020603050405020304" pitchFamily="18" charset="0"/>
              </a:rPr>
              <a:t>Barn:</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Decide to </a:t>
            </a:r>
            <a:r>
              <a:rPr lang="en-US" dirty="0">
                <a:latin typeface="Times New Roman" panose="02020603050405020304" pitchFamily="18" charset="0"/>
                <a:cs typeface="Times New Roman" panose="02020603050405020304" pitchFamily="18" charset="0"/>
              </a:rPr>
              <a:t>go in for adjustable form of barns, where in an emergency; a variety of different categories of animals may be housed together. Loose </a:t>
            </a:r>
            <a:r>
              <a:rPr lang="en-US" dirty="0" smtClean="0">
                <a:latin typeface="Times New Roman" panose="02020603050405020304" pitchFamily="18" charset="0"/>
                <a:cs typeface="Times New Roman" panose="02020603050405020304" pitchFamily="18" charset="0"/>
              </a:rPr>
              <a:t>boxes </a:t>
            </a:r>
            <a:r>
              <a:rPr lang="en-US" dirty="0">
                <a:latin typeface="Times New Roman" panose="02020603050405020304" pitchFamily="18" charset="0"/>
                <a:cs typeface="Times New Roman" panose="02020603050405020304" pitchFamily="18" charset="0"/>
              </a:rPr>
              <a:t>are therefore the assets of any farm.</a:t>
            </a:r>
          </a:p>
          <a:p>
            <a:endParaRPr lang="en-US" dirty="0"/>
          </a:p>
        </p:txBody>
      </p:sp>
    </p:spTree>
    <p:extLst>
      <p:ext uri="{BB962C8B-B14F-4D97-AF65-F5344CB8AC3E}">
        <p14:creationId xmlns:p14="http://schemas.microsoft.com/office/powerpoint/2010/main" val="298294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A suitable distribution of 100 acres of land for proper of dairy farm may be made as follows:</a:t>
            </a:r>
            <a:endParaRPr lang="en-US" dirty="0">
              <a:solidFill>
                <a:srgbClr val="FF0000"/>
              </a:solidFill>
              <a:latin typeface="Times New Roman" panose="02020603050405020304" pitchFamily="18" charset="0"/>
              <a:cs typeface="Times New Roman" panose="02020603050405020304" pitchFamily="18" charset="0"/>
            </a:endParaRPr>
          </a:p>
          <a:p>
            <a:pPr marL="514350" indent="-514350" fontAlgn="base">
              <a:buAutoNum type="alphaLcParenBoth"/>
            </a:pPr>
            <a:r>
              <a:rPr lang="en-US" dirty="0" smtClean="0">
                <a:latin typeface="Times New Roman" panose="02020603050405020304" pitchFamily="18" charset="0"/>
                <a:cs typeface="Times New Roman" panose="02020603050405020304" pitchFamily="18" charset="0"/>
              </a:rPr>
              <a:t>Land </a:t>
            </a:r>
            <a:r>
              <a:rPr lang="en-US" dirty="0">
                <a:latin typeface="Times New Roman" panose="02020603050405020304" pitchFamily="18" charset="0"/>
                <a:cs typeface="Times New Roman" panose="02020603050405020304" pitchFamily="18" charset="0"/>
              </a:rPr>
              <a:t>under Buildings, Paddocks and </a:t>
            </a:r>
            <a:r>
              <a:rPr lang="en-US" dirty="0" smtClean="0">
                <a:latin typeface="Times New Roman" panose="02020603050405020304" pitchFamily="18" charset="0"/>
                <a:cs typeface="Times New Roman" panose="02020603050405020304" pitchFamily="18" charset="0"/>
              </a:rPr>
              <a:t>roads:	 </a:t>
            </a:r>
            <a:r>
              <a:rPr lang="en-US" dirty="0">
                <a:latin typeface="Times New Roman" panose="02020603050405020304" pitchFamily="18" charset="0"/>
                <a:cs typeface="Times New Roman" panose="02020603050405020304" pitchFamily="18" charset="0"/>
              </a:rPr>
              <a:t>8 </a:t>
            </a:r>
            <a:r>
              <a:rPr lang="en-US" dirty="0" smtClean="0">
                <a:latin typeface="Times New Roman" panose="02020603050405020304" pitchFamily="18" charset="0"/>
                <a:cs typeface="Times New Roman" panose="02020603050405020304" pitchFamily="18" charset="0"/>
              </a:rPr>
              <a:t>acres</a:t>
            </a:r>
          </a:p>
          <a:p>
            <a:pPr marL="514350" indent="-514350" fontAlgn="base">
              <a:buAutoNum type="alphaLcParenBoth"/>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(b) Land under fodder </a:t>
            </a:r>
            <a:r>
              <a:rPr lang="en-US" dirty="0" smtClean="0">
                <a:latin typeface="Times New Roman" panose="02020603050405020304" pitchFamily="18" charset="0"/>
                <a:cs typeface="Times New Roman" panose="02020603050405020304" pitchFamily="18" charset="0"/>
              </a:rPr>
              <a:t>cultivation:			 </a:t>
            </a:r>
            <a:r>
              <a:rPr lang="en-US" dirty="0">
                <a:latin typeface="Times New Roman" panose="02020603050405020304" pitchFamily="18" charset="0"/>
                <a:cs typeface="Times New Roman" panose="02020603050405020304" pitchFamily="18" charset="0"/>
              </a:rPr>
              <a:t>80 </a:t>
            </a:r>
            <a:r>
              <a:rPr lang="en-US" dirty="0" smtClean="0">
                <a:latin typeface="Times New Roman" panose="02020603050405020304" pitchFamily="18" charset="0"/>
                <a:cs typeface="Times New Roman" panose="02020603050405020304" pitchFamily="18" charset="0"/>
              </a:rPr>
              <a:t>acres</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(c) Land under permanent </a:t>
            </a:r>
            <a:r>
              <a:rPr lang="en-US" dirty="0" smtClean="0">
                <a:latin typeface="Times New Roman" panose="02020603050405020304" pitchFamily="18" charset="0"/>
                <a:cs typeface="Times New Roman" panose="02020603050405020304" pitchFamily="18" charset="0"/>
              </a:rPr>
              <a:t>pasture:			 </a:t>
            </a:r>
            <a:r>
              <a:rPr lang="en-US" dirty="0">
                <a:latin typeface="Times New Roman" panose="02020603050405020304" pitchFamily="18" charset="0"/>
                <a:cs typeface="Times New Roman" panose="02020603050405020304" pitchFamily="18" charset="0"/>
              </a:rPr>
              <a:t>8 </a:t>
            </a:r>
            <a:r>
              <a:rPr lang="en-US" dirty="0" smtClean="0">
                <a:latin typeface="Times New Roman" panose="02020603050405020304" pitchFamily="18" charset="0"/>
                <a:cs typeface="Times New Roman" panose="02020603050405020304" pitchFamily="18" charset="0"/>
              </a:rPr>
              <a:t>acres</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(d) Land under cash </a:t>
            </a:r>
            <a:r>
              <a:rPr lang="en-US" dirty="0" smtClean="0">
                <a:latin typeface="Times New Roman" panose="02020603050405020304" pitchFamily="18" charset="0"/>
                <a:cs typeface="Times New Roman" panose="02020603050405020304" pitchFamily="18" charset="0"/>
              </a:rPr>
              <a:t>crops:				 </a:t>
            </a:r>
            <a:r>
              <a:rPr lang="en-US" dirty="0">
                <a:latin typeface="Times New Roman" panose="02020603050405020304" pitchFamily="18" charset="0"/>
                <a:cs typeface="Times New Roman" panose="02020603050405020304" pitchFamily="18" charset="0"/>
              </a:rPr>
              <a:t>4 </a:t>
            </a:r>
            <a:r>
              <a:rPr lang="en-US" dirty="0" smtClean="0">
                <a:latin typeface="Times New Roman" panose="02020603050405020304" pitchFamily="18" charset="0"/>
                <a:cs typeface="Times New Roman" panose="02020603050405020304" pitchFamily="18" charset="0"/>
              </a:rPr>
              <a:t>acres</a:t>
            </a:r>
          </a:p>
          <a:p>
            <a:pPr marL="0" indent="0" fontAlgn="base">
              <a:buNone/>
            </a:pPr>
            <a:endParaRPr lang="en-US" dirty="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Total:					 </a:t>
            </a:r>
            <a:r>
              <a:rPr lang="en-US" dirty="0">
                <a:latin typeface="Times New Roman" panose="02020603050405020304" pitchFamily="18" charset="0"/>
                <a:cs typeface="Times New Roman" panose="02020603050405020304" pitchFamily="18" charset="0"/>
              </a:rPr>
              <a:t>100 acres</a:t>
            </a:r>
          </a:p>
          <a:p>
            <a:pPr marL="0" indent="0" fontAlgn="base">
              <a:buNone/>
            </a:pPr>
            <a:endParaRPr lang="en-US" dirty="0"/>
          </a:p>
        </p:txBody>
      </p:sp>
    </p:spTree>
    <p:extLst>
      <p:ext uri="{BB962C8B-B14F-4D97-AF65-F5344CB8AC3E}">
        <p14:creationId xmlns:p14="http://schemas.microsoft.com/office/powerpoint/2010/main" val="367254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 y="411480"/>
            <a:ext cx="11323320" cy="6156960"/>
          </a:xfrm>
        </p:spPr>
        <p:txBody>
          <a:bodyPr>
            <a:normAutofit/>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4</a:t>
            </a:r>
            <a:r>
              <a:rPr lang="en-US" b="1" dirty="0">
                <a:solidFill>
                  <a:srgbClr val="FF0000"/>
                </a:solidFill>
                <a:latin typeface="Times New Roman" panose="02020603050405020304" pitchFamily="18" charset="0"/>
                <a:cs typeface="Times New Roman" panose="02020603050405020304" pitchFamily="18" charset="0"/>
              </a:rPr>
              <a:t>. Size and Number of </a:t>
            </a:r>
            <a:r>
              <a:rPr lang="en-US" b="1" dirty="0" smtClean="0">
                <a:solidFill>
                  <a:srgbClr val="FF0000"/>
                </a:solidFill>
                <a:latin typeface="Times New Roman" panose="02020603050405020304" pitchFamily="18" charset="0"/>
                <a:cs typeface="Times New Roman" panose="02020603050405020304" pitchFamily="18" charset="0"/>
              </a:rPr>
              <a:t>Buildings: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The size and number of building will vary according to the type of the livestock farming, number of animals to be housed together, entire herd </a:t>
            </a:r>
            <a:r>
              <a:rPr lang="en-US" dirty="0" smtClean="0">
                <a:latin typeface="Times New Roman" panose="02020603050405020304" pitchFamily="18" charset="0"/>
                <a:cs typeface="Times New Roman" panose="02020603050405020304" pitchFamily="18" charset="0"/>
              </a:rPr>
              <a:t>strength </a:t>
            </a:r>
            <a:r>
              <a:rPr lang="en-US" dirty="0">
                <a:latin typeface="Times New Roman" panose="02020603050405020304" pitchFamily="18" charset="0"/>
                <a:cs typeface="Times New Roman" panose="02020603050405020304" pitchFamily="18" charset="0"/>
              </a:rPr>
              <a:t>and amount </a:t>
            </a:r>
            <a:r>
              <a:rPr lang="en-US" dirty="0" smtClean="0">
                <a:latin typeface="Times New Roman" panose="02020603050405020304" pitchFamily="18" charset="0"/>
                <a:cs typeface="Times New Roman" panose="02020603050405020304" pitchFamily="18" charset="0"/>
              </a:rPr>
              <a:t>of produce </a:t>
            </a:r>
            <a:r>
              <a:rPr lang="en-US" dirty="0">
                <a:latin typeface="Times New Roman" panose="02020603050405020304" pitchFamily="18" charset="0"/>
                <a:cs typeface="Times New Roman" panose="02020603050405020304" pitchFamily="18" charset="0"/>
              </a:rPr>
              <a:t>dealt with.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Advisable to </a:t>
            </a:r>
            <a:r>
              <a:rPr lang="en-US" dirty="0">
                <a:latin typeface="Times New Roman" panose="02020603050405020304" pitchFamily="18" charset="0"/>
                <a:cs typeface="Times New Roman" panose="02020603050405020304" pitchFamily="18" charset="0"/>
              </a:rPr>
              <a:t>build a barn for 20 cattle or buffaloes in a single row system and for about 50 animals in double row system.</a:t>
            </a:r>
          </a:p>
          <a:p>
            <a:pPr marL="0" indent="0" algn="just" fontAlgn="base">
              <a:buNone/>
            </a:pPr>
            <a:endParaRPr lang="en-US" b="1" dirty="0" smtClean="0">
              <a:solidFill>
                <a:srgbClr val="FF0000"/>
              </a:solidFill>
              <a:latin typeface="Times New Roman" panose="02020603050405020304" pitchFamily="18" charset="0"/>
              <a:cs typeface="Times New Roman" panose="02020603050405020304" pitchFamily="18" charset="0"/>
            </a:endParaRPr>
          </a:p>
          <a:p>
            <a:pPr marL="0" indent="0" algn="just" fontAlgn="base">
              <a:buNone/>
            </a:pPr>
            <a:r>
              <a:rPr lang="en-US" b="1" dirty="0" smtClean="0">
                <a:solidFill>
                  <a:srgbClr val="FF0000"/>
                </a:solidFill>
                <a:latin typeface="Times New Roman" panose="02020603050405020304" pitchFamily="18" charset="0"/>
                <a:cs typeface="Times New Roman" panose="02020603050405020304" pitchFamily="18" charset="0"/>
              </a:rPr>
              <a:t>5</a:t>
            </a:r>
            <a:r>
              <a:rPr lang="en-US" b="1" dirty="0">
                <a:solidFill>
                  <a:srgbClr val="FF0000"/>
                </a:solidFill>
                <a:latin typeface="Times New Roman" panose="02020603050405020304" pitchFamily="18" charset="0"/>
                <a:cs typeface="Times New Roman" panose="02020603050405020304" pitchFamily="18" charset="0"/>
              </a:rPr>
              <a:t>. Placement/Arrangement of </a:t>
            </a:r>
            <a:r>
              <a:rPr lang="en-US" b="1" dirty="0" smtClean="0">
                <a:solidFill>
                  <a:srgbClr val="FF0000"/>
                </a:solidFill>
                <a:latin typeface="Times New Roman" panose="02020603050405020304" pitchFamily="18" charset="0"/>
                <a:cs typeface="Times New Roman" panose="02020603050405020304" pitchFamily="18" charset="0"/>
              </a:rPr>
              <a:t>Buildings: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Properly constructed and well-arranged buildings, optimally utilized equipment, </a:t>
            </a:r>
            <a:r>
              <a:rPr lang="en-US" dirty="0" smtClean="0">
                <a:latin typeface="Times New Roman" panose="02020603050405020304" pitchFamily="18" charset="0"/>
                <a:cs typeface="Times New Roman" panose="02020603050405020304" pitchFamily="18" charset="0"/>
              </a:rPr>
              <a:t>machinery </a:t>
            </a:r>
            <a:r>
              <a:rPr lang="en-US" dirty="0">
                <a:latin typeface="Times New Roman" panose="02020603050405020304" pitchFamily="18" charset="0"/>
                <a:cs typeface="Times New Roman" panose="02020603050405020304" pitchFamily="18" charset="0"/>
              </a:rPr>
              <a:t>and animals are the assets of a livestock farm.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They </a:t>
            </a:r>
            <a:r>
              <a:rPr lang="en-US" dirty="0">
                <a:latin typeface="Times New Roman" panose="02020603050405020304" pitchFamily="18" charset="0"/>
                <a:cs typeface="Times New Roman" panose="02020603050405020304" pitchFamily="18" charset="0"/>
              </a:rPr>
              <a:t>make the labor more efficient, reduce cost of production and provide opportunities to utilize crops and manures more efficiently.</a:t>
            </a:r>
          </a:p>
          <a:p>
            <a:endParaRPr lang="en-US" dirty="0"/>
          </a:p>
        </p:txBody>
      </p:sp>
    </p:spTree>
    <p:extLst>
      <p:ext uri="{BB962C8B-B14F-4D97-AF65-F5344CB8AC3E}">
        <p14:creationId xmlns:p14="http://schemas.microsoft.com/office/powerpoint/2010/main" val="923541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11480"/>
            <a:ext cx="11628120" cy="6248400"/>
          </a:xfrm>
        </p:spPr>
        <p:txBody>
          <a:bodyPr>
            <a:normAutofit fontScale="92500"/>
          </a:bodyPr>
          <a:lstStyle/>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Suppose a farmer has 10,000 </a:t>
            </a:r>
            <a:r>
              <a:rPr lang="en-US" b="1" dirty="0" err="1">
                <a:solidFill>
                  <a:srgbClr val="FF0000"/>
                </a:solidFill>
                <a:latin typeface="Times New Roman" panose="02020603050405020304" pitchFamily="18" charset="0"/>
                <a:cs typeface="Times New Roman" panose="02020603050405020304" pitchFamily="18" charset="0"/>
              </a:rPr>
              <a:t>sq</a:t>
            </a:r>
            <a:r>
              <a:rPr lang="en-US" b="1" dirty="0">
                <a:solidFill>
                  <a:srgbClr val="FF0000"/>
                </a:solidFill>
                <a:latin typeface="Times New Roman" panose="02020603050405020304" pitchFamily="18" charset="0"/>
                <a:cs typeface="Times New Roman" panose="02020603050405020304" pitchFamily="18" charset="0"/>
              </a:rPr>
              <a:t>/m areas for accommodating five buildings: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One office, three animal sheds and one store, each with a similar area i.e., 100 </a:t>
            </a:r>
            <a:r>
              <a:rPr lang="en-US" dirty="0" err="1">
                <a:latin typeface="Times New Roman" panose="02020603050405020304" pitchFamily="18" charset="0"/>
                <a:cs typeface="Times New Roman" panose="02020603050405020304" pitchFamily="18" charset="0"/>
              </a:rPr>
              <a:t>sq</a:t>
            </a:r>
            <a:r>
              <a:rPr lang="en-US" dirty="0">
                <a:latin typeface="Times New Roman" panose="02020603050405020304" pitchFamily="18" charset="0"/>
                <a:cs typeface="Times New Roman" panose="02020603050405020304" pitchFamily="18" charset="0"/>
              </a:rPr>
              <a:t>/m. Then he has options to place these buildings in three ways: circular, square and rectangular </a:t>
            </a:r>
            <a:r>
              <a:rPr lang="en-US" dirty="0" smtClean="0">
                <a:latin typeface="Times New Roman" panose="02020603050405020304" pitchFamily="18" charset="0"/>
                <a:cs typeface="Times New Roman" panose="02020603050405020304" pitchFamily="18" charset="0"/>
              </a:rPr>
              <a:t>forms.</a:t>
            </a:r>
            <a:endParaRPr lang="en-US" dirty="0">
              <a:latin typeface="Times New Roman" panose="02020603050405020304" pitchFamily="18" charset="0"/>
              <a:cs typeface="Times New Roman" panose="02020603050405020304" pitchFamily="18" charset="0"/>
            </a:endParaRPr>
          </a:p>
          <a:p>
            <a:pPr marL="0" indent="0" algn="just" fontAlgn="base">
              <a:buNone/>
            </a:pPr>
            <a:r>
              <a:rPr lang="en-US" b="1" dirty="0">
                <a:latin typeface="Times New Roman" panose="02020603050405020304" pitchFamily="18" charset="0"/>
                <a:cs typeface="Times New Roman" panose="02020603050405020304" pitchFamily="18" charset="0"/>
              </a:rPr>
              <a:t>(A) Placing Buildings in Circular Form:</a:t>
            </a:r>
            <a:endParaRPr lang="en-US" dirty="0">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Assume placement of four buildings equidistantly on the periphery and one in the center. The distance to be covered during movement of men and materials on taking the circular route can be deduced in the following manner.</a:t>
            </a:r>
          </a:p>
          <a:p>
            <a:pPr marL="0" indent="0" algn="just" fontAlgn="base">
              <a:buNone/>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Distance from </a:t>
            </a:r>
            <a:r>
              <a:rPr lang="en-US" b="1" dirty="0" err="1">
                <a:latin typeface="Times New Roman" panose="02020603050405020304" pitchFamily="18" charset="0"/>
                <a:cs typeface="Times New Roman" panose="02020603050405020304" pitchFamily="18" charset="0"/>
              </a:rPr>
              <a:t>centre</a:t>
            </a:r>
            <a:r>
              <a:rPr lang="en-US" b="1" dirty="0">
                <a:latin typeface="Times New Roman" panose="02020603050405020304" pitchFamily="18" charset="0"/>
                <a:cs typeface="Times New Roman" panose="02020603050405020304" pitchFamily="18" charset="0"/>
              </a:rPr>
              <a:t> to any other building in the periphery:</a:t>
            </a:r>
            <a:endParaRPr lang="en-US" dirty="0">
              <a:latin typeface="Times New Roman" panose="02020603050405020304" pitchFamily="18" charset="0"/>
              <a:cs typeface="Times New Roman" panose="02020603050405020304" pitchFamily="18" charset="0"/>
            </a:endParaRPr>
          </a:p>
          <a:p>
            <a:pPr marL="0" indent="0" algn="just" fontAlgn="base">
              <a:buNone/>
            </a:pPr>
            <a:r>
              <a:rPr lang="en-US" dirty="0">
                <a:latin typeface="Times New Roman" panose="02020603050405020304" pitchFamily="18" charset="0"/>
                <a:cs typeface="Times New Roman" panose="02020603050405020304" pitchFamily="18" charset="0"/>
              </a:rPr>
              <a:t>This will be equal to the radius, ‘r’ of the circle, whose area ‘A’ is 10,000 </a:t>
            </a:r>
            <a:r>
              <a:rPr lang="en-US"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algn="just" fontAlgn="base">
              <a:buNone/>
            </a:pPr>
            <a:r>
              <a:rPr lang="en-US" dirty="0">
                <a:latin typeface="Times New Roman" panose="02020603050405020304" pitchFamily="18" charset="0"/>
                <a:cs typeface="Times New Roman" panose="02020603050405020304" pitchFamily="18" charset="0"/>
              </a:rPr>
              <a:t>R = (A/π</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(10,000 X 7/22) m = 56 m.</a:t>
            </a:r>
          </a:p>
          <a:p>
            <a:pPr marL="0" indent="0" algn="just" fontAlgn="base">
              <a:buNone/>
            </a:pPr>
            <a:r>
              <a:rPr lang="en-US" b="1" dirty="0">
                <a:latin typeface="Times New Roman" panose="02020603050405020304" pitchFamily="18" charset="0"/>
                <a:cs typeface="Times New Roman" panose="02020603050405020304" pitchFamily="18" charset="0"/>
              </a:rPr>
              <a:t>(ii) Peripheral distance among four buildings</a:t>
            </a:r>
            <a:r>
              <a:rPr lang="en-US" dirty="0">
                <a:latin typeface="Times New Roman" panose="02020603050405020304" pitchFamily="18" charset="0"/>
                <a:cs typeface="Times New Roman" panose="02020603050405020304" pitchFamily="18" charset="0"/>
              </a:rPr>
              <a:t>:</a:t>
            </a:r>
          </a:p>
          <a:p>
            <a:pPr marL="0" indent="0" algn="just" fontAlgn="base">
              <a:buNone/>
            </a:pPr>
            <a:r>
              <a:rPr lang="en-US" dirty="0">
                <a:latin typeface="Times New Roman" panose="02020603050405020304" pitchFamily="18" charset="0"/>
                <a:cs typeface="Times New Roman" panose="02020603050405020304" pitchFamily="18" charset="0"/>
              </a:rPr>
              <a:t>This will be equal to the circumference of the circle ‘C whose area ‘A’ is 10,000 </a:t>
            </a:r>
            <a:r>
              <a:rPr lang="en-US"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algn="just" fontAlgn="base">
              <a:buNone/>
            </a:pPr>
            <a:r>
              <a:rPr lang="en-US" dirty="0">
                <a:latin typeface="Times New Roman" panose="02020603050405020304" pitchFamily="18" charset="0"/>
                <a:cs typeface="Times New Roman" panose="02020603050405020304" pitchFamily="18" charset="0"/>
              </a:rPr>
              <a:t>C= </a:t>
            </a:r>
            <a:r>
              <a:rPr lang="en-US" dirty="0" smtClean="0">
                <a:latin typeface="Times New Roman" panose="02020603050405020304" pitchFamily="18" charset="0"/>
                <a:cs typeface="Times New Roman" panose="02020603050405020304" pitchFamily="18" charset="0"/>
              </a:rPr>
              <a:t>2πr = </a:t>
            </a:r>
            <a:r>
              <a:rPr lang="en-US" dirty="0">
                <a:latin typeface="Times New Roman" panose="02020603050405020304" pitchFamily="18" charset="0"/>
                <a:cs typeface="Times New Roman" panose="02020603050405020304" pitchFamily="18" charset="0"/>
              </a:rPr>
              <a:t>2 x 3.14 x 56 = 356 m.</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074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11480"/>
            <a:ext cx="11033760" cy="6248400"/>
          </a:xfrm>
        </p:spPr>
        <p:txBody>
          <a:bodyPr>
            <a:normAutofit fontScale="92500" lnSpcReduction="10000"/>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(B) Placing Buildings in Square Form:</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Assume placement of one building in the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and the remaining four equidistantly on the periphery in ‘</a:t>
            </a:r>
            <a:r>
              <a:rPr lang="en-US" dirty="0" err="1">
                <a:latin typeface="Times New Roman" panose="02020603050405020304" pitchFamily="18" charset="0"/>
                <a:cs typeface="Times New Roman" panose="02020603050405020304" pitchFamily="18" charset="0"/>
              </a:rPr>
              <a:t>2a</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2b</a:t>
            </a:r>
            <a:r>
              <a:rPr lang="en-US" dirty="0">
                <a:latin typeface="Times New Roman" panose="02020603050405020304" pitchFamily="18" charset="0"/>
                <a:cs typeface="Times New Roman" panose="02020603050405020304" pitchFamily="18" charset="0"/>
              </a:rPr>
              <a:t>’ form (either on the corners or on mid line of the square path</a:t>
            </a:r>
            <a:r>
              <a:rPr lang="en-US" dirty="0" smtClean="0">
                <a:latin typeface="Times New Roman" panose="02020603050405020304" pitchFamily="18" charset="0"/>
                <a:cs typeface="Times New Roman" panose="02020603050405020304" pitchFamily="18" charset="0"/>
              </a:rPr>
              <a:t>).</a:t>
            </a:r>
          </a:p>
          <a:p>
            <a:pPr algn="just" fontAlgn="base"/>
            <a:r>
              <a:rPr lang="en-US" dirty="0">
                <a:latin typeface="Times New Roman" panose="02020603050405020304" pitchFamily="18" charset="0"/>
                <a:cs typeface="Times New Roman" panose="02020603050405020304" pitchFamily="18" charset="0"/>
              </a:rPr>
              <a:t>The distance to be covered during movement of materials and men on taking square route can be deduced as follows:</a:t>
            </a:r>
          </a:p>
          <a:p>
            <a:pPr marL="0" indent="0" fontAlgn="base">
              <a:buNone/>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Distance from </a:t>
            </a:r>
            <a:r>
              <a:rPr lang="en-US" b="1" dirty="0" err="1">
                <a:latin typeface="Times New Roman" panose="02020603050405020304" pitchFamily="18" charset="0"/>
                <a:cs typeface="Times New Roman" panose="02020603050405020304" pitchFamily="18" charset="0"/>
              </a:rPr>
              <a:t>centre</a:t>
            </a:r>
            <a:r>
              <a:rPr lang="en-US" b="1" dirty="0">
                <a:latin typeface="Times New Roman" panose="02020603050405020304" pitchFamily="18" charset="0"/>
                <a:cs typeface="Times New Roman" panose="02020603050405020304" pitchFamily="18" charset="0"/>
              </a:rPr>
              <a:t> to any other building on the periphery:</a:t>
            </a:r>
            <a:endParaRPr lang="en-US" dirty="0">
              <a:latin typeface="Times New Roman" panose="02020603050405020304" pitchFamily="18" charset="0"/>
              <a:cs typeface="Times New Roman" panose="02020603050405020304" pitchFamily="18" charset="0"/>
            </a:endParaRPr>
          </a:p>
          <a:p>
            <a:pPr fontAlgn="base"/>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2a</a:t>
            </a:r>
            <a:r>
              <a:rPr lang="en-US" dirty="0">
                <a:latin typeface="Times New Roman" panose="02020603050405020304" pitchFamily="18" charset="0"/>
                <a:cs typeface="Times New Roman" panose="02020603050405020304" pitchFamily="18" charset="0"/>
              </a:rPr>
              <a:t>’ form of square </a:t>
            </a:r>
            <a:r>
              <a:rPr lang="en-US" dirty="0" smtClean="0">
                <a:latin typeface="Times New Roman" panose="02020603050405020304" pitchFamily="18" charset="0"/>
                <a:cs typeface="Times New Roman" panose="02020603050405020304" pitchFamily="18" charset="0"/>
              </a:rPr>
              <a:t>layout</a:t>
            </a: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1/2 (</a:t>
            </a:r>
            <a:r>
              <a:rPr lang="en-US" dirty="0" err="1">
                <a:latin typeface="Times New Roman" panose="02020603050405020304" pitchFamily="18" charset="0"/>
                <a:cs typeface="Times New Roman" panose="02020603050405020304" pitchFamily="18" charset="0"/>
              </a:rPr>
              <a:t>bd</a:t>
            </a:r>
            <a:r>
              <a:rPr lang="en-US" dirty="0">
                <a:latin typeface="Times New Roman" panose="02020603050405020304" pitchFamily="18" charset="0"/>
                <a:cs typeface="Times New Roman" panose="02020603050405020304" pitchFamily="18" charset="0"/>
              </a:rPr>
              <a:t> or ac) = ½ x (</a:t>
            </a:r>
            <a:r>
              <a:rPr lang="en-US" dirty="0" err="1">
                <a:latin typeface="Times New Roman" panose="02020603050405020304" pitchFamily="18" charset="0"/>
                <a:cs typeface="Times New Roman" panose="02020603050405020304" pitchFamily="18" charset="0"/>
              </a:rPr>
              <a:t>ab</a:t>
            </a:r>
            <a:r>
              <a:rPr lang="en-US" baseline="30000" dirty="0" err="1">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ad</a:t>
            </a:r>
            <a:r>
              <a:rPr lang="en-US" baseline="30000" dirty="0" err="1">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1/2 X (100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+ 100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71 m</a:t>
            </a:r>
          </a:p>
          <a:p>
            <a:pPr fontAlgn="base"/>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2b</a:t>
            </a:r>
            <a:r>
              <a:rPr lang="en-US" dirty="0">
                <a:latin typeface="Times New Roman" panose="02020603050405020304" pitchFamily="18" charset="0"/>
                <a:cs typeface="Times New Roman" panose="02020603050405020304" pitchFamily="18" charset="0"/>
              </a:rPr>
              <a:t>’ form </a:t>
            </a:r>
            <a:endParaRPr lang="en-US" dirty="0" smtClean="0">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1/2 </a:t>
            </a:r>
            <a:r>
              <a:rPr lang="en-US" dirty="0">
                <a:latin typeface="Times New Roman" panose="02020603050405020304" pitchFamily="18" charset="0"/>
                <a:cs typeface="Times New Roman" panose="02020603050405020304" pitchFamily="18" charset="0"/>
              </a:rPr>
              <a:t>(ab or ad or be or cd) = 50 m.</a:t>
            </a:r>
          </a:p>
          <a:p>
            <a:pPr marL="0" indent="0" fontAlgn="base">
              <a:buNone/>
            </a:pPr>
            <a:r>
              <a:rPr lang="en-US" b="1" dirty="0">
                <a:latin typeface="Times New Roman" panose="02020603050405020304" pitchFamily="18" charset="0"/>
                <a:cs typeface="Times New Roman" panose="02020603050405020304" pitchFamily="18" charset="0"/>
              </a:rPr>
              <a:t>(ii) Peripheral distance among four building:</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This will be equal to the circumference, ‘C of the square whose area is 10,000 </a:t>
            </a:r>
            <a:r>
              <a:rPr lang="en-US"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marL="0" indent="0" fontAlgn="base">
              <a:buNone/>
            </a:pPr>
            <a:r>
              <a:rPr lang="en-US" dirty="0">
                <a:latin typeface="Times New Roman" panose="02020603050405020304" pitchFamily="18" charset="0"/>
                <a:cs typeface="Times New Roman" panose="02020603050405020304" pitchFamily="18" charset="0"/>
              </a:rPr>
              <a:t>C = ab + </a:t>
            </a:r>
            <a:r>
              <a:rPr lang="en-US" dirty="0" err="1">
                <a:latin typeface="Times New Roman" panose="02020603050405020304" pitchFamily="18" charset="0"/>
                <a:cs typeface="Times New Roman" panose="02020603050405020304" pitchFamily="18" charset="0"/>
              </a:rPr>
              <a:t>bc</a:t>
            </a:r>
            <a:r>
              <a:rPr lang="en-US" dirty="0">
                <a:latin typeface="Times New Roman" panose="02020603050405020304" pitchFamily="18" charset="0"/>
                <a:cs typeface="Times New Roman" panose="02020603050405020304" pitchFamily="18" charset="0"/>
              </a:rPr>
              <a:t> + cd + </a:t>
            </a:r>
            <a:r>
              <a:rPr lang="en-US" dirty="0" smtClean="0">
                <a:latin typeface="Times New Roman" panose="02020603050405020304" pitchFamily="18" charset="0"/>
                <a:cs typeface="Times New Roman" panose="02020603050405020304" pitchFamily="18" charset="0"/>
              </a:rPr>
              <a:t>ad = </a:t>
            </a:r>
            <a:r>
              <a:rPr lang="en-US" dirty="0">
                <a:latin typeface="Times New Roman" panose="02020603050405020304" pitchFamily="18" charset="0"/>
                <a:cs typeface="Times New Roman" panose="02020603050405020304" pitchFamily="18" charset="0"/>
              </a:rPr>
              <a:t>100 + 100 + 100 + 100 = 400 m.</a:t>
            </a:r>
          </a:p>
          <a:p>
            <a:pPr fontAlgn="base"/>
            <a:endParaRPr lang="en-US" dirty="0"/>
          </a:p>
          <a:p>
            <a:pPr fontAlgn="base"/>
            <a:endParaRPr lang="en-US" dirty="0"/>
          </a:p>
        </p:txBody>
      </p:sp>
    </p:spTree>
    <p:extLst>
      <p:ext uri="{BB962C8B-B14F-4D97-AF65-F5344CB8AC3E}">
        <p14:creationId xmlns:p14="http://schemas.microsoft.com/office/powerpoint/2010/main" val="3293099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 y="411480"/>
            <a:ext cx="11673840" cy="6263640"/>
          </a:xfrm>
        </p:spPr>
        <p:txBody>
          <a:bodyPr>
            <a:normAutofit fontScale="92500" lnSpcReduction="20000"/>
          </a:bodyPr>
          <a:lstStyle/>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(C) Placing Buildings in Rectangular Form:</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Assume placement of one building in the </a:t>
            </a:r>
            <a:r>
              <a:rPr lang="en-US" dirty="0" err="1">
                <a:latin typeface="Times New Roman" panose="02020603050405020304" pitchFamily="18" charset="0"/>
                <a:cs typeface="Times New Roman" panose="02020603050405020304" pitchFamily="18" charset="0"/>
              </a:rPr>
              <a:t>centre</a:t>
            </a:r>
            <a:r>
              <a:rPr lang="en-US" dirty="0">
                <a:latin typeface="Times New Roman" panose="02020603050405020304" pitchFamily="18" charset="0"/>
                <a:cs typeface="Times New Roman" panose="02020603050405020304" pitchFamily="18" charset="0"/>
              </a:rPr>
              <a:t> and the remaining four equidistantly on the periphery of the rectangle with 50 and 200 m sides in ‘</a:t>
            </a:r>
            <a:r>
              <a:rPr lang="en-US" dirty="0" err="1">
                <a:latin typeface="Times New Roman" panose="02020603050405020304" pitchFamily="18" charset="0"/>
                <a:cs typeface="Times New Roman" panose="02020603050405020304" pitchFamily="18" charset="0"/>
              </a:rPr>
              <a:t>3a</a:t>
            </a:r>
            <a:r>
              <a:rPr lang="en-US" dirty="0">
                <a:latin typeface="Times New Roman" panose="02020603050405020304" pitchFamily="18" charset="0"/>
                <a:cs typeface="Times New Roman" panose="02020603050405020304" pitchFamily="18" charset="0"/>
              </a:rPr>
              <a:t>’ or ‘</a:t>
            </a:r>
            <a:r>
              <a:rPr lang="en-US" dirty="0" err="1">
                <a:latin typeface="Times New Roman" panose="02020603050405020304" pitchFamily="18" charset="0"/>
                <a:cs typeface="Times New Roman" panose="02020603050405020304" pitchFamily="18" charset="0"/>
              </a:rPr>
              <a:t>3b</a:t>
            </a:r>
            <a:r>
              <a:rPr lang="en-US" dirty="0">
                <a:latin typeface="Times New Roman" panose="02020603050405020304" pitchFamily="18" charset="0"/>
                <a:cs typeface="Times New Roman" panose="02020603050405020304" pitchFamily="18" charset="0"/>
              </a:rPr>
              <a:t>’ form (either on the corners or on mid line of the rectangular path).</a:t>
            </a:r>
          </a:p>
          <a:p>
            <a:pPr marL="0" indent="0" algn="just" fontAlgn="base">
              <a:buNone/>
            </a:pPr>
            <a:r>
              <a:rPr lang="en-US" b="1" dirty="0" smtClean="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i</a:t>
            </a:r>
            <a:r>
              <a:rPr lang="en-US" b="1" dirty="0">
                <a:solidFill>
                  <a:srgbClr val="FF0000"/>
                </a:solidFill>
                <a:latin typeface="Times New Roman" panose="02020603050405020304" pitchFamily="18" charset="0"/>
                <a:cs typeface="Times New Roman" panose="02020603050405020304" pitchFamily="18" charset="0"/>
              </a:rPr>
              <a:t>) Distance from </a:t>
            </a:r>
            <a:r>
              <a:rPr lang="en-US" b="1" dirty="0" err="1">
                <a:solidFill>
                  <a:srgbClr val="FF0000"/>
                </a:solidFill>
                <a:latin typeface="Times New Roman" panose="02020603050405020304" pitchFamily="18" charset="0"/>
                <a:cs typeface="Times New Roman" panose="02020603050405020304" pitchFamily="18" charset="0"/>
              </a:rPr>
              <a:t>centre</a:t>
            </a:r>
            <a:r>
              <a:rPr lang="en-US" b="1" dirty="0">
                <a:solidFill>
                  <a:srgbClr val="FF0000"/>
                </a:solidFill>
                <a:latin typeface="Times New Roman" panose="02020603050405020304" pitchFamily="18" charset="0"/>
                <a:cs typeface="Times New Roman" panose="02020603050405020304" pitchFamily="18" charset="0"/>
              </a:rPr>
              <a:t> to any other building on the periphery</a:t>
            </a:r>
          </a:p>
          <a:p>
            <a:pPr algn="just" fontAlgn="base"/>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3a</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form: 1/2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bd</a:t>
            </a:r>
            <a:r>
              <a:rPr lang="en-US" dirty="0">
                <a:latin typeface="Times New Roman" panose="02020603050405020304" pitchFamily="18" charset="0"/>
                <a:cs typeface="Times New Roman" panose="02020603050405020304" pitchFamily="18" charset="0"/>
              </a:rPr>
              <a:t> or ae) = 1/2 x (</a:t>
            </a:r>
            <a:r>
              <a:rPr lang="en-US" dirty="0" err="1">
                <a:latin typeface="Times New Roman" panose="02020603050405020304" pitchFamily="18" charset="0"/>
                <a:cs typeface="Times New Roman" panose="02020603050405020304" pitchFamily="18" charset="0"/>
              </a:rPr>
              <a:t>ab</a:t>
            </a:r>
            <a:r>
              <a:rPr lang="en-US" baseline="30000" dirty="0" err="1">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ad</a:t>
            </a:r>
            <a:r>
              <a:rPr lang="en-US" baseline="30000" dirty="0" err="1">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1/2 (200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+ 50</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103 m</a:t>
            </a:r>
          </a:p>
          <a:p>
            <a:pPr algn="just" fontAlgn="base"/>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3b</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form: 1/2 </a:t>
            </a:r>
            <a:r>
              <a:rPr lang="en-US" dirty="0">
                <a:latin typeface="Times New Roman" panose="02020603050405020304" pitchFamily="18" charset="0"/>
                <a:cs typeface="Times New Roman" panose="02020603050405020304" pitchFamily="18" charset="0"/>
              </a:rPr>
              <a:t>(ab OT cd) = 100 m and 1/2 (ad or be) = 25 m.</a:t>
            </a:r>
          </a:p>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(ii) Peripheral distance among four buildings: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This will be equal to the circumference ‘C of the rectangle whose area is 10,000 </a:t>
            </a:r>
            <a:r>
              <a:rPr lang="en-US" dirty="0" err="1">
                <a:latin typeface="Times New Roman" panose="02020603050405020304" pitchFamily="18" charset="0"/>
                <a:cs typeface="Times New Roman" panose="02020603050405020304" pitchFamily="18" charset="0"/>
              </a:rPr>
              <a:t>m</a:t>
            </a:r>
            <a:r>
              <a:rPr lang="en-US" baseline="30000" dirty="0" err="1">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marL="0" indent="0" algn="just" fontAlgn="base">
              <a:buNone/>
            </a:pPr>
            <a:r>
              <a:rPr lang="en-US" dirty="0">
                <a:latin typeface="Times New Roman" panose="02020603050405020304" pitchFamily="18" charset="0"/>
                <a:cs typeface="Times New Roman" panose="02020603050405020304" pitchFamily="18" charset="0"/>
              </a:rPr>
              <a:t>C = ab + </a:t>
            </a:r>
            <a:r>
              <a:rPr lang="en-US" dirty="0" err="1">
                <a:latin typeface="Times New Roman" panose="02020603050405020304" pitchFamily="18" charset="0"/>
                <a:cs typeface="Times New Roman" panose="02020603050405020304" pitchFamily="18" charset="0"/>
              </a:rPr>
              <a:t>bc</a:t>
            </a:r>
            <a:r>
              <a:rPr lang="en-US" dirty="0">
                <a:latin typeface="Times New Roman" panose="02020603050405020304" pitchFamily="18" charset="0"/>
                <a:cs typeface="Times New Roman" panose="02020603050405020304" pitchFamily="18" charset="0"/>
              </a:rPr>
              <a:t> + cd + </a:t>
            </a:r>
            <a:r>
              <a:rPr lang="en-US" dirty="0" smtClean="0">
                <a:latin typeface="Times New Roman" panose="02020603050405020304" pitchFamily="18" charset="0"/>
                <a:cs typeface="Times New Roman" panose="02020603050405020304" pitchFamily="18" charset="0"/>
              </a:rPr>
              <a:t>ad = </a:t>
            </a:r>
            <a:r>
              <a:rPr lang="en-US" dirty="0">
                <a:latin typeface="Times New Roman" panose="02020603050405020304" pitchFamily="18" charset="0"/>
                <a:cs typeface="Times New Roman" panose="02020603050405020304" pitchFamily="18" charset="0"/>
              </a:rPr>
              <a:t>200 + 50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200 + 50 = 500 m.</a:t>
            </a:r>
          </a:p>
          <a:p>
            <a:pPr algn="just" fontAlgn="base"/>
            <a:r>
              <a:rPr lang="en-US" dirty="0" smtClean="0">
                <a:latin typeface="Times New Roman" panose="02020603050405020304" pitchFamily="18" charset="0"/>
                <a:cs typeface="Times New Roman" panose="02020603050405020304" pitchFamily="18" charset="0"/>
              </a:rPr>
              <a:t>Adoption </a:t>
            </a:r>
            <a:r>
              <a:rPr lang="en-US" dirty="0">
                <a:latin typeface="Times New Roman" panose="02020603050405020304" pitchFamily="18" charset="0"/>
                <a:cs typeface="Times New Roman" panose="02020603050405020304" pitchFamily="18" charset="0"/>
              </a:rPr>
              <a:t>of circular form of placement of buildings in a given area will permit minimum distance for approach roads, and thereby cut down on the cost of their construction.</a:t>
            </a:r>
          </a:p>
          <a:p>
            <a:pPr algn="just"/>
            <a:r>
              <a:rPr lang="en-US" dirty="0">
                <a:latin typeface="Times New Roman" panose="02020603050405020304" pitchFamily="18" charset="0"/>
                <a:cs typeface="Times New Roman" panose="02020603050405020304" pitchFamily="18" charset="0"/>
              </a:rPr>
              <a:t>It would also give faster coverage of all buildings during the movement of men, vehicles and materials leading to efficient managerial operations all around.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Simply </a:t>
            </a:r>
            <a:r>
              <a:rPr lang="en-US" dirty="0">
                <a:latin typeface="Times New Roman" panose="02020603050405020304" pitchFamily="18" charset="0"/>
                <a:cs typeface="Times New Roman" panose="02020603050405020304" pitchFamily="18" charset="0"/>
              </a:rPr>
              <a:t>put, placing the building in different layout increases the cost of construction from 4 to 58%. </a:t>
            </a:r>
            <a:endParaRPr lang="en-US" dirty="0"/>
          </a:p>
        </p:txBody>
      </p:sp>
    </p:spTree>
    <p:extLst>
      <p:ext uri="{BB962C8B-B14F-4D97-AF65-F5344CB8AC3E}">
        <p14:creationId xmlns:p14="http://schemas.microsoft.com/office/powerpoint/2010/main" val="2801044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0802" y="195579"/>
            <a:ext cx="6182678" cy="6569807"/>
          </a:xfrm>
        </p:spPr>
      </p:pic>
    </p:spTree>
    <p:extLst>
      <p:ext uri="{BB962C8B-B14F-4D97-AF65-F5344CB8AC3E}">
        <p14:creationId xmlns:p14="http://schemas.microsoft.com/office/powerpoint/2010/main" val="9854830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807" y="944880"/>
            <a:ext cx="11579770" cy="4648200"/>
          </a:xfrm>
          <a:prstGeom prst="rect">
            <a:avLst/>
          </a:prstGeom>
        </p:spPr>
      </p:pic>
    </p:spTree>
    <p:extLst>
      <p:ext uri="{BB962C8B-B14F-4D97-AF65-F5344CB8AC3E}">
        <p14:creationId xmlns:p14="http://schemas.microsoft.com/office/powerpoint/2010/main" val="2927789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 y="548640"/>
            <a:ext cx="11430000" cy="6156960"/>
          </a:xfrm>
        </p:spPr>
        <p:txBody>
          <a:bodyPr>
            <a:normAutofit fontScale="92500" lnSpcReduction="10000"/>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6. Design of </a:t>
            </a:r>
            <a:r>
              <a:rPr lang="en-US" b="1" dirty="0" smtClean="0">
                <a:solidFill>
                  <a:srgbClr val="FF0000"/>
                </a:solidFill>
                <a:latin typeface="Times New Roman" panose="02020603050405020304" pitchFamily="18" charset="0"/>
                <a:cs typeface="Times New Roman" panose="02020603050405020304" pitchFamily="18" charset="0"/>
              </a:rPr>
              <a:t>Buildings: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Internal design of barns also affects the cost of construction. In case of commercial livestock production, animals may be kept in single row or double row styles with or without provision of feeding passages.</a:t>
            </a:r>
          </a:p>
          <a:p>
            <a:pPr fontAlgn="base"/>
            <a:r>
              <a:rPr lang="en-US" dirty="0">
                <a:latin typeface="Times New Roman" panose="02020603050405020304" pitchFamily="18" charset="0"/>
                <a:cs typeface="Times New Roman" panose="02020603050405020304" pitchFamily="18" charset="0"/>
              </a:rPr>
              <a:t>Such arrangements give rise to the following alternatives:</a:t>
            </a:r>
          </a:p>
          <a:p>
            <a:pPr marL="0" indent="0" fontAlgn="base">
              <a:buNone/>
            </a:pPr>
            <a:r>
              <a:rPr lang="en-US" dirty="0" smtClean="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Single row with feed passage.</a:t>
            </a:r>
          </a:p>
          <a:p>
            <a:pPr marL="0" indent="0" fontAlgn="base">
              <a:buNone/>
            </a:pPr>
            <a:r>
              <a:rPr lang="en-US" dirty="0" smtClean="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Single row without feed passage.</a:t>
            </a:r>
          </a:p>
          <a:p>
            <a:pPr marL="0" indent="0" fontAlgn="base">
              <a:buNone/>
            </a:pPr>
            <a:r>
              <a:rPr lang="en-US" dirty="0" smtClean="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Double rows – tail to tail with feed passage.</a:t>
            </a:r>
          </a:p>
          <a:p>
            <a:pPr marL="0" indent="0" fontAlgn="base">
              <a:buNone/>
            </a:pPr>
            <a:r>
              <a:rPr lang="en-US" dirty="0" smtClean="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Double rows – Tail to tail without feed passage.</a:t>
            </a:r>
          </a:p>
          <a:p>
            <a:pPr marL="0" indent="0" fontAlgn="base">
              <a:buNone/>
            </a:pPr>
            <a:r>
              <a:rPr lang="en-US" dirty="0" smtClean="0">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 Double rows – Face to face with feed passage.</a:t>
            </a:r>
          </a:p>
          <a:p>
            <a:pPr marL="0" indent="0" fontAlgn="base">
              <a:buNone/>
            </a:pPr>
            <a:r>
              <a:rPr lang="en-US" dirty="0" smtClean="0">
                <a:latin typeface="Times New Roman" panose="02020603050405020304" pitchFamily="18" charset="0"/>
                <a:cs typeface="Times New Roman" panose="02020603050405020304" pitchFamily="18" charset="0"/>
              </a:rPr>
              <a:t>	6</a:t>
            </a:r>
            <a:r>
              <a:rPr lang="en-US" dirty="0">
                <a:latin typeface="Times New Roman" panose="02020603050405020304" pitchFamily="18" charset="0"/>
                <a:cs typeface="Times New Roman" panose="02020603050405020304" pitchFamily="18" charset="0"/>
              </a:rPr>
              <a:t>. Double rows – Face to face without feed passage.</a:t>
            </a:r>
          </a:p>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(A) Width of Shed (feeding passage optional):</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a:latin typeface="Times New Roman" panose="02020603050405020304" pitchFamily="18" charset="0"/>
                <a:cs typeface="Times New Roman" panose="02020603050405020304" pitchFamily="18" charset="0"/>
              </a:rPr>
              <a:t>1. Single row:</a:t>
            </a:r>
            <a:endParaRPr lang="en-US" dirty="0">
              <a:latin typeface="Times New Roman" panose="02020603050405020304" pitchFamily="18" charset="0"/>
              <a:cs typeface="Times New Roman" panose="02020603050405020304" pitchFamily="18" charset="0"/>
            </a:endParaRPr>
          </a:p>
          <a:p>
            <a:pPr marL="0" indent="0" fontAlgn="base">
              <a:buNone/>
            </a:pPr>
            <a:r>
              <a:rPr lang="en-US" dirty="0">
                <a:latin typeface="Times New Roman" panose="02020603050405020304" pitchFamily="18" charset="0"/>
                <a:cs typeface="Times New Roman" panose="02020603050405020304" pitchFamily="18" charset="0"/>
              </a:rPr>
              <a:t>= wall + feeding passage + manger + standing + channel + cleaning passage + wall</a:t>
            </a:r>
          </a:p>
          <a:p>
            <a:pPr fontAlgn="base"/>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37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 y="548640"/>
            <a:ext cx="11430000" cy="6126480"/>
          </a:xfrm>
        </p:spPr>
        <p:txBody>
          <a:bodyPr>
            <a:normAutofit fontScale="92500" lnSpcReduction="20000"/>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2</a:t>
            </a:r>
            <a:r>
              <a:rPr lang="en-US" b="1" dirty="0">
                <a:solidFill>
                  <a:srgbClr val="FF0000"/>
                </a:solidFill>
                <a:latin typeface="Times New Roman" panose="02020603050405020304" pitchFamily="18" charset="0"/>
                <a:cs typeface="Times New Roman" panose="02020603050405020304" pitchFamily="18" charset="0"/>
              </a:rPr>
              <a:t>. Double rows:</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(a) Face to face (feeding passage optional):</a:t>
            </a:r>
            <a:endParaRPr lang="en-US"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wall + cleaning passage + channel + standing + manger + feeding passage + manger + standing + channel + cleaning passage + wall</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(b) Tail to tail (feeding passage optional):</a:t>
            </a:r>
            <a:endParaRPr lang="en-US"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wall + feeding passage + manger + standing + channel + cleaning passage + channel + standing + manger + feeding passage + wall</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(B) Length of Shed</a:t>
            </a:r>
            <a:r>
              <a:rPr lang="en-US" dirty="0">
                <a:latin typeface="Times New Roman" panose="02020603050405020304" pitchFamily="18" charset="0"/>
                <a:cs typeface="Times New Roman" panose="02020603050405020304" pitchFamily="18" charset="0"/>
              </a:rPr>
              <a:t> = Area + width, or (Number of cows + 2) x 1.2 + 0.3 x 2 m</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(C) Length of Manger:</a:t>
            </a:r>
            <a:endParaRPr lang="en-US"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I</a:t>
            </a:r>
            <a:r>
              <a:rPr lang="en-US" dirty="0">
                <a:latin typeface="Times New Roman" panose="02020603050405020304" pitchFamily="18" charset="0"/>
                <a:cs typeface="Times New Roman" panose="02020603050405020304" pitchFamily="18" charset="0"/>
              </a:rPr>
              <a:t>. Single row = Length of shed</a:t>
            </a:r>
          </a:p>
          <a:p>
            <a:pPr marL="0" indent="0" fontAlgn="base">
              <a:buNone/>
            </a:pPr>
            <a:r>
              <a:rPr lang="en-US" dirty="0" smtClean="0">
                <a:latin typeface="Times New Roman" panose="02020603050405020304" pitchFamily="18" charset="0"/>
                <a:cs typeface="Times New Roman" panose="02020603050405020304" pitchFamily="18" charset="0"/>
              </a:rPr>
              <a:t>	II</a:t>
            </a:r>
            <a:r>
              <a:rPr lang="en-US" dirty="0">
                <a:latin typeface="Times New Roman" panose="02020603050405020304" pitchFamily="18" charset="0"/>
                <a:cs typeface="Times New Roman" panose="02020603050405020304" pitchFamily="18" charset="0"/>
              </a:rPr>
              <a:t>. Double rows = Length of shed x 2</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(D) Number of Animals to be accommodated:</a:t>
            </a:r>
            <a:endParaRPr lang="en-US"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(Length of Standing floor + 1.2) x 2</a:t>
            </a:r>
          </a:p>
          <a:p>
            <a:pPr marL="0" indent="0" fontAlgn="base">
              <a:buNone/>
            </a:pPr>
            <a:r>
              <a:rPr lang="en-US" b="1" dirty="0">
                <a:solidFill>
                  <a:srgbClr val="0070C0"/>
                </a:solidFill>
                <a:latin typeface="Times New Roman" panose="02020603050405020304" pitchFamily="18" charset="0"/>
                <a:cs typeface="Times New Roman" panose="02020603050405020304" pitchFamily="18" charset="0"/>
              </a:rPr>
              <a:t>(E) Air Space Available per Animal:</a:t>
            </a:r>
            <a:endParaRPr lang="en-US" dirty="0">
              <a:solidFill>
                <a:srgbClr val="0070C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Air space/no. of animals housed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437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 y="685800"/>
            <a:ext cx="11262360" cy="5943600"/>
          </a:xfrm>
        </p:spPr>
        <p:txBody>
          <a:bodyPr>
            <a:normAutofit/>
          </a:bodyPr>
          <a:lstStyle/>
          <a:p>
            <a:pPr marL="0" indent="0" algn="just" fontAlgn="base">
              <a:buNone/>
            </a:pPr>
            <a:r>
              <a:rPr lang="en-US" b="1" dirty="0">
                <a:solidFill>
                  <a:srgbClr val="FF0000"/>
                </a:solidFill>
                <a:latin typeface="Times New Roman" panose="02020603050405020304" pitchFamily="18" charset="0"/>
                <a:cs typeface="Times New Roman" panose="02020603050405020304" pitchFamily="18" charset="0"/>
              </a:rPr>
              <a:t>7. Building Materials:</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Building materials differ </a:t>
            </a:r>
            <a:r>
              <a:rPr lang="en-US" dirty="0">
                <a:latin typeface="Times New Roman" panose="02020603050405020304" pitchFamily="18" charset="0"/>
                <a:cs typeface="Times New Roman" panose="02020603050405020304" pitchFamily="18" charset="0"/>
              </a:rPr>
              <a:t>from region to </a:t>
            </a:r>
            <a:r>
              <a:rPr lang="en-US" dirty="0" smtClean="0">
                <a:latin typeface="Times New Roman" panose="02020603050405020304" pitchFamily="18" charset="0"/>
                <a:cs typeface="Times New Roman" panose="02020603050405020304" pitchFamily="18" charset="0"/>
              </a:rPr>
              <a:t>region according to soil </a:t>
            </a:r>
            <a:r>
              <a:rPr lang="en-US" dirty="0">
                <a:latin typeface="Times New Roman" panose="02020603050405020304" pitchFamily="18" charset="0"/>
                <a:cs typeface="Times New Roman" panose="02020603050405020304" pitchFamily="18" charset="0"/>
              </a:rPr>
              <a:t>types and </a:t>
            </a:r>
            <a:r>
              <a:rPr lang="en-US" dirty="0" smtClean="0">
                <a:latin typeface="Times New Roman" panose="02020603050405020304" pitchFamily="18" charset="0"/>
                <a:cs typeface="Times New Roman" panose="02020603050405020304" pitchFamily="18" charset="0"/>
              </a:rPr>
              <a:t>topography. </a:t>
            </a:r>
          </a:p>
          <a:p>
            <a:pPr algn="just" fontAlgn="base"/>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materials are usually substances that remain </a:t>
            </a:r>
            <a:r>
              <a:rPr lang="en-US" dirty="0" smtClean="0">
                <a:latin typeface="Times New Roman" panose="02020603050405020304" pitchFamily="18" charset="0"/>
                <a:cs typeface="Times New Roman" panose="02020603050405020304" pitchFamily="18" charset="0"/>
              </a:rPr>
              <a:t>unaffected/reasonably </a:t>
            </a:r>
            <a:r>
              <a:rPr lang="en-US" dirty="0">
                <a:latin typeface="Times New Roman" panose="02020603050405020304" pitchFamily="18" charset="0"/>
                <a:cs typeface="Times New Roman" panose="02020603050405020304" pitchFamily="18" charset="0"/>
              </a:rPr>
              <a:t>slowly </a:t>
            </a:r>
            <a:r>
              <a:rPr lang="en-US" dirty="0" smtClean="0">
                <a:latin typeface="Times New Roman" panose="02020603050405020304" pitchFamily="18" charset="0"/>
                <a:cs typeface="Times New Roman" panose="02020603050405020304" pitchFamily="18" charset="0"/>
              </a:rPr>
              <a:t>affected </a:t>
            </a:r>
            <a:r>
              <a:rPr lang="en-US" dirty="0">
                <a:latin typeface="Times New Roman" panose="02020603050405020304" pitchFamily="18" charset="0"/>
                <a:cs typeface="Times New Roman" panose="02020603050405020304" pitchFamily="18" charset="0"/>
              </a:rPr>
              <a:t>by the stress of climatic variables.</a:t>
            </a:r>
          </a:p>
          <a:p>
            <a:pPr algn="just" fontAlgn="base"/>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noted that certain materials are predominantly available in particular areas (e.g., coconut and bamboo in coastal areas).</a:t>
            </a:r>
          </a:p>
          <a:p>
            <a:pPr algn="just" fontAlgn="base"/>
            <a:r>
              <a:rPr lang="en-US" dirty="0" smtClean="0">
                <a:latin typeface="Times New Roman" panose="02020603050405020304" pitchFamily="18" charset="0"/>
                <a:cs typeface="Times New Roman" panose="02020603050405020304" pitchFamily="18" charset="0"/>
              </a:rPr>
              <a:t>Be liberal </a:t>
            </a:r>
            <a:r>
              <a:rPr lang="en-US" dirty="0">
                <a:latin typeface="Times New Roman" panose="02020603050405020304" pitchFamily="18" charset="0"/>
                <a:cs typeface="Times New Roman" panose="02020603050405020304" pitchFamily="18" charset="0"/>
              </a:rPr>
              <a:t>in using locally available materials to cut down on cost on their procurement.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roofing </a:t>
            </a:r>
            <a:r>
              <a:rPr lang="en-US" dirty="0" smtClean="0">
                <a:latin typeface="Times New Roman" panose="02020603050405020304" pitchFamily="18" charset="0"/>
                <a:cs typeface="Times New Roman" panose="02020603050405020304" pitchFamily="18" charset="0"/>
              </a:rPr>
              <a:t>materials: Lighter and </a:t>
            </a:r>
            <a:r>
              <a:rPr lang="en-US" dirty="0">
                <a:latin typeface="Times New Roman" panose="02020603050405020304" pitchFamily="18" charset="0"/>
                <a:cs typeface="Times New Roman" panose="02020603050405020304" pitchFamily="18" charset="0"/>
              </a:rPr>
              <a:t>weather proof. </a:t>
            </a:r>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Corrugated </a:t>
            </a:r>
            <a:r>
              <a:rPr lang="en-US" dirty="0">
                <a:latin typeface="Times New Roman" panose="02020603050405020304" pitchFamily="18" charset="0"/>
                <a:cs typeface="Times New Roman" panose="02020603050405020304" pitchFamily="18" charset="0"/>
              </a:rPr>
              <a:t>iron roofs are suitable for open cattle courts, manure pits, cart sheds etc.</a:t>
            </a:r>
          </a:p>
          <a:p>
            <a:endParaRPr lang="en-US" dirty="0"/>
          </a:p>
        </p:txBody>
      </p:sp>
    </p:spTree>
    <p:extLst>
      <p:ext uri="{BB962C8B-B14F-4D97-AF65-F5344CB8AC3E}">
        <p14:creationId xmlns:p14="http://schemas.microsoft.com/office/powerpoint/2010/main" val="14053467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48640"/>
            <a:ext cx="10988040" cy="6111240"/>
          </a:xfrm>
        </p:spPr>
        <p:txBody>
          <a:bodyPr>
            <a:normAutofit/>
          </a:bodyPr>
          <a:lstStyle/>
          <a:p>
            <a:pPr marL="0" indent="0" fontAlgn="base">
              <a:buNone/>
            </a:pPr>
            <a:r>
              <a:rPr lang="en-US" b="1" dirty="0">
                <a:solidFill>
                  <a:srgbClr val="FF0000"/>
                </a:solidFill>
                <a:latin typeface="Times New Roman" panose="02020603050405020304" pitchFamily="18" charset="0"/>
                <a:cs typeface="Times New Roman" panose="02020603050405020304" pitchFamily="18" charset="0"/>
              </a:rPr>
              <a:t>8. Method of Cladding and Masonry:</a:t>
            </a:r>
            <a:endParaRPr lang="en-US" dirty="0">
              <a:solidFill>
                <a:srgbClr val="FF0000"/>
              </a:solidFill>
              <a:latin typeface="Times New Roman" panose="02020603050405020304" pitchFamily="18" charset="0"/>
              <a:cs typeface="Times New Roman" panose="02020603050405020304" pitchFamily="18" charset="0"/>
            </a:endParaRPr>
          </a:p>
          <a:p>
            <a:pPr algn="just" fontAlgn="base"/>
            <a:r>
              <a:rPr lang="en-US" dirty="0">
                <a:latin typeface="Times New Roman" panose="02020603050405020304" pitchFamily="18" charset="0"/>
                <a:cs typeface="Times New Roman" panose="02020603050405020304" pitchFamily="18" charset="0"/>
              </a:rPr>
              <a:t>A smooth and unbroken surface is necessary in buildings where cracks and crevices may harbor insects and pests. </a:t>
            </a:r>
            <a:endParaRPr lang="en-US" dirty="0" smtClean="0">
              <a:latin typeface="Times New Roman" panose="02020603050405020304" pitchFamily="18" charset="0"/>
              <a:cs typeface="Times New Roman" panose="02020603050405020304" pitchFamily="18" charset="0"/>
            </a:endParaRPr>
          </a:p>
          <a:p>
            <a:pPr algn="just" fontAlgn="base"/>
            <a:endParaRPr lang="en-US" dirty="0" smtClean="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Brickwork or </a:t>
            </a:r>
            <a:r>
              <a:rPr lang="en-US" dirty="0">
                <a:latin typeface="Times New Roman" panose="02020603050405020304" pitchFamily="18" charset="0"/>
                <a:cs typeface="Times New Roman" panose="02020603050405020304" pitchFamily="18" charset="0"/>
              </a:rPr>
              <a:t>concrete jointed to a regular face and color washed is suitable</a:t>
            </a:r>
            <a:r>
              <a:rPr lang="en-US" dirty="0" smtClean="0">
                <a:latin typeface="Times New Roman" panose="02020603050405020304" pitchFamily="18" charset="0"/>
                <a:cs typeface="Times New Roman" panose="02020603050405020304" pitchFamily="18" charset="0"/>
              </a:rPr>
              <a:t>.</a:t>
            </a:r>
          </a:p>
          <a:p>
            <a:pPr algn="just" fontAlgn="base"/>
            <a:endParaRPr lang="en-US" dirty="0">
              <a:latin typeface="Times New Roman" panose="02020603050405020304" pitchFamily="18" charset="0"/>
              <a:cs typeface="Times New Roman" panose="02020603050405020304" pitchFamily="18" charset="0"/>
            </a:endParaRPr>
          </a:p>
          <a:p>
            <a:pPr algn="just" fontAlgn="base"/>
            <a:r>
              <a:rPr lang="en-US" dirty="0" smtClean="0">
                <a:latin typeface="Times New Roman" panose="02020603050405020304" pitchFamily="18" charset="0"/>
                <a:cs typeface="Times New Roman" panose="02020603050405020304" pitchFamily="18" charset="0"/>
              </a:rPr>
              <a:t>The wall </a:t>
            </a:r>
            <a:r>
              <a:rPr lang="en-US" dirty="0">
                <a:latin typeface="Times New Roman" panose="02020603050405020304" pitchFamily="18" charset="0"/>
                <a:cs typeface="Times New Roman" panose="02020603050405020304" pitchFamily="18" charset="0"/>
              </a:rPr>
              <a:t>should be smooth finished in cement rendering to prevent lodging of dirt and dust and will satisfy hygienic requirements</a:t>
            </a:r>
            <a:r>
              <a:rPr lang="en-US" dirty="0" smtClean="0">
                <a:latin typeface="Times New Roman" panose="02020603050405020304" pitchFamily="18" charset="0"/>
                <a:cs typeface="Times New Roman" panose="02020603050405020304" pitchFamily="18" charset="0"/>
              </a:rPr>
              <a:t>.</a:t>
            </a:r>
          </a:p>
          <a:p>
            <a:pPr algn="just" fontAlgn="base"/>
            <a:r>
              <a:rPr lang="en-US" dirty="0" smtClean="0">
                <a:latin typeface="Times New Roman" panose="02020603050405020304" pitchFamily="18" charset="0"/>
                <a:cs typeface="Times New Roman" panose="02020603050405020304" pitchFamily="18" charset="0"/>
              </a:rPr>
              <a:t> </a:t>
            </a:r>
          </a:p>
          <a:p>
            <a:pPr algn="just" fontAlgn="base"/>
            <a:r>
              <a:rPr lang="en-US" dirty="0" smtClean="0">
                <a:latin typeface="Times New Roman" panose="02020603050405020304" pitchFamily="18" charset="0"/>
                <a:cs typeface="Times New Roman" panose="02020603050405020304" pitchFamily="18" charset="0"/>
              </a:rPr>
              <a:t>Ideally</a:t>
            </a:r>
            <a:r>
              <a:rPr lang="en-US" dirty="0">
                <a:latin typeface="Times New Roman" panose="02020603050405020304" pitchFamily="18" charset="0"/>
                <a:cs typeface="Times New Roman" panose="02020603050405020304" pitchFamily="18" charset="0"/>
              </a:rPr>
              <a:t>, livestock houses should be constructed by experienced masons to avoid unnecessary masonry work.</a:t>
            </a:r>
          </a:p>
          <a:p>
            <a:endParaRPr lang="en-US" dirty="0"/>
          </a:p>
        </p:txBody>
      </p:sp>
    </p:spTree>
    <p:extLst>
      <p:ext uri="{BB962C8B-B14F-4D97-AF65-F5344CB8AC3E}">
        <p14:creationId xmlns:p14="http://schemas.microsoft.com/office/powerpoint/2010/main" val="326844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514350" indent="-514350" fontAlgn="base">
              <a:buAutoNum type="alphaLcParenBoth"/>
            </a:pPr>
            <a:r>
              <a:rPr lang="en-US" b="1" dirty="0" smtClean="0">
                <a:solidFill>
                  <a:srgbClr val="FF0000"/>
                </a:solidFill>
                <a:latin typeface="Times New Roman" panose="02020603050405020304" pitchFamily="18" charset="0"/>
                <a:cs typeface="Times New Roman" panose="02020603050405020304" pitchFamily="18" charset="0"/>
              </a:rPr>
              <a:t>Dairy </a:t>
            </a:r>
            <a:r>
              <a:rPr lang="en-US" b="1" dirty="0">
                <a:solidFill>
                  <a:srgbClr val="FF0000"/>
                </a:solidFill>
                <a:latin typeface="Times New Roman" panose="02020603050405020304" pitchFamily="18" charset="0"/>
                <a:cs typeface="Times New Roman" panose="02020603050405020304" pitchFamily="18" charset="0"/>
              </a:rPr>
              <a:t>farm building</a:t>
            </a:r>
            <a:r>
              <a:rPr lang="en-US" b="1" dirty="0" smtClean="0">
                <a:solidFill>
                  <a:srgbClr val="FF0000"/>
                </a:solidFill>
                <a:latin typeface="Times New Roman" panose="02020603050405020304" pitchFamily="18" charset="0"/>
                <a:cs typeface="Times New Roman" panose="02020603050405020304" pitchFamily="18" charset="0"/>
              </a:rPr>
              <a:t>:</a:t>
            </a:r>
          </a:p>
          <a:p>
            <a:pPr marL="0" indent="0" fontAlgn="base">
              <a:buNone/>
            </a:pPr>
            <a:endParaRPr lang="en-US" dirty="0"/>
          </a:p>
          <a:p>
            <a:pPr marL="0" indent="0" fontAlgn="base">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070012"/>
            <a:ext cx="6888479" cy="5498427"/>
          </a:xfrm>
          <a:prstGeom prst="rect">
            <a:avLst/>
          </a:prstGeom>
        </p:spPr>
      </p:pic>
    </p:spTree>
    <p:extLst>
      <p:ext uri="{BB962C8B-B14F-4D97-AF65-F5344CB8AC3E}">
        <p14:creationId xmlns:p14="http://schemas.microsoft.com/office/powerpoint/2010/main" val="1746260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0" y="1630680"/>
            <a:ext cx="8199120" cy="3779520"/>
          </a:xfrm>
          <a:solidFill>
            <a:srgbClr val="C00000"/>
          </a:solidFill>
          <a:ln>
            <a:noFill/>
          </a:ln>
          <a:effectLst>
            <a:innerShdw blurRad="63500" dist="50800" dir="16200000">
              <a:prstClr val="black">
                <a:alpha val="50000"/>
              </a:prstClr>
            </a:inn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normAutofit fontScale="90000"/>
            <a:scene3d>
              <a:camera prst="orthographicFront"/>
              <a:lightRig rig="freezing" dir="t">
                <a:rot lat="0" lon="0" rev="5640000"/>
              </a:lightRig>
            </a:scene3d>
            <a:sp3d prstMaterial="flat">
              <a:contourClr>
                <a:schemeClr val="tx2"/>
              </a:contourClr>
            </a:sp3d>
          </a:bodyPr>
          <a:lstStyle/>
          <a:p>
            <a:pPr algn="ctr"/>
            <a:r>
              <a:rPr lang="en-US" sz="16600" b="1" dirty="0"/>
              <a:t/>
            </a:r>
            <a:br>
              <a:rPr lang="en-US" sz="16600" b="1" dirty="0"/>
            </a:br>
            <a:r>
              <a:rPr lang="en-US" sz="16600" b="1" dirty="0" smtClean="0">
                <a:solidFill>
                  <a:schemeClr val="bg1"/>
                </a:solidFill>
                <a:latin typeface="Times New Roman" panose="02020603050405020304" pitchFamily="18" charset="0"/>
                <a:cs typeface="Times New Roman" panose="02020603050405020304" pitchFamily="18" charset="0"/>
              </a:rPr>
              <a:t>THANKS</a:t>
            </a:r>
            <a:r>
              <a:rPr lang="en-US" sz="16600" b="1" dirty="0"/>
              <a:t/>
            </a:r>
            <a:br>
              <a:rPr lang="en-US" sz="16600" b="1" dirty="0"/>
            </a:br>
            <a:r>
              <a:rPr lang="en-US" dirty="0" smtClean="0"/>
              <a:t/>
            </a:r>
            <a:br>
              <a:rPr lang="en-US" dirty="0" smtClean="0"/>
            </a:br>
            <a:endParaRPr lang="en-US" dirty="0"/>
          </a:p>
        </p:txBody>
      </p:sp>
    </p:spTree>
    <p:extLst>
      <p:ext uri="{BB962C8B-B14F-4D97-AF65-F5344CB8AC3E}">
        <p14:creationId xmlns:p14="http://schemas.microsoft.com/office/powerpoint/2010/main" val="670200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r>
              <a:rPr lang="en-US" b="1" dirty="0" smtClean="0">
                <a:solidFill>
                  <a:srgbClr val="FF0000"/>
                </a:solidFill>
                <a:latin typeface="Times New Roman" panose="02020603050405020304" pitchFamily="18" charset="0"/>
                <a:cs typeface="Times New Roman" panose="02020603050405020304" pitchFamily="18" charset="0"/>
              </a:rPr>
              <a:t>Housing requirement/animal:</a:t>
            </a:r>
            <a:endParaRPr lang="en-US" dirty="0">
              <a:solidFill>
                <a:srgbClr val="FF0000"/>
              </a:solidFill>
              <a:latin typeface="Times New Roman" panose="02020603050405020304" pitchFamily="18" charset="0"/>
              <a:cs typeface="Times New Roman" panose="02020603050405020304" pitchFamily="18" charset="0"/>
            </a:endParaRPr>
          </a:p>
          <a:p>
            <a:pPr marL="0" indent="0" fontAlgn="base">
              <a:buNone/>
            </a:pPr>
            <a:r>
              <a:rPr lang="en-US" dirty="0" smtClean="0">
                <a:latin typeface="Times New Roman" panose="02020603050405020304" pitchFamily="18" charset="0"/>
                <a:cs typeface="Times New Roman" panose="02020603050405020304" pitchFamily="18" charset="0"/>
              </a:rPr>
              <a:t>Strength of </a:t>
            </a:r>
            <a:r>
              <a:rPr lang="en-US" dirty="0">
                <a:latin typeface="Times New Roman" panose="02020603050405020304" pitchFamily="18" charset="0"/>
                <a:cs typeface="Times New Roman" panose="02020603050405020304" pitchFamily="18" charset="0"/>
              </a:rPr>
              <a:t>herd for 100 milk animals and followers:</a:t>
            </a:r>
          </a:p>
          <a:p>
            <a:pPr marL="0" indent="0" fontAlgn="base">
              <a:buNone/>
            </a:pPr>
            <a:endParaRPr lang="en-US" dirty="0"/>
          </a:p>
          <a:p>
            <a:pPr marL="0" indent="0" fontAlgn="base">
              <a:buNone/>
            </a:pPr>
            <a:endParaRPr lang="en-US" dirty="0"/>
          </a:p>
        </p:txBody>
      </p:sp>
      <p:pic>
        <p:nvPicPr>
          <p:cNvPr id="2" name="Picture 1"/>
          <p:cNvPicPr>
            <a:picLocks noChangeAspect="1"/>
          </p:cNvPicPr>
          <p:nvPr/>
        </p:nvPicPr>
        <p:blipFill>
          <a:blip r:embed="rId2"/>
          <a:stretch>
            <a:fillRect/>
          </a:stretch>
        </p:blipFill>
        <p:spPr>
          <a:xfrm>
            <a:off x="736814" y="1798319"/>
            <a:ext cx="11058382" cy="4770119"/>
          </a:xfrm>
          <a:prstGeom prst="rect">
            <a:avLst/>
          </a:prstGeom>
        </p:spPr>
      </p:pic>
    </p:spTree>
    <p:extLst>
      <p:ext uri="{BB962C8B-B14F-4D97-AF65-F5344CB8AC3E}">
        <p14:creationId xmlns:p14="http://schemas.microsoft.com/office/powerpoint/2010/main" val="173086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endParaRPr lang="en-US" dirty="0"/>
          </a:p>
          <a:p>
            <a:pPr marL="0" indent="0" fontAlgn="base">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721" y="0"/>
            <a:ext cx="9208698" cy="6695790"/>
          </a:xfrm>
          <a:prstGeom prst="rect">
            <a:avLst/>
          </a:prstGeom>
        </p:spPr>
      </p:pic>
    </p:spTree>
    <p:extLst>
      <p:ext uri="{BB962C8B-B14F-4D97-AF65-F5344CB8AC3E}">
        <p14:creationId xmlns:p14="http://schemas.microsoft.com/office/powerpoint/2010/main" val="80213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endParaRPr lang="en-US" dirty="0"/>
          </a:p>
          <a:p>
            <a:pPr marL="0" indent="0" fontAlgn="base">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20" y="624840"/>
            <a:ext cx="9738360" cy="6135825"/>
          </a:xfrm>
          <a:prstGeom prst="rect">
            <a:avLst/>
          </a:prstGeom>
        </p:spPr>
      </p:pic>
    </p:spTree>
    <p:extLst>
      <p:ext uri="{BB962C8B-B14F-4D97-AF65-F5344CB8AC3E}">
        <p14:creationId xmlns:p14="http://schemas.microsoft.com/office/powerpoint/2010/main" val="173669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4840"/>
            <a:ext cx="11033760" cy="5943599"/>
          </a:xfrm>
        </p:spPr>
        <p:txBody>
          <a:bodyPr>
            <a:normAutofit/>
          </a:bodyPr>
          <a:lstStyle/>
          <a:p>
            <a:pPr marL="0" indent="0" fontAlgn="base">
              <a:buNone/>
            </a:pPr>
            <a:endParaRPr lang="en-US" dirty="0"/>
          </a:p>
          <a:p>
            <a:pPr marL="0" indent="0" fontAlgn="base">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502920"/>
            <a:ext cx="10116060" cy="6290114"/>
          </a:xfrm>
          <a:prstGeom prst="rect">
            <a:avLst/>
          </a:prstGeom>
        </p:spPr>
      </p:pic>
    </p:spTree>
    <p:extLst>
      <p:ext uri="{BB962C8B-B14F-4D97-AF65-F5344CB8AC3E}">
        <p14:creationId xmlns:p14="http://schemas.microsoft.com/office/powerpoint/2010/main" val="1369703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2581</Words>
  <Application>Microsoft Office PowerPoint</Application>
  <PresentationFormat>Widescreen</PresentationFormat>
  <Paragraphs>235</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Bodoni MT Black</vt:lpstr>
      <vt:lpstr>Calibri</vt:lpstr>
      <vt:lpstr>Calibri Light</vt:lpstr>
      <vt:lpstr>Mangal</vt:lpstr>
      <vt:lpstr>Times New Roman</vt:lpstr>
      <vt:lpstr>Wingdings</vt:lpstr>
      <vt:lpstr>Office Theme</vt:lpstr>
      <vt:lpstr>LAYOUTS OF LIVESTOCK FARM </vt:lpstr>
      <vt:lpstr>LAYOUTS OF LIVESTOCK FARM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MANAGEMENT OF DAIRY ANIMALS</dc:title>
  <dc:creator>s p sahu</dc:creator>
  <cp:lastModifiedBy>s p sahu</cp:lastModifiedBy>
  <cp:revision>54</cp:revision>
  <dcterms:created xsi:type="dcterms:W3CDTF">2020-03-31T15:20:25Z</dcterms:created>
  <dcterms:modified xsi:type="dcterms:W3CDTF">2020-04-01T17:44:49Z</dcterms:modified>
</cp:coreProperties>
</file>