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85" r:id="rId6"/>
    <p:sldId id="266" r:id="rId7"/>
    <p:sldId id="286" r:id="rId8"/>
    <p:sldId id="278" r:id="rId9"/>
    <p:sldId id="287" r:id="rId10"/>
    <p:sldId id="289" r:id="rId11"/>
    <p:sldId id="288" r:id="rId12"/>
    <p:sldId id="290" r:id="rId13"/>
    <p:sldId id="267" r:id="rId14"/>
    <p:sldId id="309" r:id="rId15"/>
    <p:sldId id="310" r:id="rId16"/>
    <p:sldId id="311" r:id="rId17"/>
    <p:sldId id="312" r:id="rId18"/>
    <p:sldId id="269" r:id="rId19"/>
    <p:sldId id="313" r:id="rId20"/>
    <p:sldId id="268" r:id="rId21"/>
    <p:sldId id="300" r:id="rId22"/>
    <p:sldId id="301" r:id="rId23"/>
    <p:sldId id="270" r:id="rId24"/>
    <p:sldId id="291" r:id="rId25"/>
    <p:sldId id="292" r:id="rId26"/>
    <p:sldId id="307" r:id="rId27"/>
    <p:sldId id="308" r:id="rId28"/>
    <p:sldId id="279" r:id="rId29"/>
    <p:sldId id="293" r:id="rId30"/>
    <p:sldId id="280" r:id="rId31"/>
    <p:sldId id="281" r:id="rId32"/>
    <p:sldId id="294" r:id="rId33"/>
    <p:sldId id="295" r:id="rId34"/>
    <p:sldId id="296" r:id="rId35"/>
    <p:sldId id="297" r:id="rId36"/>
    <p:sldId id="298" r:id="rId37"/>
    <p:sldId id="299" r:id="rId38"/>
    <p:sldId id="302" r:id="rId39"/>
    <p:sldId id="303" r:id="rId40"/>
    <p:sldId id="304" r:id="rId41"/>
    <p:sldId id="305" r:id="rId42"/>
    <p:sldId id="306" r:id="rId43"/>
    <p:sldId id="2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8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85731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62818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210358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202427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4B5E6F-B23B-4026-B383-AF56B170AC0B}"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55202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B5E6F-B23B-4026-B383-AF56B170AC0B}"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314294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B5E6F-B23B-4026-B383-AF56B170AC0B}"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8208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B5E6F-B23B-4026-B383-AF56B170AC0B}"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166874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B5E6F-B23B-4026-B383-AF56B170AC0B}"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164977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4B5E6F-B23B-4026-B383-AF56B170AC0B}"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161410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4B5E6F-B23B-4026-B383-AF56B170AC0B}"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227898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B5E6F-B23B-4026-B383-AF56B170AC0B}" type="datetimeFigureOut">
              <a:rPr lang="en-US" smtClean="0"/>
              <a:t>4/4/2020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E6D0F-F425-4C84-8E0D-378ED012FABE}" type="slidenum">
              <a:rPr lang="en-US" smtClean="0"/>
              <a:t>‹#›</a:t>
            </a:fld>
            <a:endParaRPr lang="en-US"/>
          </a:p>
        </p:txBody>
      </p:sp>
    </p:spTree>
    <p:extLst>
      <p:ext uri="{BB962C8B-B14F-4D97-AF65-F5344CB8AC3E}">
        <p14:creationId xmlns:p14="http://schemas.microsoft.com/office/powerpoint/2010/main" val="348219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72440" y="152401"/>
            <a:ext cx="11369040" cy="1184401"/>
          </a:xfrm>
          <a:solidFill>
            <a:srgbClr val="C00000"/>
          </a:solidFill>
          <a:ln w="76200">
            <a:solidFill>
              <a:schemeClr val="tx2">
                <a:lumMod val="50000"/>
              </a:schemeClr>
            </a:solidFill>
          </a:ln>
        </p:spPr>
        <p:txBody>
          <a:bodyPr>
            <a:normAutofit/>
          </a:bodyPr>
          <a:lstStyle/>
          <a:p>
            <a:pPr algn="ctr"/>
            <a:r>
              <a:rPr lang="en-US" sz="4100" b="1" dirty="0" smtClean="0">
                <a:solidFill>
                  <a:schemeClr val="bg1"/>
                </a:solidFill>
                <a:latin typeface="Times New Roman" panose="02020603050405020304" pitchFamily="18" charset="0"/>
                <a:cs typeface="Times New Roman" panose="02020603050405020304" pitchFamily="18" charset="0"/>
              </a:rPr>
              <a:t>ANIMAL  WATER  HYGIENE</a:t>
            </a:r>
            <a:r>
              <a:rPr lang="en-US" sz="2800" b="1" dirty="0">
                <a:solidFill>
                  <a:schemeClr val="bg1"/>
                </a:solidFill>
                <a:latin typeface="Times New Roman" panose="02020603050405020304" pitchFamily="18" charset="0"/>
                <a:cs typeface="Times New Roman" panose="02020603050405020304" pitchFamily="18" charset="0"/>
              </a:rPr>
              <a:t/>
            </a:r>
            <a:br>
              <a:rPr lang="en-US" sz="2800" b="1" dirty="0">
                <a:solidFill>
                  <a:schemeClr val="bg1"/>
                </a:solidFill>
                <a:latin typeface="Times New Roman" panose="02020603050405020304" pitchFamily="18" charset="0"/>
                <a:cs typeface="Times New Roman" panose="02020603050405020304" pitchFamily="18" charset="0"/>
              </a:rPr>
            </a:br>
            <a:endParaRPr lang="en-US" sz="2800" b="1" dirty="0">
              <a:solidFill>
                <a:schemeClr val="bg1"/>
              </a:solidFill>
              <a:latin typeface="Bodoni MT Black" panose="02070A03080606020203" pitchFamily="18" charset="0"/>
              <a:cs typeface="Times New Roman" panose="02020603050405020304" pitchFamily="18" charset="0"/>
            </a:endParaRPr>
          </a:p>
        </p:txBody>
      </p:sp>
      <p:sp>
        <p:nvSpPr>
          <p:cNvPr id="2051" name="Rectangle 3"/>
          <p:cNvSpPr>
            <a:spLocks noGrp="1" noChangeArrowheads="1"/>
          </p:cNvSpPr>
          <p:nvPr>
            <p:ph type="body" idx="1"/>
          </p:nvPr>
        </p:nvSpPr>
        <p:spPr>
          <a:xfrm>
            <a:off x="3200400" y="4953000"/>
            <a:ext cx="6248400" cy="1752600"/>
          </a:xfrm>
          <a:solidFill>
            <a:srgbClr val="FFFF00"/>
          </a:solidFill>
          <a:ln w="57150">
            <a:solidFill>
              <a:srgbClr val="FF0000"/>
            </a:solidFill>
          </a:ln>
        </p:spPr>
        <p:txBody>
          <a:bodyPr>
            <a:normAutofit/>
          </a:bodyPr>
          <a:lstStyle/>
          <a:p>
            <a:pPr marL="0" algn="ctr">
              <a:spcBef>
                <a:spcPts val="0"/>
              </a:spcBef>
              <a:buClr>
                <a:schemeClr val="hlink"/>
              </a:buClr>
              <a:buSzPct val="80000"/>
              <a:buNone/>
              <a:defRPr/>
            </a:pPr>
            <a:r>
              <a:rPr lang="en-US" sz="3200" b="1" dirty="0">
                <a:solidFill>
                  <a:schemeClr val="accent6">
                    <a:lumMod val="75000"/>
                  </a:schemeClr>
                </a:solidFill>
                <a:effectLst>
                  <a:outerShdw blurRad="38100" dist="38100" dir="2700000" algn="tl">
                    <a:srgbClr val="000000"/>
                  </a:outerShdw>
                </a:effectLst>
              </a:rPr>
              <a:t>DR. S. P. SAHU</a:t>
            </a:r>
          </a:p>
          <a:p>
            <a:pPr marL="0" algn="ctr">
              <a:spcBef>
                <a:spcPts val="0"/>
              </a:spcBef>
              <a:buClr>
                <a:schemeClr val="hlink"/>
              </a:buClr>
              <a:buSzPct val="80000"/>
              <a:buNone/>
              <a:defRPr/>
            </a:pPr>
            <a:r>
              <a:rPr lang="en-US" b="1" dirty="0" smtClean="0">
                <a:solidFill>
                  <a:srgbClr val="FF0000"/>
                </a:solidFill>
                <a:effectLst>
                  <a:outerShdw blurRad="38100" dist="38100" dir="2700000" algn="tl">
                    <a:srgbClr val="000000"/>
                  </a:outerShdw>
                </a:effectLst>
              </a:rPr>
              <a:t>Assistant Professor </a:t>
            </a:r>
            <a:r>
              <a:rPr lang="hi-IN" b="1" dirty="0" smtClean="0">
                <a:solidFill>
                  <a:srgbClr val="FF0000"/>
                </a:solidFill>
                <a:effectLst>
                  <a:outerShdw blurRad="38100" dist="38100" dir="2700000" algn="tl">
                    <a:srgbClr val="000000"/>
                  </a:outerShdw>
                </a:effectLst>
              </a:rPr>
              <a:t> </a:t>
            </a:r>
          </a:p>
          <a:p>
            <a:pPr marL="0" algn="ctr">
              <a:spcBef>
                <a:spcPts val="0"/>
              </a:spcBef>
              <a:buClr>
                <a:schemeClr val="hlink"/>
              </a:buClr>
              <a:buSzPct val="80000"/>
              <a:buNone/>
              <a:defRPr/>
            </a:pPr>
            <a:r>
              <a:rPr lang="en-US" b="1" dirty="0" smtClean="0">
                <a:solidFill>
                  <a:srgbClr val="FF0000"/>
                </a:solidFill>
                <a:effectLst>
                  <a:outerShdw blurRad="38100" dist="38100" dir="2700000" algn="tl">
                    <a:srgbClr val="000000"/>
                  </a:outerShdw>
                </a:effectLst>
              </a:rPr>
              <a:t>Livestock Production Management</a:t>
            </a:r>
            <a:endParaRPr lang="hi-IN" b="1" dirty="0" smtClean="0">
              <a:solidFill>
                <a:srgbClr val="FF0000"/>
              </a:solidFill>
              <a:effectLst>
                <a:outerShdw blurRad="38100" dist="38100" dir="2700000" algn="tl">
                  <a:srgbClr val="000000"/>
                </a:outerShdw>
              </a:effectLst>
            </a:endParaRPr>
          </a:p>
          <a:p>
            <a:pPr marL="0" algn="ctr">
              <a:spcBef>
                <a:spcPts val="0"/>
              </a:spcBef>
              <a:buClr>
                <a:schemeClr val="hlink"/>
              </a:buClr>
              <a:buSzPct val="80000"/>
              <a:buNone/>
              <a:defRPr/>
            </a:pPr>
            <a:r>
              <a:rPr lang="en-US" b="1" dirty="0" smtClean="0">
                <a:solidFill>
                  <a:srgbClr val="FF0000"/>
                </a:solidFill>
                <a:effectLst>
                  <a:outerShdw blurRad="38100" dist="38100" dir="2700000" algn="tl">
                    <a:srgbClr val="000000"/>
                  </a:outerShdw>
                </a:effectLst>
              </a:rPr>
              <a:t>Bihar Veterinary College, Patna - 14</a:t>
            </a:r>
            <a:endParaRPr lang="en-US" b="1" dirty="0">
              <a:solidFill>
                <a:srgbClr val="FF0000"/>
              </a:solidFill>
              <a:effectLst>
                <a:outerShdw blurRad="38100" dist="38100" dir="2700000" algn="tl">
                  <a:srgbClr val="000000"/>
                </a:outerShdw>
              </a:effectLst>
            </a:endParaRPr>
          </a:p>
          <a:p>
            <a:pPr algn="ctr" eaLnBrk="1" hangingPunct="1">
              <a:lnSpc>
                <a:spcPct val="90000"/>
              </a:lnSpc>
              <a:buFontTx/>
              <a:buNone/>
              <a:defRPr/>
            </a:pPr>
            <a:endParaRPr lang="en-US" b="1"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1" y="1336801"/>
            <a:ext cx="3810000" cy="3488570"/>
          </a:xfrm>
          <a:prstGeom prst="rect">
            <a:avLst/>
          </a:prstGeom>
        </p:spPr>
      </p:pic>
    </p:spTree>
    <p:extLst>
      <p:ext uri="{BB962C8B-B14F-4D97-AF65-F5344CB8AC3E}">
        <p14:creationId xmlns:p14="http://schemas.microsoft.com/office/powerpoint/2010/main" val="27120194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Water Consumption by Sheep and goats</a:t>
            </a:r>
            <a:endParaRPr lang="en-US"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36898030"/>
              </p:ext>
            </p:extLst>
          </p:nvPr>
        </p:nvGraphicFramePr>
        <p:xfrm>
          <a:off x="701041" y="1280160"/>
          <a:ext cx="10546078" cy="4709160"/>
        </p:xfrm>
        <a:graphic>
          <a:graphicData uri="http://schemas.openxmlformats.org/drawingml/2006/table">
            <a:tbl>
              <a:tblPr firstRow="1" firstCol="1" bandRow="1">
                <a:tableStyleId>{5C22544A-7EE6-4342-B048-85BDC9FD1C3A}</a:tableStyleId>
              </a:tblPr>
              <a:tblGrid>
                <a:gridCol w="4297679">
                  <a:extLst>
                    <a:ext uri="{9D8B030D-6E8A-4147-A177-3AD203B41FA5}">
                      <a16:colId xmlns:a16="http://schemas.microsoft.com/office/drawing/2014/main" val="171020695"/>
                    </a:ext>
                  </a:extLst>
                </a:gridCol>
                <a:gridCol w="2732664">
                  <a:extLst>
                    <a:ext uri="{9D8B030D-6E8A-4147-A177-3AD203B41FA5}">
                      <a16:colId xmlns:a16="http://schemas.microsoft.com/office/drawing/2014/main" val="3242032045"/>
                    </a:ext>
                  </a:extLst>
                </a:gridCol>
                <a:gridCol w="3515735">
                  <a:extLst>
                    <a:ext uri="{9D8B030D-6E8A-4147-A177-3AD203B41FA5}">
                      <a16:colId xmlns:a16="http://schemas.microsoft.com/office/drawing/2014/main" val="2783844210"/>
                    </a:ext>
                  </a:extLst>
                </a:gridCol>
              </a:tblGrid>
              <a:tr h="842357">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Animal Type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Body Weight (</a:t>
                      </a:r>
                      <a:r>
                        <a:rPr lang="en-US" sz="2400" dirty="0">
                          <a:effectLst/>
                          <a:latin typeface="Times New Roman" panose="02020603050405020304" pitchFamily="18" charset="0"/>
                          <a:cs typeface="Times New Roman" panose="02020603050405020304" pitchFamily="18" charset="0"/>
                        </a:rPr>
                        <a:t>kg)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Water Requirement</a:t>
                      </a: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(L/day)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6981742"/>
                  </a:ext>
                </a:extLst>
              </a:tr>
              <a:tr h="421178">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Feeder lamb/kid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27-50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3.6-5.2</a:t>
                      </a:r>
                    </a:p>
                    <a:p>
                      <a:pPr marL="0" marR="0" algn="ctr">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342938"/>
                  </a:ext>
                </a:extLst>
              </a:tr>
              <a:tr h="421178">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Pregnant ewe/doe </a:t>
                      </a:r>
                      <a:r>
                        <a:rPr lang="en-US" sz="2400" dirty="0">
                          <a:effectLst/>
                          <a:latin typeface="Times New Roman" panose="02020603050405020304" pitchFamily="18" charset="0"/>
                          <a:cs typeface="Times New Roman" panose="02020603050405020304" pitchFamily="18" charset="0"/>
                        </a:rPr>
                        <a:t>(Meat)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80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4.0-6.5</a:t>
                      </a:r>
                    </a:p>
                    <a:p>
                      <a:pPr marL="0" marR="0" algn="ctr">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3534198"/>
                  </a:ext>
                </a:extLst>
              </a:tr>
              <a:tr h="421178">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Pregnant ewe/doe </a:t>
                      </a:r>
                      <a:r>
                        <a:rPr lang="en-US" sz="2400" dirty="0">
                          <a:effectLst/>
                          <a:latin typeface="Times New Roman" panose="02020603050405020304" pitchFamily="18" charset="0"/>
                          <a:cs typeface="Times New Roman" panose="02020603050405020304" pitchFamily="18" charset="0"/>
                        </a:rPr>
                        <a:t>(dairy)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90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4.4-7.1</a:t>
                      </a:r>
                    </a:p>
                    <a:p>
                      <a:pPr marL="0" marR="0" algn="ctr">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5948269"/>
                  </a:ext>
                </a:extLst>
              </a:tr>
              <a:tr h="804949">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Lactating </a:t>
                      </a:r>
                      <a:r>
                        <a:rPr lang="en-US" sz="2400" dirty="0" smtClean="0">
                          <a:effectLst/>
                          <a:latin typeface="Times New Roman" panose="02020603050405020304" pitchFamily="18" charset="0"/>
                          <a:cs typeface="Times New Roman" panose="02020603050405020304" pitchFamily="18" charset="0"/>
                        </a:rPr>
                        <a:t>ewe/doe plus </a:t>
                      </a:r>
                      <a:r>
                        <a:rPr lang="en-US" sz="2400" dirty="0" err="1" smtClean="0">
                          <a:effectLst/>
                          <a:latin typeface="Times New Roman" panose="02020603050405020304" pitchFamily="18" charset="0"/>
                          <a:cs typeface="Times New Roman" panose="02020603050405020304" pitchFamily="18" charset="0"/>
                        </a:rPr>
                        <a:t>unweaned</a:t>
                      </a:r>
                      <a:r>
                        <a:rPr lang="en-US" sz="2400" dirty="0" smtClean="0">
                          <a:effectLst/>
                          <a:latin typeface="Times New Roman" panose="02020603050405020304" pitchFamily="18" charset="0"/>
                          <a:cs typeface="Times New Roman" panose="02020603050405020304" pitchFamily="18" charset="0"/>
                        </a:rPr>
                        <a:t> offspring </a:t>
                      </a:r>
                      <a:r>
                        <a:rPr lang="en-US" sz="2400" dirty="0">
                          <a:effectLst/>
                          <a:latin typeface="Times New Roman" panose="02020603050405020304" pitchFamily="18" charset="0"/>
                          <a:cs typeface="Times New Roman" panose="02020603050405020304" pitchFamily="18" charset="0"/>
                        </a:rPr>
                        <a:t>(Meat)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&gt;80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9.0-10.5</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8724131"/>
                  </a:ext>
                </a:extLst>
              </a:tr>
              <a:tr h="867294">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Lactating </a:t>
                      </a:r>
                      <a:r>
                        <a:rPr lang="en-US" sz="2400" dirty="0" smtClean="0">
                          <a:effectLst/>
                          <a:latin typeface="Times New Roman" panose="02020603050405020304" pitchFamily="18" charset="0"/>
                          <a:cs typeface="Times New Roman" panose="02020603050405020304" pitchFamily="18" charset="0"/>
                        </a:rPr>
                        <a:t>ewe/doe plus </a:t>
                      </a:r>
                      <a:r>
                        <a:rPr lang="en-US" sz="2400" dirty="0" err="1" smtClean="0">
                          <a:effectLst/>
                          <a:latin typeface="Times New Roman" panose="02020603050405020304" pitchFamily="18" charset="0"/>
                          <a:cs typeface="Times New Roman" panose="02020603050405020304" pitchFamily="18" charset="0"/>
                        </a:rPr>
                        <a:t>unweaned</a:t>
                      </a:r>
                      <a:r>
                        <a:rPr lang="en-US" sz="2400" dirty="0" smtClean="0">
                          <a:effectLst/>
                          <a:latin typeface="Times New Roman" panose="02020603050405020304" pitchFamily="18" charset="0"/>
                          <a:cs typeface="Times New Roman" panose="02020603050405020304" pitchFamily="18" charset="0"/>
                        </a:rPr>
                        <a:t> offspring </a:t>
                      </a:r>
                      <a:r>
                        <a:rPr lang="en-US" sz="2400" dirty="0">
                          <a:effectLst/>
                          <a:latin typeface="Times New Roman" panose="02020603050405020304" pitchFamily="18" charset="0"/>
                          <a:cs typeface="Times New Roman" panose="02020603050405020304" pitchFamily="18" charset="0"/>
                        </a:rPr>
                        <a:t>(Dairy)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90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9.4-11.4</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2709366"/>
                  </a:ext>
                </a:extLst>
              </a:tr>
            </a:tbl>
          </a:graphicData>
        </a:graphic>
      </p:graphicFrame>
    </p:spTree>
    <p:extLst>
      <p:ext uri="{BB962C8B-B14F-4D97-AF65-F5344CB8AC3E}">
        <p14:creationId xmlns:p14="http://schemas.microsoft.com/office/powerpoint/2010/main" val="420672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Water Consumption by Swine </a:t>
            </a:r>
            <a:endParaRPr lang="en-US"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2458934"/>
              </p:ext>
            </p:extLst>
          </p:nvPr>
        </p:nvGraphicFramePr>
        <p:xfrm>
          <a:off x="838200" y="1523998"/>
          <a:ext cx="10637519" cy="4084321"/>
        </p:xfrm>
        <a:graphic>
          <a:graphicData uri="http://schemas.openxmlformats.org/drawingml/2006/table">
            <a:tbl>
              <a:tblPr firstRow="1" firstCol="1" bandRow="1">
                <a:tableStyleId>{5C22544A-7EE6-4342-B048-85BDC9FD1C3A}</a:tableStyleId>
              </a:tblPr>
              <a:tblGrid>
                <a:gridCol w="3545081">
                  <a:extLst>
                    <a:ext uri="{9D8B030D-6E8A-4147-A177-3AD203B41FA5}">
                      <a16:colId xmlns:a16="http://schemas.microsoft.com/office/drawing/2014/main" val="1874456489"/>
                    </a:ext>
                  </a:extLst>
                </a:gridCol>
                <a:gridCol w="3546219">
                  <a:extLst>
                    <a:ext uri="{9D8B030D-6E8A-4147-A177-3AD203B41FA5}">
                      <a16:colId xmlns:a16="http://schemas.microsoft.com/office/drawing/2014/main" val="1156944164"/>
                    </a:ext>
                  </a:extLst>
                </a:gridCol>
                <a:gridCol w="3546219">
                  <a:extLst>
                    <a:ext uri="{9D8B030D-6E8A-4147-A177-3AD203B41FA5}">
                      <a16:colId xmlns:a16="http://schemas.microsoft.com/office/drawing/2014/main" val="2963125327"/>
                    </a:ext>
                  </a:extLst>
                </a:gridCol>
              </a:tblGrid>
              <a:tr h="1021081">
                <a:tc>
                  <a:txBody>
                    <a:bodyPr/>
                    <a:lstStyle/>
                    <a:p>
                      <a:pPr marL="0" marR="0" algn="just">
                        <a:spcBef>
                          <a:spcPts val="0"/>
                        </a:spcBef>
                        <a:spcAft>
                          <a:spcPts val="0"/>
                        </a:spcAft>
                      </a:pPr>
                      <a:r>
                        <a:rPr lang="en-US" sz="2800" dirty="0">
                          <a:effectLst/>
                          <a:latin typeface="Times New Roman" panose="02020603050405020304" pitchFamily="18" charset="0"/>
                          <a:cs typeface="Times New Roman" panose="02020603050405020304" pitchFamily="18" charset="0"/>
                        </a:rPr>
                        <a:t>Swine Type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Body Weight (</a:t>
                      </a:r>
                      <a:r>
                        <a:rPr lang="en-US" sz="2800" dirty="0">
                          <a:effectLst/>
                          <a:latin typeface="Times New Roman" panose="02020603050405020304" pitchFamily="18" charset="0"/>
                          <a:cs typeface="Times New Roman" panose="02020603050405020304" pitchFamily="18" charset="0"/>
                        </a:rPr>
                        <a:t>kg)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latin typeface="Times New Roman" panose="02020603050405020304" pitchFamily="18" charset="0"/>
                          <a:cs typeface="Times New Roman" panose="02020603050405020304" pitchFamily="18" charset="0"/>
                        </a:rPr>
                        <a:t>Water Requirement</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 (L/day)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9847394"/>
                  </a:ext>
                </a:extLst>
              </a:tr>
              <a:tr h="510540">
                <a:tc>
                  <a:txBody>
                    <a:bodyPr/>
                    <a:lstStyle/>
                    <a:p>
                      <a:pPr marL="0" marR="0" algn="just">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Weaner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7-22</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1.0-3.2</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622115"/>
                  </a:ext>
                </a:extLst>
              </a:tr>
              <a:tr h="510540">
                <a:tc>
                  <a:txBody>
                    <a:bodyPr/>
                    <a:lstStyle/>
                    <a:p>
                      <a:pPr marL="0" marR="0" algn="just">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Feeder pig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23-36</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3.2-4.5</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504392"/>
                  </a:ext>
                </a:extLst>
              </a:tr>
              <a:tr h="510540">
                <a:tc>
                  <a:txBody>
                    <a:bodyPr/>
                    <a:lstStyle/>
                    <a:p>
                      <a:pPr marL="0" marR="0" algn="just">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37-70</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4.5-7.3</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6754499"/>
                  </a:ext>
                </a:extLst>
              </a:tr>
              <a:tr h="510540">
                <a:tc>
                  <a:txBody>
                    <a:bodyPr/>
                    <a:lstStyle/>
                    <a:p>
                      <a:pPr marL="0" marR="0" algn="just">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a:effectLst/>
                          <a:latin typeface="Times New Roman" panose="02020603050405020304" pitchFamily="18" charset="0"/>
                          <a:cs typeface="Times New Roman" panose="02020603050405020304" pitchFamily="18" charset="0"/>
                        </a:rPr>
                        <a:t>71-110</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7.3-10.0</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3820693"/>
                  </a:ext>
                </a:extLst>
              </a:tr>
              <a:tr h="510540">
                <a:tc>
                  <a:txBody>
                    <a:bodyPr/>
                    <a:lstStyle/>
                    <a:p>
                      <a:pPr marL="0" marR="0" algn="just">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Pregnant sow/boar</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a:effectLst/>
                          <a:latin typeface="Times New Roman" panose="02020603050405020304" pitchFamily="18" charset="0"/>
                          <a:cs typeface="Times New Roman" panose="02020603050405020304" pitchFamily="18" charset="0"/>
                        </a:rPr>
                        <a: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13.6-17.2</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6066452"/>
                  </a:ext>
                </a:extLst>
              </a:tr>
              <a:tr h="510540">
                <a:tc>
                  <a:txBody>
                    <a:bodyPr/>
                    <a:lstStyle/>
                    <a:p>
                      <a:pPr marL="0" marR="0" algn="just">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Lactating sow</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a:effectLst/>
                          <a:latin typeface="Times New Roman" panose="02020603050405020304" pitchFamily="18" charset="0"/>
                          <a:cs typeface="Times New Roman" panose="02020603050405020304" pitchFamily="18" charset="0"/>
                        </a:rPr>
                        <a: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18.1-22.7</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6116776"/>
                  </a:ext>
                </a:extLst>
              </a:tr>
            </a:tbl>
          </a:graphicData>
        </a:graphic>
      </p:graphicFrame>
    </p:spTree>
    <p:extLst>
      <p:ext uri="{BB962C8B-B14F-4D97-AF65-F5344CB8AC3E}">
        <p14:creationId xmlns:p14="http://schemas.microsoft.com/office/powerpoint/2010/main" val="319276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Water Consumption of Broiler Chickens by Age</a:t>
            </a:r>
            <a:endParaRPr lang="en-US"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b="1" dirty="0">
                <a:solidFill>
                  <a:srgbClr val="FF0000"/>
                </a:solidFill>
                <a:latin typeface="Times New Roman" panose="02020603050405020304" pitchFamily="18" charset="0"/>
                <a:cs typeface="Times New Roman" panose="02020603050405020304" pitchFamily="18" charset="0"/>
              </a:rPr>
              <a:t>Water Consumption by Chicken Classes Other Than </a:t>
            </a:r>
            <a:r>
              <a:rPr lang="en-US" b="1" dirty="0" smtClean="0">
                <a:solidFill>
                  <a:srgbClr val="FF0000"/>
                </a:solidFill>
                <a:latin typeface="Times New Roman" panose="02020603050405020304" pitchFamily="18" charset="0"/>
                <a:cs typeface="Times New Roman" panose="02020603050405020304" pitchFamily="18" charset="0"/>
              </a:rPr>
              <a:t>Broilers</a:t>
            </a:r>
          </a:p>
          <a:p>
            <a:pPr marL="0" indent="0" algn="just">
              <a:buNone/>
            </a:pPr>
            <a:endParaRPr lang="en-US" dirty="0"/>
          </a:p>
          <a:p>
            <a:pPr marL="0" indent="0" algn="just">
              <a:buNone/>
            </a:pP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79775806"/>
              </p:ext>
            </p:extLst>
          </p:nvPr>
        </p:nvGraphicFramePr>
        <p:xfrm>
          <a:off x="838198" y="1280158"/>
          <a:ext cx="10393681" cy="2011684"/>
        </p:xfrm>
        <a:graphic>
          <a:graphicData uri="http://schemas.openxmlformats.org/drawingml/2006/table">
            <a:tbl>
              <a:tblPr firstRow="1" firstCol="1" bandRow="1">
                <a:tableStyleId>{5C22544A-7EE6-4342-B048-85BDC9FD1C3A}</a:tableStyleId>
              </a:tblPr>
              <a:tblGrid>
                <a:gridCol w="3463819">
                  <a:extLst>
                    <a:ext uri="{9D8B030D-6E8A-4147-A177-3AD203B41FA5}">
                      <a16:colId xmlns:a16="http://schemas.microsoft.com/office/drawing/2014/main" val="427978134"/>
                    </a:ext>
                  </a:extLst>
                </a:gridCol>
                <a:gridCol w="3464931">
                  <a:extLst>
                    <a:ext uri="{9D8B030D-6E8A-4147-A177-3AD203B41FA5}">
                      <a16:colId xmlns:a16="http://schemas.microsoft.com/office/drawing/2014/main" val="768110929"/>
                    </a:ext>
                  </a:extLst>
                </a:gridCol>
                <a:gridCol w="3464931">
                  <a:extLst>
                    <a:ext uri="{9D8B030D-6E8A-4147-A177-3AD203B41FA5}">
                      <a16:colId xmlns:a16="http://schemas.microsoft.com/office/drawing/2014/main" val="259769596"/>
                    </a:ext>
                  </a:extLst>
                </a:gridCol>
              </a:tblGrid>
              <a:tr h="502921">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Broiler chicken </a:t>
                      </a:r>
                      <a:r>
                        <a:rPr lang="en-US" sz="2400" dirty="0">
                          <a:effectLst/>
                          <a:latin typeface="Times New Roman" panose="02020603050405020304" pitchFamily="18" charset="0"/>
                          <a:cs typeface="Times New Roman" panose="02020603050405020304" pitchFamily="18" charset="0"/>
                        </a:rPr>
                        <a:t>age (</a:t>
                      </a:r>
                      <a:r>
                        <a:rPr lang="en-US" sz="2400" dirty="0" err="1">
                          <a:effectLst/>
                          <a:latin typeface="Times New Roman" panose="02020603050405020304" pitchFamily="18" charset="0"/>
                          <a:cs typeface="Times New Roman" panose="02020603050405020304" pitchFamily="18" charset="0"/>
                        </a:rPr>
                        <a:t>Wk</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Water Requirement  (L/1000 birds/day)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06337874"/>
                  </a:ext>
                </a:extLst>
              </a:tr>
              <a:tr h="502921">
                <a:tc>
                  <a:txBody>
                    <a:bodyPr/>
                    <a:lstStyle/>
                    <a:p>
                      <a:pPr marL="0" marR="0" algn="just">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err="1">
                          <a:effectLst/>
                          <a:latin typeface="Times New Roman" panose="02020603050405020304" pitchFamily="18" charset="0"/>
                          <a:cs typeface="Times New Roman" panose="02020603050405020304" pitchFamily="18" charset="0"/>
                        </a:rPr>
                        <a:t>21</a:t>
                      </a:r>
                      <a:r>
                        <a:rPr lang="en-US" sz="2400" b="1" baseline="30000" dirty="0" err="1">
                          <a:effectLst/>
                          <a:latin typeface="Times New Roman" panose="02020603050405020304" pitchFamily="18" charset="0"/>
                          <a:cs typeface="Times New Roman" panose="02020603050405020304" pitchFamily="18" charset="0"/>
                        </a:rPr>
                        <a:t>o</a:t>
                      </a:r>
                      <a:r>
                        <a:rPr lang="en-US" sz="2400" b="1" dirty="0" err="1">
                          <a:effectLst/>
                          <a:latin typeface="Times New Roman" panose="02020603050405020304" pitchFamily="18" charset="0"/>
                          <a:cs typeface="Times New Roman" panose="02020603050405020304" pitchFamily="18" charset="0"/>
                        </a:rPr>
                        <a:t>C</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err="1" smtClean="0">
                          <a:effectLst/>
                          <a:latin typeface="Times New Roman" panose="02020603050405020304" pitchFamily="18" charset="0"/>
                          <a:cs typeface="Times New Roman" panose="02020603050405020304" pitchFamily="18" charset="0"/>
                        </a:rPr>
                        <a:t>32</a:t>
                      </a:r>
                      <a:r>
                        <a:rPr lang="en-US" sz="2400" b="1" baseline="30000" dirty="0" err="1" smtClean="0">
                          <a:effectLst/>
                          <a:latin typeface="Times New Roman" panose="02020603050405020304" pitchFamily="18" charset="0"/>
                          <a:cs typeface="Times New Roman" panose="02020603050405020304" pitchFamily="18" charset="0"/>
                        </a:rPr>
                        <a:t>o</a:t>
                      </a:r>
                      <a:r>
                        <a:rPr lang="en-US" sz="2400" b="1" dirty="0" err="1" smtClean="0">
                          <a:effectLst/>
                          <a:latin typeface="Times New Roman" panose="02020603050405020304" pitchFamily="18" charset="0"/>
                          <a:cs typeface="Times New Roman" panose="02020603050405020304" pitchFamily="18" charset="0"/>
                        </a:rPr>
                        <a:t>C</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040099"/>
                  </a:ext>
                </a:extLst>
              </a:tr>
              <a:tr h="502921">
                <a:tc>
                  <a:txBody>
                    <a:bodyPr/>
                    <a:lstStyle/>
                    <a:p>
                      <a:pPr marL="0" marR="0" algn="just">
                        <a:spcBef>
                          <a:spcPts val="0"/>
                        </a:spcBef>
                        <a:spcAft>
                          <a:spcPts val="0"/>
                        </a:spcAft>
                      </a:pPr>
                      <a:r>
                        <a:rPr lang="en-US" sz="2400">
                          <a:effectLst/>
                          <a:latin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50-260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50-415</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002226"/>
                  </a:ext>
                </a:extLst>
              </a:tr>
              <a:tr h="502921">
                <a:tc>
                  <a:txBody>
                    <a:bodyPr/>
                    <a:lstStyle/>
                    <a:p>
                      <a:pPr marL="0" marR="0" algn="just">
                        <a:spcBef>
                          <a:spcPts val="0"/>
                        </a:spcBef>
                        <a:spcAft>
                          <a:spcPts val="0"/>
                        </a:spcAft>
                      </a:pPr>
                      <a:r>
                        <a:rPr lang="en-US" sz="2400">
                          <a:effectLst/>
                          <a:latin typeface="Times New Roman" panose="02020603050405020304" pitchFamily="18" charset="0"/>
                          <a:cs typeface="Times New Roman" panose="02020603050405020304" pitchFamily="18" charset="0"/>
                        </a:rPr>
                        <a:t>5-8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345-470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550-770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074365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6732245"/>
              </p:ext>
            </p:extLst>
          </p:nvPr>
        </p:nvGraphicFramePr>
        <p:xfrm>
          <a:off x="1051562" y="4267199"/>
          <a:ext cx="10180317" cy="2301240"/>
        </p:xfrm>
        <a:graphic>
          <a:graphicData uri="http://schemas.openxmlformats.org/drawingml/2006/table">
            <a:tbl>
              <a:tblPr firstRow="1" firstCol="1" bandRow="1">
                <a:tableStyleId>{5C22544A-7EE6-4342-B048-85BDC9FD1C3A}</a:tableStyleId>
              </a:tblPr>
              <a:tblGrid>
                <a:gridCol w="3392713">
                  <a:extLst>
                    <a:ext uri="{9D8B030D-6E8A-4147-A177-3AD203B41FA5}">
                      <a16:colId xmlns:a16="http://schemas.microsoft.com/office/drawing/2014/main" val="2590969120"/>
                    </a:ext>
                  </a:extLst>
                </a:gridCol>
                <a:gridCol w="3393802">
                  <a:extLst>
                    <a:ext uri="{9D8B030D-6E8A-4147-A177-3AD203B41FA5}">
                      <a16:colId xmlns:a16="http://schemas.microsoft.com/office/drawing/2014/main" val="1479518429"/>
                    </a:ext>
                  </a:extLst>
                </a:gridCol>
                <a:gridCol w="3393802">
                  <a:extLst>
                    <a:ext uri="{9D8B030D-6E8A-4147-A177-3AD203B41FA5}">
                      <a16:colId xmlns:a16="http://schemas.microsoft.com/office/drawing/2014/main" val="2033722754"/>
                    </a:ext>
                  </a:extLst>
                </a:gridCol>
              </a:tblGrid>
              <a:tr h="920496">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Chicken Type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Body Weight (</a:t>
                      </a:r>
                      <a:r>
                        <a:rPr lang="en-US" sz="2400" dirty="0">
                          <a:effectLst/>
                          <a:latin typeface="Times New Roman" panose="02020603050405020304" pitchFamily="18" charset="0"/>
                          <a:cs typeface="Times New Roman" panose="02020603050405020304" pitchFamily="18" charset="0"/>
                        </a:rPr>
                        <a:t>kg)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Water Requirement</a:t>
                      </a: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 (L/day)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4910216"/>
                  </a:ext>
                </a:extLst>
              </a:tr>
              <a:tr h="460248">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Pullets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0.05-1.50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30-180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881480"/>
                  </a:ext>
                </a:extLst>
              </a:tr>
              <a:tr h="460248">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Laying hens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1.6-1.9</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180-320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4130891"/>
                  </a:ext>
                </a:extLst>
              </a:tr>
              <a:tr h="460248">
                <a:tc>
                  <a:txBody>
                    <a:bodyPr/>
                    <a:lstStyle/>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Breeder hens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effectLst/>
                          <a:latin typeface="Times New Roman" panose="02020603050405020304" pitchFamily="18" charset="0"/>
                          <a:cs typeface="Times New Roman" panose="02020603050405020304" pitchFamily="18" charset="0"/>
                        </a:rPr>
                        <a:t>3.0-3.5</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effectLst/>
                          <a:latin typeface="Times New Roman" panose="02020603050405020304" pitchFamily="18" charset="0"/>
                          <a:cs typeface="Times New Roman" panose="02020603050405020304" pitchFamily="18" charset="0"/>
                        </a:rPr>
                        <a:t>180-320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0317770"/>
                  </a:ext>
                </a:extLst>
              </a:tr>
            </a:tbl>
          </a:graphicData>
        </a:graphic>
      </p:graphicFrame>
    </p:spTree>
    <p:extLst>
      <p:ext uri="{BB962C8B-B14F-4D97-AF65-F5344CB8AC3E}">
        <p14:creationId xmlns:p14="http://schemas.microsoft.com/office/powerpoint/2010/main" val="172342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533400"/>
            <a:ext cx="11033760" cy="6035039"/>
          </a:xfrm>
        </p:spPr>
        <p:txBody>
          <a:bodyPr>
            <a:normAutofit/>
          </a:bodyPr>
          <a:lstStyle/>
          <a:p>
            <a:pPr marL="0" indent="0" algn="ctr">
              <a:buNone/>
            </a:pPr>
            <a:r>
              <a:rPr lang="en-US" sz="3200" b="1" dirty="0" smtClean="0">
                <a:solidFill>
                  <a:srgbClr val="FF0000"/>
                </a:solidFill>
                <a:latin typeface="Times New Roman" panose="02020603050405020304" pitchFamily="18" charset="0"/>
                <a:cs typeface="Times New Roman" panose="02020603050405020304" pitchFamily="18" charset="0"/>
              </a:rPr>
              <a:t>Linkage between </a:t>
            </a:r>
            <a:r>
              <a:rPr lang="en-US" sz="3200" b="1" dirty="0">
                <a:solidFill>
                  <a:srgbClr val="FF0000"/>
                </a:solidFill>
                <a:latin typeface="Times New Roman" panose="02020603050405020304" pitchFamily="18" charset="0"/>
                <a:cs typeface="Times New Roman" panose="02020603050405020304" pitchFamily="18" charset="0"/>
              </a:rPr>
              <a:t>water consumption, feed intake and growth</a:t>
            </a:r>
            <a:endParaRPr lang="en-US" sz="3200" dirty="0">
              <a:solidFill>
                <a:srgbClr val="FF000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Poor </a:t>
            </a:r>
            <a:r>
              <a:rPr lang="en-US" dirty="0">
                <a:latin typeface="Times New Roman" panose="02020603050405020304" pitchFamily="18" charset="0"/>
                <a:cs typeface="Times New Roman" panose="02020603050405020304" pitchFamily="18" charset="0"/>
              </a:rPr>
              <a:t>water intake leads to poor feed intake, and consequently a poor growth rate.</a:t>
            </a:r>
          </a:p>
          <a:p>
            <a:pPr algn="just"/>
            <a:r>
              <a:rPr lang="en-US" dirty="0">
                <a:latin typeface="Times New Roman" panose="02020603050405020304" pitchFamily="18" charset="0"/>
                <a:cs typeface="Times New Roman" panose="02020603050405020304" pitchFamily="18" charset="0"/>
              </a:rPr>
              <a:t>Withholding water, or supplying water of poor </a:t>
            </a:r>
            <a:r>
              <a:rPr lang="en-US" dirty="0" smtClean="0">
                <a:latin typeface="Times New Roman" panose="02020603050405020304" pitchFamily="18" charset="0"/>
                <a:cs typeface="Times New Roman" panose="02020603050405020304" pitchFamily="18" charset="0"/>
              </a:rPr>
              <a:t>quality: overall </a:t>
            </a:r>
            <a:r>
              <a:rPr lang="en-US" dirty="0">
                <a:latin typeface="Times New Roman" panose="02020603050405020304" pitchFamily="18" charset="0"/>
                <a:cs typeface="Times New Roman" panose="02020603050405020304" pitchFamily="18" charset="0"/>
              </a:rPr>
              <a:t>negative impact on </a:t>
            </a:r>
            <a:r>
              <a:rPr lang="en-US" dirty="0" smtClean="0">
                <a:latin typeface="Times New Roman" panose="02020603050405020304" pitchFamily="18" charset="0"/>
                <a:cs typeface="Times New Roman" panose="02020603050405020304" pitchFamily="18" charset="0"/>
              </a:rPr>
              <a:t>the profitability </a:t>
            </a:r>
            <a:r>
              <a:rPr lang="en-US" dirty="0">
                <a:latin typeface="Times New Roman" panose="02020603050405020304" pitchFamily="18" charset="0"/>
                <a:cs typeface="Times New Roman" panose="02020603050405020304" pitchFamily="18" charset="0"/>
              </a:rPr>
              <a:t>of a farm, as the growth rate, milk production, and general health status of the herd decreases.</a:t>
            </a: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pregnant or lactating </a:t>
            </a:r>
            <a:r>
              <a:rPr lang="en-US" dirty="0" smtClean="0">
                <a:latin typeface="Times New Roman" panose="02020603050405020304" pitchFamily="18" charset="0"/>
                <a:cs typeface="Times New Roman" panose="02020603050405020304" pitchFamily="18" charset="0"/>
              </a:rPr>
              <a:t>animal needs </a:t>
            </a:r>
            <a:r>
              <a:rPr lang="en-US" dirty="0">
                <a:latin typeface="Times New Roman" panose="02020603050405020304" pitchFamily="18" charset="0"/>
                <a:cs typeface="Times New Roman" panose="02020603050405020304" pitchFamily="18" charset="0"/>
              </a:rPr>
              <a:t>more water than a dry animal.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Grazing animals with </a:t>
            </a:r>
            <a:r>
              <a:rPr lang="en-US" dirty="0">
                <a:latin typeface="Times New Roman" panose="02020603050405020304" pitchFamily="18" charset="0"/>
                <a:cs typeface="Times New Roman" panose="02020603050405020304" pitchFamily="18" charset="0"/>
              </a:rPr>
              <a:t>a high water content </a:t>
            </a:r>
            <a:r>
              <a:rPr lang="en-US" dirty="0" smtClean="0">
                <a:latin typeface="Times New Roman" panose="02020603050405020304" pitchFamily="18" charset="0"/>
                <a:cs typeface="Times New Roman" panose="02020603050405020304" pitchFamily="18" charset="0"/>
              </a:rPr>
              <a:t>less </a:t>
            </a:r>
            <a:r>
              <a:rPr lang="en-US" dirty="0">
                <a:latin typeface="Times New Roman" panose="02020603050405020304" pitchFamily="18" charset="0"/>
                <a:cs typeface="Times New Roman" panose="02020603050405020304" pitchFamily="18" charset="0"/>
              </a:rPr>
              <a:t>water as animals </a:t>
            </a:r>
            <a:r>
              <a:rPr lang="en-US" dirty="0" smtClean="0">
                <a:latin typeface="Times New Roman" panose="02020603050405020304" pitchFamily="18" charset="0"/>
                <a:cs typeface="Times New Roman" panose="02020603050405020304" pitchFamily="18" charset="0"/>
              </a:rPr>
              <a:t>stall-fed.</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temperatures over 35 °C, cattle should be supplied with </a:t>
            </a:r>
            <a:r>
              <a:rPr lang="en-US" dirty="0" smtClean="0">
                <a:latin typeface="Times New Roman" panose="02020603050405020304" pitchFamily="18" charset="0"/>
                <a:cs typeface="Times New Roman" panose="02020603050405020304" pitchFamily="18" charset="0"/>
              </a:rPr>
              <a:t>8-15 </a:t>
            </a:r>
            <a:r>
              <a:rPr lang="en-US" dirty="0">
                <a:latin typeface="Times New Roman" panose="02020603050405020304" pitchFamily="18" charset="0"/>
                <a:cs typeface="Times New Roman" panose="02020603050405020304" pitchFamily="18" charset="0"/>
              </a:rPr>
              <a:t>liters of water per kg of dry </a:t>
            </a:r>
            <a:r>
              <a:rPr lang="en-US" dirty="0" smtClean="0">
                <a:latin typeface="Times New Roman" panose="02020603050405020304" pitchFamily="18" charset="0"/>
                <a:cs typeface="Times New Roman" panose="02020603050405020304" pitchFamily="18" charset="0"/>
              </a:rPr>
              <a:t>matter intake.</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adult sheep will require between </a:t>
            </a:r>
            <a:r>
              <a:rPr lang="en-US" dirty="0" smtClean="0">
                <a:latin typeface="Times New Roman" panose="02020603050405020304" pitchFamily="18" charset="0"/>
                <a:cs typeface="Times New Roman" panose="02020603050405020304" pitchFamily="18" charset="0"/>
              </a:rPr>
              <a:t>3-4 </a:t>
            </a:r>
            <a:r>
              <a:rPr lang="en-US" dirty="0">
                <a:latin typeface="Times New Roman" panose="02020603050405020304" pitchFamily="18" charset="0"/>
                <a:cs typeface="Times New Roman" panose="02020603050405020304" pitchFamily="18" charset="0"/>
              </a:rPr>
              <a:t>liters of water per day during summer months, and at least 2 liters of water per day during the winter.</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75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Factors affecting water intake</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b="1" dirty="0" smtClean="0">
                <a:solidFill>
                  <a:srgbClr val="0070C0"/>
                </a:solidFill>
                <a:latin typeface="Times New Roman" panose="02020603050405020304" pitchFamily="18" charset="0"/>
                <a:cs typeface="Times New Roman" panose="02020603050405020304" pitchFamily="18" charset="0"/>
              </a:rPr>
              <a:t>1. Ambient </a:t>
            </a:r>
            <a:r>
              <a:rPr lang="en-US" b="1" dirty="0">
                <a:solidFill>
                  <a:srgbClr val="0070C0"/>
                </a:solidFill>
                <a:latin typeface="Times New Roman" panose="02020603050405020304" pitchFamily="18" charset="0"/>
                <a:cs typeface="Times New Roman" panose="02020603050405020304" pitchFamily="18" charset="0"/>
              </a:rPr>
              <a:t>Temperature:</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Water consumption is increased as much as 40 per cent when air temperature rises to about 35° to </a:t>
            </a:r>
            <a:r>
              <a:rPr lang="en-US" dirty="0" err="1">
                <a:latin typeface="Times New Roman" panose="02020603050405020304" pitchFamily="18" charset="0"/>
                <a:cs typeface="Times New Roman" panose="02020603050405020304" pitchFamily="18" charset="0"/>
              </a:rPr>
              <a:t>37°C</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fontAlgn="base">
              <a:buNone/>
            </a:pPr>
            <a:r>
              <a:rPr lang="en-US" b="1" dirty="0" smtClean="0">
                <a:solidFill>
                  <a:srgbClr val="0070C0"/>
                </a:solidFill>
                <a:latin typeface="Times New Roman" panose="02020603050405020304" pitchFamily="18" charset="0"/>
                <a:cs typeface="Times New Roman" panose="02020603050405020304" pitchFamily="18" charset="0"/>
              </a:rPr>
              <a:t>2</a:t>
            </a:r>
            <a:r>
              <a:rPr lang="en-US" b="1" dirty="0">
                <a:solidFill>
                  <a:srgbClr val="0070C0"/>
                </a:solidFill>
                <a:latin typeface="Times New Roman" panose="02020603050405020304" pitchFamily="18" charset="0"/>
                <a:cs typeface="Times New Roman" panose="02020603050405020304" pitchFamily="18" charset="0"/>
              </a:rPr>
              <a:t>. Age of Animal and Body Size:</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The relative need of water of growing animals is more than that of </a:t>
            </a:r>
            <a:r>
              <a:rPr lang="en-US" dirty="0" smtClean="0">
                <a:latin typeface="Times New Roman" panose="02020603050405020304" pitchFamily="18" charset="0"/>
                <a:cs typeface="Times New Roman" panose="02020603050405020304" pitchFamily="18" charset="0"/>
              </a:rPr>
              <a:t>adults. </a:t>
            </a:r>
          </a:p>
          <a:p>
            <a:pPr algn="just" fontAlgn="base"/>
            <a:r>
              <a:rPr lang="en-US" dirty="0" smtClean="0">
                <a:latin typeface="Times New Roman" panose="02020603050405020304" pitchFamily="18" charset="0"/>
                <a:cs typeface="Times New Roman" panose="02020603050405020304" pitchFamily="18" charset="0"/>
              </a:rPr>
              <a:t>Water </a:t>
            </a:r>
            <a:r>
              <a:rPr lang="en-US" dirty="0">
                <a:latin typeface="Times New Roman" panose="02020603050405020304" pitchFamily="18" charset="0"/>
                <a:cs typeface="Times New Roman" panose="02020603050405020304" pitchFamily="18" charset="0"/>
              </a:rPr>
              <a:t>needs increases with body weight until the animal reaches its maturity.</a:t>
            </a:r>
          </a:p>
          <a:p>
            <a:pPr algn="just" fontAlgn="base"/>
            <a:r>
              <a:rPr lang="en-US" dirty="0" smtClean="0">
                <a:latin typeface="Times New Roman" panose="02020603050405020304" pitchFamily="18" charset="0"/>
                <a:cs typeface="Times New Roman" panose="02020603050405020304" pitchFamily="18" charset="0"/>
              </a:rPr>
              <a:t>The water </a:t>
            </a:r>
            <a:r>
              <a:rPr lang="en-US" dirty="0">
                <a:latin typeface="Times New Roman" panose="02020603050405020304" pitchFamily="18" charset="0"/>
                <a:cs typeface="Times New Roman" panose="02020603050405020304" pitchFamily="18" charset="0"/>
              </a:rPr>
              <a:t>consumption of young animal is higher than that of adult animal.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1-5 </a:t>
            </a:r>
            <a:r>
              <a:rPr lang="en-US" dirty="0">
                <a:latin typeface="Times New Roman" panose="02020603050405020304" pitchFamily="18" charset="0"/>
                <a:cs typeface="Times New Roman" panose="02020603050405020304" pitchFamily="18" charset="0"/>
              </a:rPr>
              <a:t>week old calves getting milk diet consumed 5.4-7.5 kg water per kg of dry matter intake and decreased water consumption caused a drastic reduction in weight gain.</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56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3. Breed:</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i="1" dirty="0" err="1" smtClean="0">
                <a:latin typeface="Times New Roman" panose="02020603050405020304" pitchFamily="18" charset="0"/>
                <a:cs typeface="Times New Roman" panose="02020603050405020304" pitchFamily="18" charset="0"/>
              </a:rPr>
              <a:t>Bos</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indicus</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requires </a:t>
            </a:r>
            <a:r>
              <a:rPr lang="en-US" dirty="0">
                <a:latin typeface="Times New Roman" panose="02020603050405020304" pitchFamily="18" charset="0"/>
                <a:cs typeface="Times New Roman" panose="02020603050405020304" pitchFamily="18" charset="0"/>
              </a:rPr>
              <a:t>less water than </a:t>
            </a:r>
            <a:r>
              <a:rPr lang="en-US" i="1" dirty="0" err="1">
                <a:latin typeface="Times New Roman" panose="02020603050405020304" pitchFamily="18" charset="0"/>
                <a:cs typeface="Times New Roman" panose="02020603050405020304" pitchFamily="18" charset="0"/>
              </a:rPr>
              <a:t>Bos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taurus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under the same environmental conditions</a:t>
            </a:r>
            <a:r>
              <a:rPr lang="en-US" dirty="0" smtClean="0">
                <a:latin typeface="Times New Roman" panose="02020603050405020304" pitchFamily="18" charset="0"/>
                <a:cs typeface="Times New Roman" panose="02020603050405020304" pitchFamily="18" charset="0"/>
              </a:rPr>
              <a:t>.</a:t>
            </a:r>
          </a:p>
          <a:p>
            <a:pPr algn="just" fontAlgn="base"/>
            <a:endParaRPr lang="en-US" dirty="0">
              <a:latin typeface="Times New Roman" panose="02020603050405020304" pitchFamily="18" charset="0"/>
              <a:cs typeface="Times New Roman" panose="02020603050405020304" pitchFamily="18" charset="0"/>
            </a:endParaRP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4. Adaptation:</a:t>
            </a:r>
            <a:endParaRPr lang="en-US" dirty="0">
              <a:solidFill>
                <a:srgbClr val="0070C0"/>
              </a:solidFill>
              <a:latin typeface="Times New Roman" panose="02020603050405020304" pitchFamily="18" charset="0"/>
              <a:cs typeface="Times New Roman" panose="02020603050405020304" pitchFamily="18" charset="0"/>
            </a:endParaRPr>
          </a:p>
          <a:p>
            <a:pPr fontAlgn="base"/>
            <a:r>
              <a:rPr lang="en-US" i="1" dirty="0" err="1" smtClean="0">
                <a:latin typeface="Times New Roman" panose="02020603050405020304" pitchFamily="18" charset="0"/>
                <a:cs typeface="Times New Roman" panose="02020603050405020304" pitchFamily="18" charset="0"/>
              </a:rPr>
              <a:t>Bos</a:t>
            </a:r>
            <a:r>
              <a:rPr lang="en-US" i="1" dirty="0" smtClean="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indicus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(zebu) cattle are more tolerant of dehydration than </a:t>
            </a:r>
            <a:r>
              <a:rPr lang="en-US" i="1" dirty="0" err="1">
                <a:latin typeface="Times New Roman" panose="02020603050405020304" pitchFamily="18" charset="0"/>
                <a:cs typeface="Times New Roman" panose="02020603050405020304" pitchFamily="18" charset="0"/>
              </a:rPr>
              <a:t>Bos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taurus</a:t>
            </a:r>
            <a:r>
              <a:rPr lang="en-US" dirty="0">
                <a:latin typeface="Times New Roman" panose="02020603050405020304" pitchFamily="18" charset="0"/>
                <a:cs typeface="Times New Roman" panose="02020603050405020304" pitchFamily="18" charset="0"/>
              </a:rPr>
              <a:t>.</a:t>
            </a:r>
          </a:p>
          <a:p>
            <a:pPr marL="0" indent="0" fontAlgn="base">
              <a:buNone/>
            </a:pP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fontAlgn="base">
              <a:buNone/>
            </a:pPr>
            <a:r>
              <a:rPr lang="en-US" b="1" dirty="0" smtClean="0">
                <a:solidFill>
                  <a:srgbClr val="0070C0"/>
                </a:solidFill>
                <a:latin typeface="Times New Roman" panose="02020603050405020304" pitchFamily="18" charset="0"/>
                <a:cs typeface="Times New Roman" panose="02020603050405020304" pitchFamily="18" charset="0"/>
              </a:rPr>
              <a:t>5</a:t>
            </a:r>
            <a:r>
              <a:rPr lang="en-US" b="1" dirty="0">
                <a:solidFill>
                  <a:srgbClr val="0070C0"/>
                </a:solidFill>
                <a:latin typeface="Times New Roman" panose="02020603050405020304" pitchFamily="18" charset="0"/>
                <a:cs typeface="Times New Roman" panose="02020603050405020304" pitchFamily="18" charset="0"/>
              </a:rPr>
              <a:t>. Walking and Exercise</a:t>
            </a:r>
            <a:r>
              <a:rPr lang="en-US" b="1" dirty="0" smtClean="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With the increase in movement of animal due to walking for grazing or exercise the demand for water also increase due to increased muscular activity.</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10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a:solidFill>
                  <a:srgbClr val="0070C0"/>
                </a:solidFill>
                <a:latin typeface="Times New Roman" panose="02020603050405020304" pitchFamily="18" charset="0"/>
                <a:cs typeface="Times New Roman" panose="02020603050405020304" pitchFamily="18" charset="0"/>
              </a:rPr>
              <a:t>6. Season/weather:</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Cattle consume more water in hot weather because of heat stress they lose large quantity of water by evaporation from the lungs and skin.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Unprotected buffaloes </a:t>
            </a:r>
            <a:r>
              <a:rPr lang="en-US" dirty="0">
                <a:latin typeface="Times New Roman" panose="02020603050405020304" pitchFamily="18" charset="0"/>
                <a:cs typeface="Times New Roman" panose="02020603050405020304" pitchFamily="18" charset="0"/>
              </a:rPr>
              <a:t>exposed to hot conditions of summer registered an increase of 13.5 per cent in water intake in spite of a sharp decline in the feed consumption.</a:t>
            </a:r>
          </a:p>
          <a:p>
            <a:pPr algn="just" fontAlgn="base"/>
            <a:r>
              <a:rPr lang="en-US" dirty="0" smtClean="0">
                <a:latin typeface="Times New Roman" panose="02020603050405020304" pitchFamily="18" charset="0"/>
                <a:cs typeface="Times New Roman" panose="02020603050405020304" pitchFamily="18" charset="0"/>
              </a:rPr>
              <a:t>The relationship </a:t>
            </a:r>
            <a:r>
              <a:rPr lang="en-US" dirty="0">
                <a:latin typeface="Times New Roman" panose="02020603050405020304" pitchFamily="18" charset="0"/>
                <a:cs typeface="Times New Roman" panose="02020603050405020304" pitchFamily="18" charset="0"/>
              </a:rPr>
              <a:t>between water intake and ambient temperature was almost linear up to </a:t>
            </a:r>
            <a:r>
              <a:rPr lang="en-US" dirty="0" err="1">
                <a:latin typeface="Times New Roman" panose="02020603050405020304" pitchFamily="18" charset="0"/>
                <a:cs typeface="Times New Roman" panose="02020603050405020304" pitchFamily="18" charset="0"/>
              </a:rPr>
              <a:t>95°F</a:t>
            </a:r>
            <a:r>
              <a:rPr lang="en-US" dirty="0">
                <a:latin typeface="Times New Roman" panose="02020603050405020304" pitchFamily="18" charset="0"/>
                <a:cs typeface="Times New Roman" panose="02020603050405020304" pitchFamily="18" charset="0"/>
              </a:rPr>
              <a:t> and thereafter the curve showed some deflection.</a:t>
            </a:r>
          </a:p>
          <a:p>
            <a:pPr marL="0" indent="0" algn="just" fontAlgn="base">
              <a:buNone/>
            </a:pP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algn="just" fontAlgn="base">
              <a:buNone/>
            </a:pPr>
            <a:r>
              <a:rPr lang="en-US" b="1" dirty="0" smtClean="0">
                <a:solidFill>
                  <a:srgbClr val="0070C0"/>
                </a:solidFill>
                <a:latin typeface="Times New Roman" panose="02020603050405020304" pitchFamily="18" charset="0"/>
                <a:cs typeface="Times New Roman" panose="02020603050405020304" pitchFamily="18" charset="0"/>
              </a:rPr>
              <a:t>7.</a:t>
            </a:r>
            <a:r>
              <a:rPr lang="en-US" b="1" dirty="0">
                <a:solidFill>
                  <a:srgbClr val="0070C0"/>
                </a:solidFill>
                <a:latin typeface="Times New Roman" panose="02020603050405020304" pitchFamily="18" charset="0"/>
                <a:cs typeface="Times New Roman" panose="02020603050405020304" pitchFamily="18" charset="0"/>
              </a:rPr>
              <a:t> Humidity:</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In the arid zones of low rainfall the need of water of cattle is more than the zones of high rainfall due to low humidity.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42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fontScale="92500" lnSpcReduction="20000"/>
          </a:bodyPr>
          <a:lstStyle/>
          <a:p>
            <a:pPr marL="0" indent="0" fontAlgn="base">
              <a:buNone/>
            </a:pPr>
            <a:r>
              <a:rPr lang="en-US" b="1" dirty="0">
                <a:solidFill>
                  <a:srgbClr val="0070C0"/>
                </a:solidFill>
              </a:rPr>
              <a:t>8</a:t>
            </a:r>
            <a:r>
              <a:rPr lang="en-US" b="1" dirty="0">
                <a:solidFill>
                  <a:srgbClr val="0070C0"/>
                </a:solidFill>
                <a:latin typeface="Times New Roman" panose="02020603050405020304" pitchFamily="18" charset="0"/>
                <a:cs typeface="Times New Roman" panose="02020603050405020304" pitchFamily="18" charset="0"/>
              </a:rPr>
              <a:t>. Cleanliness of Water:</a:t>
            </a:r>
            <a:endParaRPr lang="en-US" dirty="0">
              <a:solidFill>
                <a:srgbClr val="0070C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Taste and odour (organoleptic properties)</a:t>
            </a:r>
          </a:p>
          <a:p>
            <a:pPr marL="0" indent="0">
              <a:buNone/>
            </a:pPr>
            <a:r>
              <a:rPr lang="en-US" dirty="0">
                <a:latin typeface="Times New Roman" panose="02020603050405020304" pitchFamily="18" charset="0"/>
                <a:cs typeface="Times New Roman" panose="02020603050405020304" pitchFamily="18" charset="0"/>
              </a:rPr>
              <a:t>	2. Presence of heavy metals, minerals, hydrocarbons </a:t>
            </a:r>
            <a:r>
              <a:rPr lang="en-US" dirty="0" err="1">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3. Presence of bacteria</a:t>
            </a:r>
          </a:p>
          <a:p>
            <a:pPr marL="0" indent="0">
              <a:buNone/>
            </a:pPr>
            <a:r>
              <a:rPr lang="en-US" dirty="0">
                <a:latin typeface="Times New Roman" panose="02020603050405020304" pitchFamily="18" charset="0"/>
                <a:cs typeface="Times New Roman" panose="02020603050405020304" pitchFamily="18" charset="0"/>
              </a:rPr>
              <a:t>	4. Hardness, pH, total dissolved solids of the water </a:t>
            </a:r>
          </a:p>
          <a:p>
            <a:pPr marL="0" indent="0">
              <a:buNone/>
            </a:pPr>
            <a:r>
              <a:rPr lang="en-US" dirty="0">
                <a:latin typeface="Times New Roman" panose="02020603050405020304" pitchFamily="18" charset="0"/>
                <a:cs typeface="Times New Roman" panose="02020603050405020304" pitchFamily="18" charset="0"/>
              </a:rPr>
              <a:t>	5. The presence of excess minerals and compounds like nitrates, sulfates</a:t>
            </a:r>
          </a:p>
          <a:p>
            <a:pPr marL="0" indent="0">
              <a:buNone/>
            </a:pPr>
            <a:r>
              <a:rPr lang="en-US" dirty="0">
                <a:latin typeface="Times New Roman" panose="02020603050405020304" pitchFamily="18" charset="0"/>
                <a:cs typeface="Times New Roman" panose="02020603050405020304" pitchFamily="18" charset="0"/>
              </a:rPr>
              <a:t>               and iron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Ensure that water is free from contaminants like toxins, heavy metals, mineral salts and agricultural waste. </a:t>
            </a:r>
          </a:p>
          <a:p>
            <a:r>
              <a:rPr lang="en-US" dirty="0">
                <a:latin typeface="Times New Roman" panose="02020603050405020304" pitchFamily="18" charset="0"/>
                <a:cs typeface="Times New Roman" panose="02020603050405020304" pitchFamily="18" charset="0"/>
              </a:rPr>
              <a:t>The animal’s feed or water contains a large amount of salt, the animal may try to compensate by consuming excess amounts of water in order to get rid of the excess minerals.</a:t>
            </a:r>
          </a:p>
          <a:p>
            <a:r>
              <a:rPr lang="en-US" dirty="0">
                <a:latin typeface="Times New Roman" panose="02020603050405020304" pitchFamily="18" charset="0"/>
                <a:cs typeface="Times New Roman" panose="02020603050405020304" pitchFamily="18" charset="0"/>
              </a:rPr>
              <a:t> Drinking water should be free from microbial contamination which  lead to problems like infertility and reproductive issues, diseases like foot-rot, and decreased milk production.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92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9. Pregnancy:</a:t>
            </a:r>
            <a:endParaRPr lang="en-US" dirty="0">
              <a:solidFill>
                <a:srgbClr val="0070C0"/>
              </a:solidFill>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Pregnant animals require more water than non-pregnant </a:t>
            </a:r>
            <a:r>
              <a:rPr lang="en-US" dirty="0" smtClean="0">
                <a:latin typeface="Times New Roman" panose="02020603050405020304" pitchFamily="18" charset="0"/>
                <a:cs typeface="Times New Roman" panose="02020603050405020304" pitchFamily="18" charset="0"/>
              </a:rPr>
              <a:t>ones.</a:t>
            </a:r>
            <a:endParaRPr lang="en-US" dirty="0">
              <a:latin typeface="Times New Roman" panose="02020603050405020304" pitchFamily="18" charset="0"/>
              <a:cs typeface="Times New Roman" panose="02020603050405020304" pitchFamily="18" charset="0"/>
            </a:endParaRP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10. Dry Matter in Feed:</a:t>
            </a:r>
            <a:endParaRPr lang="en-US" dirty="0">
              <a:solidFill>
                <a:srgbClr val="0070C0"/>
              </a:solidFill>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A relationship </a:t>
            </a:r>
            <a:r>
              <a:rPr lang="en-US" dirty="0">
                <a:latin typeface="Times New Roman" panose="02020603050405020304" pitchFamily="18" charset="0"/>
                <a:cs typeface="Times New Roman" panose="02020603050405020304" pitchFamily="18" charset="0"/>
              </a:rPr>
              <a:t>between dry feed and water intake </a:t>
            </a:r>
            <a:r>
              <a:rPr lang="en-US" dirty="0" smtClean="0">
                <a:latin typeface="Times New Roman" panose="02020603050405020304" pitchFamily="18" charset="0"/>
                <a:cs typeface="Times New Roman" panose="02020603050405020304" pitchFamily="18" charset="0"/>
              </a:rPr>
              <a:t>is 1</a:t>
            </a:r>
            <a:r>
              <a:rPr lang="en-US" dirty="0">
                <a:latin typeface="Times New Roman" panose="02020603050405020304" pitchFamily="18" charset="0"/>
                <a:cs typeface="Times New Roman" panose="02020603050405020304" pitchFamily="18" charset="0"/>
              </a:rPr>
              <a:t>: 4.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Higher the </a:t>
            </a:r>
            <a:r>
              <a:rPr lang="en-US" dirty="0">
                <a:latin typeface="Times New Roman" panose="02020603050405020304" pitchFamily="18" charset="0"/>
                <a:cs typeface="Times New Roman" panose="02020603050405020304" pitchFamily="18" charset="0"/>
              </a:rPr>
              <a:t>dry-matter in food more will be the water needed. </a:t>
            </a:r>
            <a:r>
              <a:rPr lang="en-US" dirty="0" smtClean="0">
                <a:latin typeface="Times New Roman" panose="02020603050405020304" pitchFamily="18" charset="0"/>
                <a:cs typeface="Times New Roman" panose="02020603050405020304" pitchFamily="18" charset="0"/>
              </a:rPr>
              <a:t>the water </a:t>
            </a:r>
            <a:r>
              <a:rPr lang="en-US" dirty="0">
                <a:latin typeface="Times New Roman" panose="02020603050405020304" pitchFamily="18" charset="0"/>
                <a:cs typeface="Times New Roman" panose="02020603050405020304" pitchFamily="18" charset="0"/>
              </a:rPr>
              <a:t>intake of cattle is a function of dry matter and ambient temperature.</a:t>
            </a:r>
          </a:p>
          <a:p>
            <a:pPr algn="just" fontAlgn="base"/>
            <a:r>
              <a:rPr lang="en-US" dirty="0">
                <a:latin typeface="Times New Roman" panose="02020603050405020304" pitchFamily="18" charset="0"/>
                <a:cs typeface="Times New Roman" panose="02020603050405020304" pitchFamily="18" charset="0"/>
              </a:rPr>
              <a:t>The water intake maintains a direct relationship with dry matter consumption within the range of </a:t>
            </a:r>
            <a:r>
              <a:rPr lang="en-US" dirty="0" err="1">
                <a:latin typeface="Times New Roman" panose="02020603050405020304" pitchFamily="18" charset="0"/>
                <a:cs typeface="Times New Roman" panose="02020603050405020304" pitchFamily="18" charset="0"/>
              </a:rPr>
              <a:t>themoneutrality</a:t>
            </a:r>
            <a:r>
              <a:rPr lang="en-US" dirty="0">
                <a:latin typeface="Times New Roman" panose="02020603050405020304" pitchFamily="18" charset="0"/>
                <a:cs typeface="Times New Roman" panose="02020603050405020304" pitchFamily="18" charset="0"/>
              </a:rPr>
              <a:t> or comfort zone of cattle.</a:t>
            </a: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11. Milk Production:</a:t>
            </a:r>
            <a:endParaRPr lang="en-US" dirty="0">
              <a:solidFill>
                <a:srgbClr val="0070C0"/>
              </a:solidFill>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The amount of water consumed was 3.0 to 3.5 kg per each kg of milk </a:t>
            </a:r>
            <a:r>
              <a:rPr lang="en-US" dirty="0" smtClean="0">
                <a:latin typeface="Times New Roman" panose="02020603050405020304" pitchFamily="18" charset="0"/>
                <a:cs typeface="Times New Roman" panose="02020603050405020304" pitchFamily="18" charset="0"/>
              </a:rPr>
              <a:t>produced.</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7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smtClean="0">
                <a:solidFill>
                  <a:srgbClr val="0070C0"/>
                </a:solidFill>
                <a:latin typeface="Times New Roman" panose="02020603050405020304" pitchFamily="18" charset="0"/>
                <a:cs typeface="Times New Roman" panose="02020603050405020304" pitchFamily="18" charset="0"/>
              </a:rPr>
              <a:t>12.</a:t>
            </a:r>
            <a:r>
              <a:rPr lang="en-US" b="1" dirty="0">
                <a:solidFill>
                  <a:srgbClr val="0070C0"/>
                </a:solidFill>
                <a:latin typeface="Times New Roman" panose="02020603050405020304" pitchFamily="18" charset="0"/>
                <a:cs typeface="Times New Roman" panose="02020603050405020304" pitchFamily="18" charset="0"/>
              </a:rPr>
              <a:t> Method of Water Given to Cow:</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Cows watered </a:t>
            </a:r>
            <a:r>
              <a:rPr lang="en-US" dirty="0">
                <a:latin typeface="Times New Roman" panose="02020603050405020304" pitchFamily="18" charset="0"/>
                <a:cs typeface="Times New Roman" panose="02020603050405020304" pitchFamily="18" charset="0"/>
              </a:rPr>
              <a:t>by means of water bowl in the barn consumed approx. </a:t>
            </a:r>
            <a:r>
              <a:rPr lang="en-US" dirty="0" smtClean="0">
                <a:latin typeface="Times New Roman" panose="02020603050405020304" pitchFamily="18" charset="0"/>
                <a:cs typeface="Times New Roman" panose="02020603050405020304" pitchFamily="18" charset="0"/>
              </a:rPr>
              <a:t>18% more </a:t>
            </a:r>
            <a:r>
              <a:rPr lang="en-US" dirty="0">
                <a:latin typeface="Times New Roman" panose="02020603050405020304" pitchFamily="18" charset="0"/>
                <a:cs typeface="Times New Roman" panose="02020603050405020304" pitchFamily="18" charset="0"/>
              </a:rPr>
              <a:t>water and yielded </a:t>
            </a:r>
            <a:r>
              <a:rPr lang="en-US" dirty="0" smtClean="0">
                <a:latin typeface="Times New Roman" panose="02020603050405020304" pitchFamily="18" charset="0"/>
                <a:cs typeface="Times New Roman" panose="02020603050405020304" pitchFamily="18" charset="0"/>
              </a:rPr>
              <a:t>3.5% </a:t>
            </a:r>
            <a:r>
              <a:rPr lang="en-US" dirty="0">
                <a:latin typeface="Times New Roman" panose="02020603050405020304" pitchFamily="18" charset="0"/>
                <a:cs typeface="Times New Roman" panose="02020603050405020304" pitchFamily="18" charset="0"/>
              </a:rPr>
              <a:t>more milk and </a:t>
            </a:r>
            <a:r>
              <a:rPr lang="en-US" dirty="0" smtClean="0">
                <a:latin typeface="Times New Roman" panose="02020603050405020304" pitchFamily="18" charset="0"/>
                <a:cs typeface="Times New Roman" panose="02020603050405020304" pitchFamily="18" charset="0"/>
              </a:rPr>
              <a:t>10.7% more </a:t>
            </a:r>
            <a:r>
              <a:rPr lang="en-US" dirty="0">
                <a:latin typeface="Times New Roman" panose="02020603050405020304" pitchFamily="18" charset="0"/>
                <a:cs typeface="Times New Roman" panose="02020603050405020304" pitchFamily="18" charset="0"/>
              </a:rPr>
              <a:t>butter fat than cows watered twice/day at an outside tank</a:t>
            </a:r>
            <a:r>
              <a:rPr lang="en-US" dirty="0" smtClean="0">
                <a:latin typeface="Times New Roman" panose="02020603050405020304" pitchFamily="18" charset="0"/>
                <a:cs typeface="Times New Roman" panose="02020603050405020304" pitchFamily="18" charset="0"/>
              </a:rPr>
              <a:t>.</a:t>
            </a:r>
          </a:p>
          <a:p>
            <a:pPr algn="just" fontAlgn="base"/>
            <a:endParaRPr lang="en-US" dirty="0">
              <a:latin typeface="Times New Roman" panose="02020603050405020304" pitchFamily="18" charset="0"/>
              <a:cs typeface="Times New Roman" panose="02020603050405020304" pitchFamily="18" charset="0"/>
            </a:endParaRPr>
          </a:p>
          <a:p>
            <a:pPr marL="0" indent="0" algn="just" fontAlgn="base">
              <a:buNone/>
            </a:pPr>
            <a:r>
              <a:rPr lang="en-US" b="1" dirty="0" smtClean="0">
                <a:solidFill>
                  <a:srgbClr val="0070C0"/>
                </a:solidFill>
                <a:latin typeface="Times New Roman" panose="02020603050405020304" pitchFamily="18" charset="0"/>
                <a:cs typeface="Times New Roman" panose="02020603050405020304" pitchFamily="18" charset="0"/>
              </a:rPr>
              <a:t>13.</a:t>
            </a:r>
            <a:r>
              <a:rPr lang="en-US" b="1" dirty="0">
                <a:solidFill>
                  <a:srgbClr val="0070C0"/>
                </a:solidFill>
                <a:latin typeface="Times New Roman" panose="02020603050405020304" pitchFamily="18" charset="0"/>
                <a:cs typeface="Times New Roman" panose="02020603050405020304" pitchFamily="18" charset="0"/>
              </a:rPr>
              <a:t> Frequency of Water Supply:</a:t>
            </a:r>
            <a:endParaRPr lang="en-US" dirty="0">
              <a:solidFill>
                <a:srgbClr val="0070C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Average producing </a:t>
            </a:r>
            <a:r>
              <a:rPr lang="en-US" dirty="0">
                <a:latin typeface="Times New Roman" panose="02020603050405020304" pitchFamily="18" charset="0"/>
                <a:cs typeface="Times New Roman" panose="02020603050405020304" pitchFamily="18" charset="0"/>
              </a:rPr>
              <a:t>cows watered once a day drank less and produced less than those watered twice a </a:t>
            </a:r>
            <a:r>
              <a:rPr lang="en-US" dirty="0" smtClean="0">
                <a:latin typeface="Times New Roman" panose="02020603050405020304" pitchFamily="18" charset="0"/>
                <a:cs typeface="Times New Roman" panose="02020603050405020304" pitchFamily="18" charset="0"/>
              </a:rPr>
              <a:t>day.</a:t>
            </a:r>
          </a:p>
          <a:p>
            <a:pPr algn="just" fontAlgn="base"/>
            <a:r>
              <a:rPr lang="en-US" dirty="0" smtClean="0">
                <a:latin typeface="Times New Roman" panose="02020603050405020304" pitchFamily="18" charset="0"/>
                <a:cs typeface="Times New Roman" panose="02020603050405020304" pitchFamily="18" charset="0"/>
              </a:rPr>
              <a:t>The cows </a:t>
            </a:r>
            <a:r>
              <a:rPr lang="en-US" dirty="0">
                <a:latin typeface="Times New Roman" panose="02020603050405020304" pitchFamily="18" charset="0"/>
                <a:cs typeface="Times New Roman" panose="02020603050405020304" pitchFamily="18" charset="0"/>
              </a:rPr>
              <a:t>watered twice a day drank as much but produced less than those watered at will.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Higher production </a:t>
            </a:r>
            <a:r>
              <a:rPr lang="en-US" dirty="0">
                <a:latin typeface="Times New Roman" panose="02020603050405020304" pitchFamily="18" charset="0"/>
                <a:cs typeface="Times New Roman" panose="02020603050405020304" pitchFamily="18" charset="0"/>
              </a:rPr>
              <a:t>and greater benefit derived from frequent watering.</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45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scene3d>
            <a:camera prst="orthographicFront"/>
            <a:lightRig rig="threePt" dir="t"/>
          </a:scene3d>
          <a:sp3d>
            <a:bevelT/>
          </a:sp3d>
        </p:spPr>
        <p:txBody>
          <a:bodyPr>
            <a:norm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ANIMAL WATER HYGIENE</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301240"/>
            <a:ext cx="10515600" cy="4267199"/>
          </a:xfrm>
        </p:spPr>
        <p:txBody>
          <a:bodyPr>
            <a:normAutofit/>
          </a:bodyPr>
          <a:lstStyle/>
          <a:p>
            <a:pPr marL="0" indent="0" fontAlgn="base">
              <a:buNone/>
            </a:pPr>
            <a:r>
              <a:rPr lang="en-US" sz="3200" b="1" dirty="0" smtClean="0">
                <a:solidFill>
                  <a:srgbClr val="C00000"/>
                </a:solidFill>
                <a:latin typeface="Times New Roman" panose="02020603050405020304" pitchFamily="18" charset="0"/>
                <a:cs typeface="Times New Roman" panose="02020603050405020304" pitchFamily="18" charset="0"/>
              </a:rPr>
              <a:t>Objectives</a:t>
            </a:r>
            <a:r>
              <a:rPr lang="en-US" sz="3200" b="1" dirty="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To know about water quality needed for livestock.</a:t>
            </a:r>
          </a:p>
          <a:p>
            <a:pPr algn="just"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provide clean </a:t>
            </a:r>
            <a:r>
              <a:rPr lang="en-US" dirty="0" smtClean="0">
                <a:latin typeface="Times New Roman" panose="02020603050405020304" pitchFamily="18" charset="0"/>
                <a:cs typeface="Times New Roman" panose="02020603050405020304" pitchFamily="18" charset="0"/>
              </a:rPr>
              <a:t>water for maximum production of livestock.</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Factors responsible for water pollution at livestock farm.</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Measures to control water pollution at livestock farm.</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137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9160"/>
            <a:ext cx="11033760" cy="5562600"/>
          </a:xfrm>
        </p:spPr>
        <p:txBody>
          <a:bodyPr>
            <a:normAutofit/>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Assessment of water quality</a:t>
            </a:r>
            <a:endParaRPr lang="en-US" dirty="0">
              <a:solidFill>
                <a:srgbClr val="FF0000"/>
              </a:solidFill>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	Water </a:t>
            </a:r>
            <a:r>
              <a:rPr lang="en-US" dirty="0">
                <a:latin typeface="Times New Roman" panose="02020603050405020304" pitchFamily="18" charset="0"/>
                <a:cs typeface="Times New Roman" panose="02020603050405020304" pitchFamily="18" charset="0"/>
              </a:rPr>
              <a:t>quality assessment is generally based on </a:t>
            </a:r>
          </a:p>
          <a:p>
            <a:pPr>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Physical/Organoleptic properties </a:t>
            </a:r>
            <a:r>
              <a:rPr lang="en-US" dirty="0">
                <a:latin typeface="Times New Roman" panose="02020603050405020304" pitchFamily="18" charset="0"/>
                <a:cs typeface="Times New Roman" panose="02020603050405020304" pitchFamily="18" charset="0"/>
              </a:rPr>
              <a:t>(odour, taste, turbidity, temperature)</a:t>
            </a:r>
          </a:p>
          <a:p>
            <a:pPr>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Physiochemical properties</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Excess nutrients</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Toxic substances</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Microbiological agents</a:t>
            </a:r>
            <a:endParaRPr lang="en-US" dirty="0">
              <a:latin typeface="Times New Roman" panose="02020603050405020304" pitchFamily="18" charset="0"/>
              <a:cs typeface="Times New Roman" panose="02020603050405020304" pitchFamily="18" charset="0"/>
            </a:endParaRPr>
          </a:p>
          <a:p>
            <a:pPr lvl="0" algn="just">
              <a:lnSpc>
                <a:spcPct val="150000"/>
              </a:lnSpc>
              <a:spcBef>
                <a:spcPts val="0"/>
              </a:spcBef>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60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9160"/>
            <a:ext cx="11033760" cy="5562600"/>
          </a:xfrm>
        </p:spPr>
        <p:txBody>
          <a:bodyPr>
            <a:normAutofit/>
          </a:bodyPr>
          <a:lstStyle/>
          <a:p>
            <a:pPr marL="0" indent="0" algn="ctr">
              <a:buNone/>
            </a:pPr>
            <a:r>
              <a:rPr lang="en-US" sz="3200" b="1" dirty="0">
                <a:solidFill>
                  <a:srgbClr val="FF0000"/>
                </a:solidFill>
                <a:latin typeface="Times New Roman" panose="02020603050405020304" pitchFamily="18" charset="0"/>
                <a:cs typeface="Times New Roman" panose="02020603050405020304" pitchFamily="18" charset="0"/>
              </a:rPr>
              <a:t>Types of </a:t>
            </a:r>
            <a:r>
              <a:rPr lang="en-US" sz="3200" b="1" dirty="0" smtClean="0">
                <a:solidFill>
                  <a:srgbClr val="FF0000"/>
                </a:solidFill>
                <a:latin typeface="Times New Roman" panose="02020603050405020304" pitchFamily="18" charset="0"/>
                <a:cs typeface="Times New Roman" panose="02020603050405020304" pitchFamily="18" charset="0"/>
              </a:rPr>
              <a:t>water contaminants</a:t>
            </a:r>
            <a:endParaRPr lang="en-US" sz="3200"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Basically the </a:t>
            </a:r>
            <a:r>
              <a:rPr lang="en-US" dirty="0">
                <a:latin typeface="Times New Roman" panose="02020603050405020304" pitchFamily="18" charset="0"/>
                <a:cs typeface="Times New Roman" panose="02020603050405020304" pitchFamily="18" charset="0"/>
              </a:rPr>
              <a:t>contaminants are four types associated with water </a:t>
            </a:r>
            <a:r>
              <a:rPr lang="en-US" dirty="0" smtClean="0">
                <a:latin typeface="Times New Roman" panose="02020603050405020304" pitchFamily="18" charset="0"/>
                <a:cs typeface="Times New Roman" panose="02020603050405020304" pitchFamily="18" charset="0"/>
              </a:rPr>
              <a:t>pollution:</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Inorganic contaminants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Organic contaminants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Biological contaminants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Radiological contaminants</a:t>
            </a:r>
            <a:endParaRPr lang="en-US" dirty="0">
              <a:latin typeface="Times New Roman" panose="02020603050405020304" pitchFamily="18" charset="0"/>
              <a:cs typeface="Times New Roman" panose="02020603050405020304" pitchFamily="18" charset="0"/>
            </a:endParaRPr>
          </a:p>
          <a:p>
            <a:pPr lvl="0" algn="just">
              <a:lnSpc>
                <a:spcPct val="150000"/>
              </a:lnSpc>
              <a:spcBef>
                <a:spcPts val="0"/>
              </a:spcBef>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07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1033760" cy="6096000"/>
          </a:xfrm>
        </p:spPr>
        <p:txBody>
          <a:bodyPr>
            <a:normAutofit fontScale="92500" lnSpcReduction="10000"/>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Inorganic contaminants</a:t>
            </a:r>
            <a:endParaRPr lang="en-US" dirty="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Calcium or Magnesium carbonates/bicarbonates causing hardness of water. </a:t>
            </a:r>
          </a:p>
          <a:p>
            <a:r>
              <a:rPr lang="en-US" dirty="0" smtClean="0">
                <a:latin typeface="Times New Roman" panose="02020603050405020304" pitchFamily="18" charset="0"/>
                <a:cs typeface="Times New Roman" panose="02020603050405020304" pitchFamily="18" charset="0"/>
              </a:rPr>
              <a:t>Fluoride, </a:t>
            </a:r>
            <a:r>
              <a:rPr lang="en-US" dirty="0">
                <a:latin typeface="Times New Roman" panose="02020603050405020304" pitchFamily="18" charset="0"/>
                <a:cs typeface="Times New Roman" panose="02020603050405020304" pitchFamily="18" charset="0"/>
              </a:rPr>
              <a:t>arsenic, lead, copper, chromium, mercury, antimony, </a:t>
            </a:r>
            <a:r>
              <a:rPr lang="en-US" dirty="0" smtClean="0">
                <a:latin typeface="Times New Roman" panose="02020603050405020304" pitchFamily="18" charset="0"/>
                <a:cs typeface="Times New Roman" panose="02020603050405020304" pitchFamily="18" charset="0"/>
              </a:rPr>
              <a:t>cyanide </a:t>
            </a:r>
            <a:r>
              <a:rPr lang="en-US" dirty="0">
                <a:latin typeface="Times New Roman" panose="02020603050405020304" pitchFamily="18" charset="0"/>
                <a:cs typeface="Times New Roman" panose="02020603050405020304" pitchFamily="18" charset="0"/>
              </a:rPr>
              <a:t>that contaminate water resource. </a:t>
            </a:r>
          </a:p>
          <a:p>
            <a:pPr marL="0" indent="0">
              <a:buNone/>
            </a:pPr>
            <a:r>
              <a:rPr lang="en-US" b="1" dirty="0">
                <a:solidFill>
                  <a:srgbClr val="0070C0"/>
                </a:solidFill>
                <a:latin typeface="Times New Roman" panose="02020603050405020304" pitchFamily="18" charset="0"/>
                <a:cs typeface="Times New Roman" panose="02020603050405020304" pitchFamily="18" charset="0"/>
              </a:rPr>
              <a:t>Organic contaminants</a:t>
            </a:r>
            <a:endParaRPr lang="en-US" dirty="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Pesticides, </a:t>
            </a:r>
            <a:r>
              <a:rPr lang="en-US" dirty="0">
                <a:latin typeface="Times New Roman" panose="02020603050405020304" pitchFamily="18" charset="0"/>
                <a:cs typeface="Times New Roman" panose="02020603050405020304" pitchFamily="18" charset="0"/>
              </a:rPr>
              <a:t>domestic waste, and industrial </a:t>
            </a:r>
            <a:r>
              <a:rPr lang="en-US" dirty="0" smtClean="0">
                <a:latin typeface="Times New Roman" panose="02020603050405020304" pitchFamily="18" charset="0"/>
                <a:cs typeface="Times New Roman" panose="02020603050405020304" pitchFamily="18" charset="0"/>
              </a:rPr>
              <a:t>wastes.</a:t>
            </a:r>
          </a:p>
          <a:p>
            <a:pPr algn="just"/>
            <a:r>
              <a:rPr lang="en-US" dirty="0" smtClean="0">
                <a:latin typeface="Times New Roman" panose="02020603050405020304" pitchFamily="18" charset="0"/>
                <a:cs typeface="Times New Roman" panose="02020603050405020304" pitchFamily="18" charset="0"/>
              </a:rPr>
              <a:t>Contamination </a:t>
            </a:r>
            <a:r>
              <a:rPr lang="en-US" dirty="0">
                <a:latin typeface="Times New Roman" panose="02020603050405020304" pitchFamily="18" charset="0"/>
                <a:cs typeface="Times New Roman" panose="02020603050405020304" pitchFamily="18" charset="0"/>
              </a:rPr>
              <a:t>through organic materials can cause serious health problems like cancers, hormonal </a:t>
            </a:r>
            <a:r>
              <a:rPr lang="en-US" dirty="0" smtClean="0">
                <a:latin typeface="Times New Roman" panose="02020603050405020304" pitchFamily="18" charset="0"/>
                <a:cs typeface="Times New Roman" panose="02020603050405020304" pitchFamily="18" charset="0"/>
              </a:rPr>
              <a:t>disruptions </a:t>
            </a:r>
            <a:r>
              <a:rPr lang="en-US" dirty="0">
                <a:latin typeface="Times New Roman" panose="02020603050405020304" pitchFamily="18" charset="0"/>
                <a:cs typeface="Times New Roman" panose="02020603050405020304" pitchFamily="18" charset="0"/>
              </a:rPr>
              <a:t>and nervous system disorder.</a:t>
            </a:r>
          </a:p>
          <a:p>
            <a:pPr marL="0" indent="0">
              <a:buNone/>
            </a:pPr>
            <a:r>
              <a:rPr lang="en-US" b="1" dirty="0">
                <a:solidFill>
                  <a:srgbClr val="0070C0"/>
                </a:solidFill>
                <a:latin typeface="Times New Roman" panose="02020603050405020304" pitchFamily="18" charset="0"/>
                <a:cs typeface="Times New Roman" panose="02020603050405020304" pitchFamily="18" charset="0"/>
              </a:rPr>
              <a:t>Biological contaminants</a:t>
            </a:r>
            <a:endParaRPr lang="en-US" dirty="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presence of </a:t>
            </a:r>
            <a:r>
              <a:rPr lang="en-US" dirty="0">
                <a:latin typeface="Times New Roman" panose="02020603050405020304" pitchFamily="18" charset="0"/>
                <a:cs typeface="Times New Roman" panose="02020603050405020304" pitchFamily="18" charset="0"/>
              </a:rPr>
              <a:t>living organisms, such as algae, bacteria, </a:t>
            </a:r>
            <a:r>
              <a:rPr lang="en-US" dirty="0" smtClean="0">
                <a:latin typeface="Times New Roman" panose="02020603050405020304" pitchFamily="18" charset="0"/>
                <a:cs typeface="Times New Roman" panose="02020603050405020304" pitchFamily="18" charset="0"/>
              </a:rPr>
              <a:t>protozoan or </a:t>
            </a:r>
            <a:r>
              <a:rPr lang="en-US" dirty="0">
                <a:latin typeface="Times New Roman" panose="02020603050405020304" pitchFamily="18" charset="0"/>
                <a:cs typeface="Times New Roman" panose="02020603050405020304" pitchFamily="18" charset="0"/>
              </a:rPr>
              <a:t>viruses. </a:t>
            </a:r>
          </a:p>
          <a:p>
            <a:pPr marL="0" indent="0">
              <a:buNone/>
            </a:pPr>
            <a:r>
              <a:rPr lang="en-US" b="1" dirty="0">
                <a:solidFill>
                  <a:srgbClr val="0070C0"/>
                </a:solidFill>
                <a:latin typeface="Times New Roman" panose="02020603050405020304" pitchFamily="18" charset="0"/>
                <a:cs typeface="Times New Roman" panose="02020603050405020304" pitchFamily="18" charset="0"/>
              </a:rPr>
              <a:t>Radiological contaminants</a:t>
            </a:r>
            <a:endParaRPr lang="en-US" dirty="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Radioactive elements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Sources of radioactive </a:t>
            </a:r>
            <a:r>
              <a:rPr lang="en-US" dirty="0" smtClean="0">
                <a:latin typeface="Times New Roman" panose="02020603050405020304" pitchFamily="18" charset="0"/>
                <a:cs typeface="Times New Roman" panose="02020603050405020304" pitchFamily="18" charset="0"/>
              </a:rPr>
              <a:t>materials: Soils or rocks </a:t>
            </a:r>
            <a:r>
              <a:rPr lang="en-US" dirty="0">
                <a:latin typeface="Times New Roman" panose="02020603050405020304" pitchFamily="18" charset="0"/>
                <a:cs typeface="Times New Roman" panose="02020603050405020304" pitchFamily="18" charset="0"/>
              </a:rPr>
              <a:t>the water moves through or some industrial </a:t>
            </a:r>
            <a:r>
              <a:rPr lang="en-US" dirty="0" smtClean="0">
                <a:latin typeface="Times New Roman" panose="02020603050405020304" pitchFamily="18" charset="0"/>
                <a:cs typeface="Times New Roman" panose="02020603050405020304" pitchFamily="18" charset="0"/>
              </a:rPr>
              <a:t>wastes.</a:t>
            </a:r>
            <a:endParaRPr lang="en-US" dirty="0">
              <a:latin typeface="Times New Roman" panose="02020603050405020304" pitchFamily="18" charset="0"/>
              <a:cs typeface="Times New Roman" panose="02020603050405020304" pitchFamily="18" charset="0"/>
            </a:endParaRPr>
          </a:p>
          <a:p>
            <a:pPr lvl="0" algn="just">
              <a:lnSpc>
                <a:spcPct val="150000"/>
              </a:lnSpc>
              <a:spcBef>
                <a:spcPts val="0"/>
              </a:spcBef>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59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fontScale="92500" lnSpcReduction="10000"/>
          </a:bodyPr>
          <a:lstStyle/>
          <a:p>
            <a:pPr marL="0" indent="0">
              <a:lnSpc>
                <a:spcPct val="150000"/>
              </a:lnSpc>
              <a:buNone/>
            </a:pPr>
            <a:r>
              <a:rPr lang="en-US" b="1" dirty="0">
                <a:solidFill>
                  <a:srgbClr val="FF0000"/>
                </a:solidFill>
                <a:latin typeface="Times New Roman" panose="02020603050405020304" pitchFamily="18" charset="0"/>
                <a:cs typeface="Times New Roman" panose="02020603050405020304" pitchFamily="18" charset="0"/>
              </a:rPr>
              <a:t>Physical/organoleptic properties (odour, taste, turbidity, temperature)</a:t>
            </a:r>
            <a:endParaRPr lang="en-US"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Physical properties include temperature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turbidity.</a:t>
            </a:r>
          </a:p>
          <a:p>
            <a:pPr algn="just">
              <a:lnSpc>
                <a:spcPct val="150000"/>
              </a:lnSpc>
            </a:pPr>
            <a:r>
              <a:rPr lang="en-US" dirty="0" smtClean="0">
                <a:latin typeface="Times New Roman" panose="02020603050405020304" pitchFamily="18" charset="0"/>
                <a:cs typeface="Times New Roman" panose="02020603050405020304" pitchFamily="18" charset="0"/>
              </a:rPr>
              <a:t>Organoleptic properties </a:t>
            </a:r>
            <a:r>
              <a:rPr lang="en-US" dirty="0">
                <a:latin typeface="Times New Roman" panose="02020603050405020304" pitchFamily="18" charset="0"/>
                <a:cs typeface="Times New Roman" panose="02020603050405020304" pitchFamily="18" charset="0"/>
              </a:rPr>
              <a:t>are those aspects experienced by the senses including odour, taste and colour.</a:t>
            </a:r>
          </a:p>
          <a:p>
            <a:pPr marL="0" indent="0">
              <a:lnSpc>
                <a:spcPct val="150000"/>
              </a:lnSpc>
              <a:buNone/>
            </a:pPr>
            <a:endParaRPr lang="en-US" b="1" dirty="0" smtClean="0">
              <a:latin typeface="Times New Roman" panose="02020603050405020304" pitchFamily="18" charset="0"/>
              <a:cs typeface="Times New Roman" panose="02020603050405020304" pitchFamily="18" charset="0"/>
            </a:endParaRPr>
          </a:p>
          <a:p>
            <a:pPr marL="0" indent="0">
              <a:lnSpc>
                <a:spcPct val="150000"/>
              </a:lnSpc>
              <a:buNone/>
            </a:pPr>
            <a:r>
              <a:rPr lang="en-US" b="1" dirty="0" smtClean="0">
                <a:solidFill>
                  <a:srgbClr val="FF0000"/>
                </a:solidFill>
                <a:latin typeface="Times New Roman" panose="02020603050405020304" pitchFamily="18" charset="0"/>
                <a:cs typeface="Times New Roman" panose="02020603050405020304" pitchFamily="18" charset="0"/>
              </a:rPr>
              <a:t>Physiochemical </a:t>
            </a:r>
            <a:r>
              <a:rPr lang="en-US" b="1" dirty="0">
                <a:solidFill>
                  <a:srgbClr val="FF0000"/>
                </a:solidFill>
                <a:latin typeface="Times New Roman" panose="02020603050405020304" pitchFamily="18" charset="0"/>
                <a:cs typeface="Times New Roman" panose="02020603050405020304" pitchFamily="18" charset="0"/>
              </a:rPr>
              <a:t>properties</a:t>
            </a:r>
            <a:endParaRPr lang="en-US"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Physiochemical properties deal with the physical properties and the chemical </a:t>
            </a:r>
            <a:r>
              <a:rPr lang="en-US" dirty="0" smtClean="0">
                <a:latin typeface="Times New Roman" panose="02020603050405020304" pitchFamily="18" charset="0"/>
                <a:cs typeface="Times New Roman" panose="02020603050405020304" pitchFamily="18" charset="0"/>
              </a:rPr>
              <a:t>composition </a:t>
            </a:r>
            <a:r>
              <a:rPr lang="en-US" dirty="0">
                <a:latin typeface="Times New Roman" panose="02020603050405020304" pitchFamily="18" charset="0"/>
                <a:cs typeface="Times New Roman" panose="02020603050405020304" pitchFamily="18" charset="0"/>
              </a:rPr>
              <a:t>and include salinity, </a:t>
            </a:r>
            <a:r>
              <a:rPr lang="en-US" dirty="0" err="1">
                <a:latin typeface="Times New Roman" panose="02020603050405020304" pitchFamily="18" charset="0"/>
                <a:cs typeface="Times New Roman" panose="02020603050405020304" pitchFamily="18" charset="0"/>
              </a:rPr>
              <a:t>sodicity</a:t>
            </a:r>
            <a:r>
              <a:rPr lang="en-US" dirty="0">
                <a:latin typeface="Times New Roman" panose="02020603050405020304" pitchFamily="18" charset="0"/>
                <a:cs typeface="Times New Roman" panose="02020603050405020304" pitchFamily="18" charset="0"/>
              </a:rPr>
              <a:t>, hardness, pH, total dissolved solids and total dissolved oxygen.</a:t>
            </a: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5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Excess nutrients</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Nitrogen </a:t>
            </a:r>
            <a:r>
              <a:rPr lang="en-US" dirty="0">
                <a:latin typeface="Times New Roman" panose="02020603050405020304" pitchFamily="18" charset="0"/>
                <a:cs typeface="Times New Roman" panose="02020603050405020304" pitchFamily="18" charset="0"/>
              </a:rPr>
              <a:t>in the form of nitrate, and sulphate in the form of calcium, iron, sodium and magnesium salts, can affect the performance of cattle.</a:t>
            </a:r>
          </a:p>
          <a:p>
            <a:pPr marL="0" indent="0" algn="just">
              <a:buNone/>
            </a:pPr>
            <a:endParaRPr lang="en-US" b="1"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b="1" dirty="0" smtClean="0">
                <a:solidFill>
                  <a:srgbClr val="FF0000"/>
                </a:solidFill>
                <a:latin typeface="Times New Roman" panose="02020603050405020304" pitchFamily="18" charset="0"/>
                <a:cs typeface="Times New Roman" panose="02020603050405020304" pitchFamily="18" charset="0"/>
              </a:rPr>
              <a:t>Toxic </a:t>
            </a:r>
            <a:r>
              <a:rPr lang="en-US" b="1" dirty="0">
                <a:solidFill>
                  <a:srgbClr val="FF0000"/>
                </a:solidFill>
                <a:latin typeface="Times New Roman" panose="02020603050405020304" pitchFamily="18" charset="0"/>
                <a:cs typeface="Times New Roman" panose="02020603050405020304" pitchFamily="18" charset="0"/>
              </a:rPr>
              <a:t>substances</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Chemicals capable </a:t>
            </a:r>
            <a:r>
              <a:rPr lang="en-US" dirty="0">
                <a:latin typeface="Times New Roman" panose="02020603050405020304" pitchFamily="18" charset="0"/>
                <a:cs typeface="Times New Roman" panose="02020603050405020304" pitchFamily="18" charset="0"/>
              </a:rPr>
              <a:t>of causing a health hazard to livestock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people working at the feedlot.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Heavy metals</a:t>
            </a:r>
            <a:r>
              <a:rPr lang="en-US" dirty="0">
                <a:latin typeface="Times New Roman" panose="02020603050405020304" pitchFamily="18" charset="0"/>
                <a:cs typeface="Times New Roman" panose="02020603050405020304" pitchFamily="18" charset="0"/>
              </a:rPr>
              <a:t>, including aluminium, arsenic, mercury, lead, copper, zinc and </a:t>
            </a:r>
            <a:r>
              <a:rPr lang="en-US" dirty="0" smtClean="0">
                <a:latin typeface="Times New Roman" panose="02020603050405020304" pitchFamily="18" charset="0"/>
                <a:cs typeface="Times New Roman" panose="02020603050405020304" pitchFamily="18" charset="0"/>
              </a:rPr>
              <a:t>cadmium.</a:t>
            </a:r>
          </a:p>
          <a:p>
            <a:pPr algn="just"/>
            <a:r>
              <a:rPr lang="en-US" dirty="0" smtClean="0">
                <a:latin typeface="Times New Roman" panose="02020603050405020304" pitchFamily="18" charset="0"/>
                <a:cs typeface="Times New Roman" panose="02020603050405020304" pitchFamily="18" charset="0"/>
              </a:rPr>
              <a:t>Organophosphates found </a:t>
            </a:r>
            <a:r>
              <a:rPr lang="en-US" dirty="0">
                <a:latin typeface="Times New Roman" panose="02020603050405020304" pitchFamily="18" charset="0"/>
                <a:cs typeface="Times New Roman" panose="02020603050405020304" pitchFamily="18" charset="0"/>
              </a:rPr>
              <a:t>in pesticides, insecticides </a:t>
            </a:r>
            <a:r>
              <a:rPr lang="en-US" dirty="0" smtClean="0">
                <a:latin typeface="Times New Roman" panose="02020603050405020304" pitchFamily="18" charset="0"/>
                <a:cs typeface="Times New Roman" panose="02020603050405020304" pitchFamily="18" charset="0"/>
              </a:rPr>
              <a:t>and herbicides.  </a:t>
            </a:r>
          </a:p>
          <a:p>
            <a:pPr algn="just"/>
            <a:r>
              <a:rPr lang="en-US" dirty="0" smtClean="0">
                <a:latin typeface="Times New Roman" panose="02020603050405020304" pitchFamily="18" charset="0"/>
                <a:cs typeface="Times New Roman" panose="02020603050405020304" pitchFamily="18" charset="0"/>
              </a:rPr>
              <a:t>Chemicals e.g</a:t>
            </a:r>
            <a:r>
              <a:rPr lang="en-US" dirty="0">
                <a:latin typeface="Times New Roman" panose="02020603050405020304" pitchFamily="18" charset="0"/>
                <a:cs typeface="Times New Roman" panose="02020603050405020304" pitchFamily="18" charset="0"/>
              </a:rPr>
              <a:t>. fluoride.</a:t>
            </a: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11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11033760" cy="5044439"/>
          </a:xfrm>
        </p:spPr>
        <p:txBody>
          <a:bodyPr>
            <a:normAutofit/>
          </a:bodyPr>
          <a:lstStyle/>
          <a:p>
            <a:pPr marL="0" indent="0" algn="just">
              <a:lnSpc>
                <a:spcPct val="150000"/>
              </a:lnSpc>
              <a:buNone/>
            </a:pPr>
            <a:r>
              <a:rPr lang="en-US" b="1" dirty="0" smtClean="0">
                <a:solidFill>
                  <a:srgbClr val="FF0000"/>
                </a:solidFill>
                <a:latin typeface="Times New Roman" panose="02020603050405020304" pitchFamily="18" charset="0"/>
                <a:cs typeface="Times New Roman" panose="02020603050405020304" pitchFamily="18" charset="0"/>
              </a:rPr>
              <a:t>Microbiological </a:t>
            </a:r>
            <a:r>
              <a:rPr lang="en-US" b="1" dirty="0">
                <a:solidFill>
                  <a:srgbClr val="FF0000"/>
                </a:solidFill>
                <a:latin typeface="Times New Roman" panose="02020603050405020304" pitchFamily="18" charset="0"/>
                <a:cs typeface="Times New Roman" panose="02020603050405020304" pitchFamily="18" charset="0"/>
              </a:rPr>
              <a:t>agents</a:t>
            </a:r>
            <a:endParaRPr lang="en-US"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Bacteria, viruses, parasites and algae can be found in water sources.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Bluegreen algae</a:t>
            </a:r>
            <a:r>
              <a:rPr lang="en-US" dirty="0">
                <a:latin typeface="Times New Roman" panose="02020603050405020304" pitchFamily="18" charset="0"/>
                <a:cs typeface="Times New Roman" panose="02020603050405020304" pitchFamily="18" charset="0"/>
              </a:rPr>
              <a:t>, can affect livestock health and reduce performance.</a:t>
            </a:r>
          </a:p>
          <a:p>
            <a:pPr algn="just">
              <a:lnSpc>
                <a:spcPct val="150000"/>
              </a:lnSpc>
            </a:pPr>
            <a:r>
              <a:rPr lang="en-US" dirty="0">
                <a:latin typeface="Times New Roman" panose="02020603050405020304" pitchFamily="18" charset="0"/>
                <a:cs typeface="Times New Roman" panose="02020603050405020304" pitchFamily="18" charset="0"/>
              </a:rPr>
              <a:t>A contaminated water source can spread a pathogen </a:t>
            </a:r>
            <a:r>
              <a:rPr lang="en-US" dirty="0" smtClean="0">
                <a:latin typeface="Times New Roman" panose="02020603050405020304" pitchFamily="18" charset="0"/>
                <a:cs typeface="Times New Roman" panose="02020603050405020304" pitchFamily="18" charset="0"/>
              </a:rPr>
              <a:t>quickly </a:t>
            </a:r>
            <a:r>
              <a:rPr lang="en-US" dirty="0">
                <a:latin typeface="Times New Roman" panose="02020603050405020304" pitchFamily="18" charset="0"/>
                <a:cs typeface="Times New Roman" panose="02020603050405020304" pitchFamily="18" charset="0"/>
              </a:rPr>
              <a:t>throughout the </a:t>
            </a:r>
            <a:r>
              <a:rPr lang="en-US" dirty="0" smtClean="0">
                <a:latin typeface="Times New Roman" panose="02020603050405020304" pitchFamily="18" charset="0"/>
                <a:cs typeface="Times New Roman" panose="02020603050405020304" pitchFamily="18" charset="0"/>
              </a:rPr>
              <a:t>herd.</a:t>
            </a:r>
          </a:p>
          <a:p>
            <a:pPr algn="just">
              <a:lnSpc>
                <a:spcPct val="150000"/>
              </a:lnSpc>
            </a:pPr>
            <a:r>
              <a:rPr lang="en-US" dirty="0" smtClean="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leptospirosis can be spread through water supplies.</a:t>
            </a: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71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6280"/>
            <a:ext cx="11033760" cy="5852159"/>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Indian Standard Drinking </a:t>
            </a:r>
            <a:r>
              <a:rPr lang="en-US" b="1" dirty="0" smtClean="0">
                <a:solidFill>
                  <a:srgbClr val="FF0000"/>
                </a:solidFill>
                <a:latin typeface="Times New Roman" panose="02020603050405020304" pitchFamily="18" charset="0"/>
                <a:cs typeface="Times New Roman" panose="02020603050405020304" pitchFamily="18" charset="0"/>
              </a:rPr>
              <a:t>Water-Specification</a:t>
            </a:r>
          </a:p>
          <a:p>
            <a:pPr marL="0" indent="0" fontAlgn="base">
              <a:buNone/>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786" y="1455573"/>
            <a:ext cx="7486173" cy="4823307"/>
          </a:xfrm>
          <a:prstGeom prst="rect">
            <a:avLst/>
          </a:prstGeom>
        </p:spPr>
      </p:pic>
    </p:spTree>
    <p:extLst>
      <p:ext uri="{BB962C8B-B14F-4D97-AF65-F5344CB8AC3E}">
        <p14:creationId xmlns:p14="http://schemas.microsoft.com/office/powerpoint/2010/main" val="3252384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920" y="944879"/>
            <a:ext cx="7249805" cy="5303549"/>
          </a:xfrm>
        </p:spPr>
      </p:pic>
    </p:spTree>
    <p:extLst>
      <p:ext uri="{BB962C8B-B14F-4D97-AF65-F5344CB8AC3E}">
        <p14:creationId xmlns:p14="http://schemas.microsoft.com/office/powerpoint/2010/main" val="3155294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6126480"/>
          </a:xfrm>
        </p:spPr>
        <p:txBody>
          <a:bodyPr>
            <a:normAutofit fontScale="92500" lnSpcReduction="10000"/>
          </a:bodyPr>
          <a:lstStyle/>
          <a:p>
            <a:pPr marL="0" indent="0" algn="ctr">
              <a:buNone/>
            </a:pPr>
            <a:r>
              <a:rPr lang="en-US" sz="3300" b="1" dirty="0">
                <a:solidFill>
                  <a:srgbClr val="FF0000"/>
                </a:solidFill>
                <a:latin typeface="Times New Roman" panose="02020603050405020304" pitchFamily="18" charset="0"/>
                <a:cs typeface="Times New Roman" panose="02020603050405020304" pitchFamily="18" charset="0"/>
              </a:rPr>
              <a:t>Water </a:t>
            </a:r>
            <a:r>
              <a:rPr lang="en-US" sz="3300" b="1" dirty="0" smtClean="0">
                <a:solidFill>
                  <a:srgbClr val="FF0000"/>
                </a:solidFill>
                <a:latin typeface="Times New Roman" panose="02020603050405020304" pitchFamily="18" charset="0"/>
                <a:cs typeface="Times New Roman" panose="02020603050405020304" pitchFamily="18" charset="0"/>
              </a:rPr>
              <a:t>Testing</a:t>
            </a:r>
            <a:endParaRPr lang="en-US" sz="3300"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Sample bottles </a:t>
            </a:r>
            <a:r>
              <a:rPr lang="en-US" dirty="0" smtClean="0">
                <a:latin typeface="Times New Roman" panose="02020603050405020304" pitchFamily="18" charset="0"/>
                <a:cs typeface="Times New Roman" panose="02020603050405020304" pitchFamily="18" charset="0"/>
              </a:rPr>
              <a:t>should be </a:t>
            </a:r>
            <a:r>
              <a:rPr lang="en-US" dirty="0">
                <a:latin typeface="Times New Roman" panose="02020603050405020304" pitchFamily="18" charset="0"/>
                <a:cs typeface="Times New Roman" panose="02020603050405020304" pitchFamily="18" charset="0"/>
              </a:rPr>
              <a:t>especially prepared for a specific contaminant.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Sampling </a:t>
            </a:r>
            <a:r>
              <a:rPr lang="en-US" dirty="0">
                <a:latin typeface="Times New Roman" panose="02020603050405020304" pitchFamily="18" charset="0"/>
                <a:cs typeface="Times New Roman" panose="02020603050405020304" pitchFamily="18" charset="0"/>
              </a:rPr>
              <a:t>and handling procedures depend on the water quality concern and should be followed carefully.</a:t>
            </a:r>
          </a:p>
          <a:p>
            <a:pPr marL="0" indent="0">
              <a:buNone/>
            </a:pPr>
            <a:r>
              <a:rPr lang="en-US" dirty="0">
                <a:latin typeface="Times New Roman" panose="02020603050405020304" pitchFamily="18" charset="0"/>
                <a:cs typeface="Times New Roman" panose="02020603050405020304" pitchFamily="18" charset="0"/>
              </a:rPr>
              <a:t>Water analyses typically include the following tests: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Total coliform bacteria</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pH (acid or alkaline level)</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Total dissolved solids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Total soluble salt</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Salinity</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Hardness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Nitrates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Sulfate</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Toxicity problems </a:t>
            </a:r>
            <a:r>
              <a:rPr lang="en-US" dirty="0">
                <a:latin typeface="Times New Roman" panose="02020603050405020304" pitchFamily="18" charset="0"/>
                <a:cs typeface="Times New Roman" panose="02020603050405020304" pitchFamily="18" charset="0"/>
              </a:rPr>
              <a:t>with specific minerals or </a:t>
            </a:r>
            <a:r>
              <a:rPr lang="en-US" dirty="0" smtClean="0">
                <a:latin typeface="Times New Roman" panose="02020603050405020304" pitchFamily="18" charset="0"/>
                <a:cs typeface="Times New Roman" panose="02020603050405020304" pitchFamily="18" charset="0"/>
              </a:rPr>
              <a:t>pesticides.</a:t>
            </a:r>
            <a:endParaRPr lang="en-US" dirty="0">
              <a:latin typeface="Times New Roman" panose="02020603050405020304" pitchFamily="18" charset="0"/>
              <a:cs typeface="Times New Roman" panose="02020603050405020304" pitchFamily="18" charset="0"/>
            </a:endParaRP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930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6126480"/>
          </a:xfrm>
        </p:spPr>
        <p:txBody>
          <a:bodyPr>
            <a:norm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Water </a:t>
            </a:r>
            <a:r>
              <a:rPr lang="en-US" dirty="0">
                <a:latin typeface="Times New Roman" panose="02020603050405020304" pitchFamily="18" charset="0"/>
                <a:cs typeface="Times New Roman" panose="02020603050405020304" pitchFamily="18" charset="0"/>
              </a:rPr>
              <a:t>must be tested after any repairs or modifications to the water supply system.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Hard water can </a:t>
            </a:r>
            <a:r>
              <a:rPr lang="en-US" dirty="0">
                <a:latin typeface="Times New Roman" panose="02020603050405020304" pitchFamily="18" charset="0"/>
                <a:cs typeface="Times New Roman" panose="02020603050405020304" pitchFamily="18" charset="0"/>
              </a:rPr>
              <a:t>cause difficulty in washing of milking equipment and causes water heaters to "lime up."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Iron and </a:t>
            </a:r>
            <a:r>
              <a:rPr lang="en-US" dirty="0">
                <a:latin typeface="Times New Roman" panose="02020603050405020304" pitchFamily="18" charset="0"/>
                <a:cs typeface="Times New Roman" panose="02020603050405020304" pitchFamily="18" charset="0"/>
              </a:rPr>
              <a:t>sand will clog </a:t>
            </a:r>
            <a:r>
              <a:rPr lang="en-US" dirty="0" smtClean="0">
                <a:latin typeface="Times New Roman" panose="02020603050405020304" pitchFamily="18" charset="0"/>
                <a:cs typeface="Times New Roman" panose="02020603050405020304" pitchFamily="18" charset="0"/>
              </a:rPr>
              <a:t>pipelines.</a:t>
            </a:r>
          </a:p>
          <a:p>
            <a:pPr algn="just">
              <a:lnSpc>
                <a:spcPct val="150000"/>
              </a:lnSpc>
            </a:pPr>
            <a:r>
              <a:rPr lang="en-US" dirty="0" smtClean="0">
                <a:latin typeface="Times New Roman" panose="02020603050405020304" pitchFamily="18" charset="0"/>
                <a:cs typeface="Times New Roman" panose="02020603050405020304" pitchFamily="18" charset="0"/>
              </a:rPr>
              <a:t>Sulfur </a:t>
            </a:r>
            <a:r>
              <a:rPr lang="en-US" dirty="0">
                <a:latin typeface="Times New Roman" panose="02020603050405020304" pitchFamily="18" charset="0"/>
                <a:cs typeface="Times New Roman" panose="02020603050405020304" pitchFamily="18" charset="0"/>
              </a:rPr>
              <a:t>waters are corrosive and have a bad odor.</a:t>
            </a:r>
          </a:p>
          <a:p>
            <a:pPr algn="just">
              <a:lnSpc>
                <a:spcPct val="150000"/>
              </a:lnSpc>
            </a:pPr>
            <a:r>
              <a:rPr lang="en-US" dirty="0" smtClean="0">
                <a:latin typeface="Times New Roman" panose="02020603050405020304" pitchFamily="18" charset="0"/>
                <a:cs typeface="Times New Roman" panose="02020603050405020304" pitchFamily="18" charset="0"/>
              </a:rPr>
              <a:t>Backflow </a:t>
            </a:r>
            <a:r>
              <a:rPr lang="en-US" dirty="0">
                <a:latin typeface="Times New Roman" panose="02020603050405020304" pitchFamily="18" charset="0"/>
                <a:cs typeface="Times New Roman" panose="02020603050405020304" pitchFamily="18" charset="0"/>
              </a:rPr>
              <a:t>prevention valves shall be used to prevent contamination of the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water supply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82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6881"/>
            <a:ext cx="10515600" cy="4038600"/>
          </a:xfrm>
        </p:spPr>
        <p:txBody>
          <a:bodyPr>
            <a:normAutofit/>
          </a:bodyPr>
          <a:lstStyle/>
          <a:p>
            <a:pPr marL="0" indent="0" fontAlgn="base">
              <a:buNone/>
            </a:pPr>
            <a:r>
              <a:rPr lang="en-US" sz="3200" b="1" dirty="0" smtClean="0">
                <a:solidFill>
                  <a:srgbClr val="C00000"/>
                </a:solidFill>
                <a:latin typeface="Times New Roman" panose="02020603050405020304" pitchFamily="18" charset="0"/>
                <a:cs typeface="Times New Roman" panose="02020603050405020304" pitchFamily="18" charset="0"/>
              </a:rPr>
              <a:t>Animal Water Hygiene:</a:t>
            </a:r>
            <a:endParaRPr lang="en-US" sz="3200" dirty="0">
              <a:solidFill>
                <a:srgbClr val="C00000"/>
              </a:solidFill>
              <a:latin typeface="Times New Roman" panose="02020603050405020304" pitchFamily="18" charset="0"/>
              <a:cs typeface="Times New Roman" panose="02020603050405020304" pitchFamily="18" charset="0"/>
            </a:endParaRPr>
          </a:p>
          <a:p>
            <a:pPr marL="0" indent="0" algn="just">
              <a:lnSpc>
                <a:spcPct val="150000"/>
              </a:lnSpc>
              <a:buNone/>
            </a:pPr>
            <a:r>
              <a:rPr lang="en-US" dirty="0" smtClean="0">
                <a:latin typeface="Times New Roman" panose="02020603050405020304" pitchFamily="18" charset="0"/>
                <a:cs typeface="Times New Roman" panose="02020603050405020304" pitchFamily="18" charset="0"/>
              </a:rPr>
              <a:t>Water</a:t>
            </a:r>
            <a:r>
              <a:rPr lang="en-US" dirty="0">
                <a:latin typeface="Times New Roman" panose="02020603050405020304" pitchFamily="18" charset="0"/>
                <a:cs typeface="Times New Roman" panose="02020603050405020304" pitchFamily="18" charset="0"/>
              </a:rPr>
              <a:t> is required for drinking, washing of animals, cleaning of animal sheds and barns, cleaning of farm equipment and for the use of farm workers. Thus, it is evident that livestock farm should have the availability of sufficient quantity of </a:t>
            </a:r>
            <a:r>
              <a:rPr lang="en-US" dirty="0" smtClean="0">
                <a:latin typeface="Times New Roman" panose="02020603050405020304" pitchFamily="18" charset="0"/>
                <a:cs typeface="Times New Roman" panose="02020603050405020304" pitchFamily="18" charset="0"/>
              </a:rPr>
              <a:t>clean water</a:t>
            </a:r>
            <a:r>
              <a:rPr lang="en-US" dirty="0">
                <a:latin typeface="Times New Roman" panose="02020603050405020304" pitchFamily="18" charset="0"/>
                <a:cs typeface="Times New Roman" panose="02020603050405020304" pitchFamily="18" charset="0"/>
              </a:rPr>
              <a:t>.</a:t>
            </a:r>
          </a:p>
          <a:p>
            <a:pPr marL="0" indent="0" algn="just" fontAlgn="base">
              <a:lnSpc>
                <a:spcPct val="150000"/>
              </a:lnSpc>
              <a:spcBef>
                <a:spcPts val="0"/>
              </a:spcBef>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3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ctr">
              <a:buNone/>
            </a:pPr>
            <a:r>
              <a:rPr lang="en-US" sz="3200" b="1" dirty="0">
                <a:solidFill>
                  <a:srgbClr val="FF0000"/>
                </a:solidFill>
                <a:latin typeface="Times New Roman" panose="02020603050405020304" pitchFamily="18" charset="0"/>
                <a:cs typeface="Times New Roman" panose="02020603050405020304" pitchFamily="18" charset="0"/>
              </a:rPr>
              <a:t>Treatment of Drinking Water</a:t>
            </a:r>
            <a:endParaRPr lang="en-US" sz="3200"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goal of </a:t>
            </a:r>
            <a:r>
              <a:rPr lang="en-US" dirty="0" smtClean="0">
                <a:latin typeface="Times New Roman" panose="02020603050405020304" pitchFamily="18" charset="0"/>
                <a:cs typeface="Times New Roman" panose="02020603050405020304" pitchFamily="18" charset="0"/>
              </a:rPr>
              <a:t>treatment </a:t>
            </a:r>
            <a:r>
              <a:rPr lang="en-US" dirty="0">
                <a:latin typeface="Times New Roman" panose="02020603050405020304" pitchFamily="18" charset="0"/>
                <a:cs typeface="Times New Roman" panose="02020603050405020304" pitchFamily="18" charset="0"/>
              </a:rPr>
              <a:t>of public water supplies is the elimination of the </a:t>
            </a:r>
            <a:r>
              <a:rPr lang="en-US" dirty="0" smtClean="0">
                <a:latin typeface="Times New Roman" panose="02020603050405020304" pitchFamily="18" charset="0"/>
                <a:cs typeface="Times New Roman" panose="02020603050405020304" pitchFamily="18" charset="0"/>
              </a:rPr>
              <a:t>pathogens and impurities </a:t>
            </a:r>
            <a:r>
              <a:rPr lang="en-US" dirty="0">
                <a:latin typeface="Times New Roman" panose="02020603050405020304" pitchFamily="18" charset="0"/>
                <a:cs typeface="Times New Roman" panose="02020603050405020304" pitchFamily="18" charset="0"/>
              </a:rPr>
              <a:t>that are responsible for waterborne diseases.</a:t>
            </a:r>
          </a:p>
          <a:p>
            <a:pPr marL="0" indent="0" algn="just">
              <a:buNone/>
            </a:pPr>
            <a:r>
              <a:rPr lang="en-US" b="1" dirty="0">
                <a:solidFill>
                  <a:srgbClr val="FF0000"/>
                </a:solidFill>
                <a:latin typeface="Times New Roman" panose="02020603050405020304" pitchFamily="18" charset="0"/>
                <a:cs typeface="Times New Roman" panose="02020603050405020304" pitchFamily="18" charset="0"/>
              </a:rPr>
              <a:t>Physical </a:t>
            </a:r>
            <a:r>
              <a:rPr lang="en-US" b="1" dirty="0" smtClean="0">
                <a:solidFill>
                  <a:srgbClr val="FF0000"/>
                </a:solidFill>
                <a:latin typeface="Times New Roman" panose="02020603050405020304" pitchFamily="18" charset="0"/>
                <a:cs typeface="Times New Roman" panose="02020603050405020304" pitchFamily="18" charset="0"/>
              </a:rPr>
              <a:t>Treatments</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b="1" dirty="0" err="1" smtClean="0">
                <a:solidFill>
                  <a:srgbClr val="0070C0"/>
                </a:solidFill>
                <a:latin typeface="Times New Roman" panose="02020603050405020304" pitchFamily="18" charset="0"/>
                <a:cs typeface="Times New Roman" panose="02020603050405020304" pitchFamily="18" charset="0"/>
              </a:rPr>
              <a:t>Presedimentation</a:t>
            </a:r>
            <a:r>
              <a:rPr lang="en-US" dirty="0" smtClean="0">
                <a:latin typeface="Times New Roman" panose="02020603050405020304" pitchFamily="18" charset="0"/>
                <a:cs typeface="Times New Roman" panose="02020603050405020304" pitchFamily="18" charset="0"/>
              </a:rPr>
              <a:t> to </a:t>
            </a:r>
            <a:r>
              <a:rPr lang="en-US" dirty="0">
                <a:latin typeface="Times New Roman" panose="02020603050405020304" pitchFamily="18" charset="0"/>
                <a:cs typeface="Times New Roman" panose="02020603050405020304" pitchFamily="18" charset="0"/>
              </a:rPr>
              <a:t>remove suspended matter, coagulation with alum or other </a:t>
            </a:r>
            <a:r>
              <a:rPr lang="en-US" dirty="0" smtClean="0">
                <a:latin typeface="Times New Roman" panose="02020603050405020304" pitchFamily="18" charset="0"/>
                <a:cs typeface="Times New Roman" panose="02020603050405020304" pitchFamily="18" charset="0"/>
              </a:rPr>
              <a:t>agents </a:t>
            </a:r>
            <a:r>
              <a:rPr lang="en-US" dirty="0">
                <a:latin typeface="Times New Roman" panose="02020603050405020304" pitchFamily="18" charset="0"/>
                <a:cs typeface="Times New Roman" panose="02020603050405020304" pitchFamily="18" charset="0"/>
              </a:rPr>
              <a:t>and filtration reduce the organic material in the </a:t>
            </a:r>
            <a:r>
              <a:rPr lang="en-US" dirty="0" smtClean="0">
                <a:latin typeface="Times New Roman" panose="02020603050405020304" pitchFamily="18" charset="0"/>
                <a:cs typeface="Times New Roman" panose="02020603050405020304" pitchFamily="18" charset="0"/>
              </a:rPr>
              <a:t>water.</a:t>
            </a:r>
          </a:p>
          <a:p>
            <a:pPr algn="just"/>
            <a:r>
              <a:rPr lang="en-US" dirty="0" smtClean="0">
                <a:latin typeface="Times New Roman" panose="02020603050405020304" pitchFamily="18" charset="0"/>
                <a:cs typeface="Times New Roman" panose="02020603050405020304" pitchFamily="18" charset="0"/>
              </a:rPr>
              <a:t>Removal </a:t>
            </a:r>
            <a:r>
              <a:rPr lang="en-US" dirty="0">
                <a:latin typeface="Times New Roman" panose="02020603050405020304" pitchFamily="18" charset="0"/>
                <a:cs typeface="Times New Roman" panose="02020603050405020304" pitchFamily="18" charset="0"/>
              </a:rPr>
              <a:t>of ferrous iron similarly reduces the demand for oxidizing </a:t>
            </a:r>
            <a:r>
              <a:rPr lang="en-US" dirty="0" smtClean="0">
                <a:latin typeface="Times New Roman" panose="02020603050405020304" pitchFamily="18" charset="0"/>
                <a:cs typeface="Times New Roman" panose="02020603050405020304" pitchFamily="18" charset="0"/>
              </a:rPr>
              <a:t>disinfectants. </a:t>
            </a:r>
          </a:p>
          <a:p>
            <a:pPr algn="just"/>
            <a:r>
              <a:rPr lang="en-US" b="1" dirty="0" smtClean="0">
                <a:solidFill>
                  <a:srgbClr val="0070C0"/>
                </a:solidFill>
                <a:latin typeface="Times New Roman" panose="02020603050405020304" pitchFamily="18" charset="0"/>
                <a:cs typeface="Times New Roman" panose="02020603050405020304" pitchFamily="18" charset="0"/>
              </a:rPr>
              <a:t>Aeration</a:t>
            </a:r>
            <a:r>
              <a:rPr lang="en-US" dirty="0" smtClean="0">
                <a:latin typeface="Times New Roman" panose="02020603050405020304" pitchFamily="18" charset="0"/>
                <a:cs typeface="Times New Roman" panose="02020603050405020304" pitchFamily="18" charset="0"/>
              </a:rPr>
              <a:t> eliminates </a:t>
            </a:r>
            <a:r>
              <a:rPr lang="en-US" dirty="0">
                <a:latin typeface="Times New Roman" panose="02020603050405020304" pitchFamily="18" charset="0"/>
                <a:cs typeface="Times New Roman" panose="02020603050405020304" pitchFamily="18" charset="0"/>
              </a:rPr>
              <a:t>hydrogen sulfide. </a:t>
            </a:r>
            <a:endParaRPr lang="en-US" dirty="0" smtClean="0">
              <a:latin typeface="Times New Roman" panose="02020603050405020304" pitchFamily="18" charset="0"/>
              <a:cs typeface="Times New Roman" panose="02020603050405020304" pitchFamily="18" charset="0"/>
            </a:endParaRPr>
          </a:p>
          <a:p>
            <a:pPr algn="just"/>
            <a:r>
              <a:rPr lang="en-US" b="1" dirty="0" err="1" smtClean="0">
                <a:solidFill>
                  <a:srgbClr val="0070C0"/>
                </a:solidFill>
                <a:latin typeface="Times New Roman" panose="02020603050405020304" pitchFamily="18" charset="0"/>
                <a:cs typeface="Times New Roman" panose="02020603050405020304" pitchFamily="18" charset="0"/>
              </a:rPr>
              <a:t>Prechlorination</a:t>
            </a:r>
            <a:r>
              <a:rPr lang="en-US" dirty="0" smtClean="0">
                <a:latin typeface="Times New Roman" panose="02020603050405020304" pitchFamily="18" charset="0"/>
                <a:cs typeface="Times New Roman" panose="02020603050405020304" pitchFamily="18" charset="0"/>
              </a:rPr>
              <a:t> as </a:t>
            </a:r>
            <a:r>
              <a:rPr lang="en-US" dirty="0">
                <a:latin typeface="Times New Roman" panose="02020603050405020304" pitchFamily="18" charset="0"/>
                <a:cs typeface="Times New Roman" panose="02020603050405020304" pitchFamily="18" charset="0"/>
              </a:rPr>
              <a:t>one method to alter taste- and odor-producing compounds, to suppress growth of organisms in the treatment plant, to remove iron and manganese, and to reduce the interference of organic compounds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44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Precipitation and coagulation</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Precipitation is a technique of removing one or more substances from a solution by adding reagents so that insoluble solids appear.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Simple methods </a:t>
            </a:r>
            <a:r>
              <a:rPr lang="en-US" dirty="0">
                <a:latin typeface="Times New Roman" panose="02020603050405020304" pitchFamily="18" charset="0"/>
                <a:cs typeface="Times New Roman" panose="02020603050405020304" pitchFamily="18" charset="0"/>
              </a:rPr>
              <a:t>to purify water.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chemicals are added to form particles which settle and remove contaminants from water.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treated water is reused whereas the settled portion is dewatered and disposed of.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technique is used in softening of water as well as to remove impurities like phosphorus, fluoride, arsenic, </a:t>
            </a:r>
            <a:r>
              <a:rPr lang="en-US" dirty="0" err="1">
                <a:latin typeface="Times New Roman" panose="02020603050405020304" pitchFamily="18" charset="0"/>
                <a:cs typeface="Times New Roman" panose="02020603050405020304" pitchFamily="18" charset="0"/>
              </a:rPr>
              <a:t>ferrocyanide</a:t>
            </a:r>
            <a:r>
              <a:rPr lang="en-US" dirty="0">
                <a:latin typeface="Times New Roman" panose="02020603050405020304" pitchFamily="18" charset="0"/>
                <a:cs typeface="Times New Roman" panose="02020603050405020304" pitchFamily="18" charset="0"/>
              </a:rPr>
              <a:t> and heavy metals, etc.</a:t>
            </a: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363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a:buNone/>
            </a:pPr>
            <a:r>
              <a:rPr lang="en-US" b="1" dirty="0">
                <a:solidFill>
                  <a:srgbClr val="0070C0"/>
                </a:solidFill>
                <a:latin typeface="Times New Roman" panose="02020603050405020304" pitchFamily="18" charset="0"/>
                <a:cs typeface="Times New Roman" panose="02020603050405020304" pitchFamily="18" charset="0"/>
              </a:rPr>
              <a:t>Distillation</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this separation technique, the mixed components in water are separated by the application of heat.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based on the differences in boiling points of the individual components.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boiling point characteristics depend on the concentrations of the components present.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Thus</a:t>
            </a:r>
            <a:r>
              <a:rPr lang="en-US" dirty="0">
                <a:latin typeface="Times New Roman" panose="02020603050405020304" pitchFamily="18" charset="0"/>
                <a:cs typeface="Times New Roman" panose="02020603050405020304" pitchFamily="18" charset="0"/>
              </a:rPr>
              <a:t>, the distillation process depends on the vapor pressure characteristics of liquid mixtures.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process results in a separation between water and inorganic substances, such as lead, calcium, </a:t>
            </a:r>
            <a:r>
              <a:rPr lang="en-US" dirty="0" smtClean="0">
                <a:latin typeface="Times New Roman" panose="02020603050405020304" pitchFamily="18" charset="0"/>
                <a:cs typeface="Times New Roman" panose="02020603050405020304" pitchFamily="18" charset="0"/>
              </a:rPr>
              <a:t>magnesium </a:t>
            </a:r>
            <a:r>
              <a:rPr lang="en-US" dirty="0">
                <a:latin typeface="Times New Roman" panose="02020603050405020304" pitchFamily="18" charset="0"/>
                <a:cs typeface="Times New Roman" panose="02020603050405020304" pitchFamily="18" charset="0"/>
              </a:rPr>
              <a:t>are also destroying bacteria.</a:t>
            </a:r>
          </a:p>
          <a:p>
            <a:pPr marL="0" indent="0" algn="ctr"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136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a:buNone/>
            </a:pPr>
            <a:r>
              <a:rPr lang="en-US" b="1" dirty="0">
                <a:solidFill>
                  <a:srgbClr val="0070C0"/>
                </a:solidFill>
                <a:latin typeface="Times New Roman" panose="02020603050405020304" pitchFamily="18" charset="0"/>
                <a:cs typeface="Times New Roman" panose="02020603050405020304" pitchFamily="18" charset="0"/>
              </a:rPr>
              <a:t>Adsorption</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this physical process, dissolved contaminants adhere to the porous surface of the solid </a:t>
            </a:r>
            <a:r>
              <a:rPr lang="en-US" dirty="0" smtClean="0">
                <a:latin typeface="Times New Roman" panose="02020603050405020304" pitchFamily="18" charset="0"/>
                <a:cs typeface="Times New Roman" panose="02020603050405020304" pitchFamily="18" charset="0"/>
              </a:rPr>
              <a:t>particles.</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the surface phenomena and the outcome of surface energy.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the material, all the bonding requirements of the constituent atoms of the material are filled with other atoms.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can be </a:t>
            </a:r>
            <a:r>
              <a:rPr lang="en-US" dirty="0" err="1">
                <a:latin typeface="Times New Roman" panose="02020603050405020304" pitchFamily="18" charset="0"/>
                <a:cs typeface="Times New Roman" panose="02020603050405020304" pitchFamily="18" charset="0"/>
              </a:rPr>
              <a:t>physisorption</a:t>
            </a:r>
            <a:r>
              <a:rPr lang="en-US" dirty="0">
                <a:latin typeface="Times New Roman" panose="02020603050405020304" pitchFamily="18" charset="0"/>
                <a:cs typeface="Times New Roman" panose="02020603050405020304" pitchFamily="18" charset="0"/>
              </a:rPr>
              <a:t> (originates from </a:t>
            </a:r>
            <a:r>
              <a:rPr lang="en-US" dirty="0" err="1" smtClean="0">
                <a:latin typeface="Times New Roman" panose="02020603050405020304" pitchFamily="18" charset="0"/>
                <a:cs typeface="Times New Roman" panose="02020603050405020304" pitchFamily="18" charset="0"/>
              </a:rPr>
              <a:t>Vanderwaals</a:t>
            </a:r>
            <a:r>
              <a:rPr lang="en-US" dirty="0" smtClean="0">
                <a:latin typeface="Times New Roman" panose="02020603050405020304" pitchFamily="18" charset="0"/>
                <a:cs typeface="Times New Roman" panose="02020603050405020304" pitchFamily="18" charset="0"/>
              </a:rPr>
              <a:t> forces</a:t>
            </a:r>
            <a:r>
              <a:rPr lang="en-US" dirty="0">
                <a:latin typeface="Times New Roman" panose="02020603050405020304" pitchFamily="18" charset="0"/>
                <a:cs typeface="Times New Roman" panose="02020603050405020304" pitchFamily="18" charset="0"/>
              </a:rPr>
              <a:t>) and chemisorption (originates from </a:t>
            </a:r>
            <a:r>
              <a:rPr lang="en-US" dirty="0" smtClean="0">
                <a:latin typeface="Times New Roman" panose="02020603050405020304" pitchFamily="18" charset="0"/>
                <a:cs typeface="Times New Roman" panose="02020603050405020304" pitchFamily="18" charset="0"/>
              </a:rPr>
              <a:t>Covalent forces</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74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Membrane water </a:t>
            </a:r>
            <a:r>
              <a:rPr lang="en-US" b="1" dirty="0" smtClean="0">
                <a:solidFill>
                  <a:srgbClr val="0070C0"/>
                </a:solidFill>
                <a:latin typeface="Times New Roman" panose="02020603050405020304" pitchFamily="18" charset="0"/>
                <a:cs typeface="Times New Roman" panose="02020603050405020304" pitchFamily="18" charset="0"/>
              </a:rPr>
              <a:t>treatment</a:t>
            </a:r>
          </a:p>
          <a:p>
            <a:pPr marL="0" indent="0">
              <a:buNone/>
            </a:pP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Membrane technology is one of the innovative ideas of water treatment.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Over </a:t>
            </a:r>
            <a:r>
              <a:rPr lang="en-US" dirty="0">
                <a:latin typeface="Times New Roman" panose="02020603050405020304" pitchFamily="18" charset="0"/>
                <a:cs typeface="Times New Roman" panose="02020603050405020304" pitchFamily="18" charset="0"/>
              </a:rPr>
              <a:t>here, a semipermeable membrane is used for the removal of water impurities.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two types of membrane water treatment technologies, namely pressure-driven (e.g., </a:t>
            </a:r>
            <a:r>
              <a:rPr lang="en-US" dirty="0" smtClean="0">
                <a:latin typeface="Times New Roman" panose="02020603050405020304" pitchFamily="18" charset="0"/>
                <a:cs typeface="Times New Roman" panose="02020603050405020304" pitchFamily="18" charset="0"/>
              </a:rPr>
              <a:t>Reverse Osmosis) </a:t>
            </a:r>
            <a:r>
              <a:rPr lang="en-US" dirty="0">
                <a:latin typeface="Times New Roman" panose="02020603050405020304" pitchFamily="18" charset="0"/>
                <a:cs typeface="Times New Roman" panose="02020603050405020304" pitchFamily="18" charset="0"/>
              </a:rPr>
              <a:t>and electrically driven </a:t>
            </a:r>
            <a:r>
              <a:rPr lang="en-US" dirty="0" smtClean="0">
                <a:latin typeface="Times New Roman" panose="02020603050405020304" pitchFamily="18" charset="0"/>
                <a:cs typeface="Times New Roman" panose="02020603050405020304" pitchFamily="18" charset="0"/>
              </a:rPr>
              <a:t>(Electro-Membrane)</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17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buNone/>
            </a:pPr>
            <a:r>
              <a:rPr lang="en-US" b="1" dirty="0" smtClean="0">
                <a:solidFill>
                  <a:srgbClr val="0070C0"/>
                </a:solidFill>
                <a:latin typeface="Times New Roman" panose="02020603050405020304" pitchFamily="18" charset="0"/>
                <a:cs typeface="Times New Roman" panose="02020603050405020304" pitchFamily="18" charset="0"/>
              </a:rPr>
              <a:t>Filtration</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filter strips are meant as land areas of either planted or indigenous vegetation, situated between a potential, </a:t>
            </a:r>
            <a:r>
              <a:rPr lang="en-US" dirty="0" smtClean="0">
                <a:latin typeface="Times New Roman" panose="02020603050405020304" pitchFamily="18" charset="0"/>
                <a:cs typeface="Times New Roman" panose="02020603050405020304" pitchFamily="18" charset="0"/>
              </a:rPr>
              <a:t>pollutant </a:t>
            </a:r>
            <a:r>
              <a:rPr lang="en-US" dirty="0">
                <a:latin typeface="Times New Roman" panose="02020603050405020304" pitchFamily="18" charset="0"/>
                <a:cs typeface="Times New Roman" panose="02020603050405020304" pitchFamily="18" charset="0"/>
              </a:rPr>
              <a:t>source area and a surface-water body that receives runoff.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Vegetated </a:t>
            </a:r>
            <a:r>
              <a:rPr lang="en-US" dirty="0">
                <a:latin typeface="Times New Roman" panose="02020603050405020304" pitchFamily="18" charset="0"/>
                <a:cs typeface="Times New Roman" panose="02020603050405020304" pitchFamily="18" charset="0"/>
              </a:rPr>
              <a:t>filter strips (viz. grassed filter strips, filter strips, and grassed filters) are vegetated surfaces that are designed to treat sheet flow from adjacent </a:t>
            </a:r>
            <a:r>
              <a:rPr lang="en-US" dirty="0" smtClean="0">
                <a:latin typeface="Times New Roman" panose="02020603050405020304" pitchFamily="18" charset="0"/>
                <a:cs typeface="Times New Roman" panose="02020603050405020304" pitchFamily="18" charset="0"/>
              </a:rPr>
              <a:t>surfaces.</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run-off usually carries sediment, organics, plant nutrients and pesticides</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Sand filters are also used for purification of water in bulk.</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981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fontScale="92500"/>
          </a:bodyPr>
          <a:lstStyle/>
          <a:p>
            <a:pPr marL="0" indent="0" algn="just" fontAlgn="base">
              <a:buNone/>
            </a:pPr>
            <a:r>
              <a:rPr lang="en-US" sz="3000" b="1" dirty="0" smtClean="0">
                <a:solidFill>
                  <a:srgbClr val="FF0000"/>
                </a:solidFill>
                <a:latin typeface="Times New Roman" panose="02020603050405020304" pitchFamily="18" charset="0"/>
                <a:cs typeface="Times New Roman" panose="02020603050405020304" pitchFamily="18" charset="0"/>
              </a:rPr>
              <a:t>Chemical treatments</a:t>
            </a:r>
          </a:p>
          <a:p>
            <a:pPr marL="0" indent="0">
              <a:buNone/>
            </a:pPr>
            <a:r>
              <a:rPr lang="en-US" b="1" dirty="0">
                <a:solidFill>
                  <a:srgbClr val="0070C0"/>
                </a:solidFill>
                <a:latin typeface="Times New Roman" panose="02020603050405020304" pitchFamily="18" charset="0"/>
                <a:cs typeface="Times New Roman" panose="02020603050405020304" pitchFamily="18" charset="0"/>
              </a:rPr>
              <a:t>By ozone</a:t>
            </a:r>
            <a:endParaRPr lang="en-US" dirty="0">
              <a:solidFill>
                <a:srgbClr val="0070C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Ozone, </a:t>
            </a:r>
            <a:r>
              <a:rPr lang="en-US" dirty="0" err="1">
                <a:latin typeface="Times New Roman" panose="02020603050405020304" pitchFamily="18" charset="0"/>
                <a:cs typeface="Times New Roman" panose="02020603050405020304" pitchFamily="18" charset="0"/>
              </a:rPr>
              <a:t>O3</a:t>
            </a:r>
            <a:r>
              <a:rPr lang="en-US" dirty="0">
                <a:latin typeface="Times New Roman" panose="02020603050405020304" pitchFamily="18" charset="0"/>
                <a:cs typeface="Times New Roman" panose="02020603050405020304" pitchFamily="18" charset="0"/>
              </a:rPr>
              <a:t> is an unstable form of oxygen and protective layer of UV-radiation.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readily gives </a:t>
            </a:r>
            <a:r>
              <a:rPr lang="en-US" dirty="0">
                <a:latin typeface="Times New Roman" panose="02020603050405020304" pitchFamily="18" charset="0"/>
                <a:cs typeface="Times New Roman" panose="02020603050405020304" pitchFamily="18" charset="0"/>
              </a:rPr>
              <a:t>up oxygen and thus a powerful oxidizing agent.</a:t>
            </a:r>
          </a:p>
          <a:p>
            <a:pPr marL="0" indent="0">
              <a:buNone/>
            </a:pPr>
            <a:r>
              <a:rPr lang="en-US" b="1" dirty="0">
                <a:solidFill>
                  <a:srgbClr val="0070C0"/>
                </a:solidFill>
                <a:latin typeface="Times New Roman" panose="02020603050405020304" pitchFamily="18" charset="0"/>
                <a:cs typeface="Times New Roman" panose="02020603050405020304" pitchFamily="18" charset="0"/>
              </a:rPr>
              <a:t>By chlorine</a:t>
            </a:r>
            <a:endParaRPr lang="en-US" dirty="0">
              <a:solidFill>
                <a:srgbClr val="0070C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most common strong oxidant in the form of chlorine and its </a:t>
            </a:r>
            <a:r>
              <a:rPr lang="en-US" dirty="0" smtClean="0">
                <a:latin typeface="Times New Roman" panose="02020603050405020304" pitchFamily="18" charset="0"/>
                <a:cs typeface="Times New Roman" panose="02020603050405020304" pitchFamily="18" charset="0"/>
              </a:rPr>
              <a:t>compounds.</a:t>
            </a:r>
          </a:p>
          <a:p>
            <a:r>
              <a:rPr lang="en-US" dirty="0" smtClean="0">
                <a:latin typeface="Times New Roman" panose="02020603050405020304" pitchFamily="18" charset="0"/>
                <a:cs typeface="Times New Roman" panose="02020603050405020304" pitchFamily="18" charset="0"/>
              </a:rPr>
              <a:t>Chlorine </a:t>
            </a:r>
            <a:r>
              <a:rPr lang="en-US" dirty="0">
                <a:latin typeface="Times New Roman" panose="02020603050405020304" pitchFamily="18" charset="0"/>
                <a:cs typeface="Times New Roman" panose="02020603050405020304" pitchFamily="18" charset="0"/>
              </a:rPr>
              <a:t>is well to do against bacteria and protozoa that form cysts.</a:t>
            </a:r>
          </a:p>
          <a:p>
            <a:pPr marL="0" indent="0">
              <a:buNone/>
            </a:pPr>
            <a:r>
              <a:rPr lang="en-US" b="1" dirty="0">
                <a:solidFill>
                  <a:srgbClr val="0070C0"/>
                </a:solidFill>
                <a:latin typeface="Times New Roman" panose="02020603050405020304" pitchFamily="18" charset="0"/>
                <a:cs typeface="Times New Roman" panose="02020603050405020304" pitchFamily="18" charset="0"/>
              </a:rPr>
              <a:t>By hydrogen peroxide</a:t>
            </a:r>
            <a:endParaRPr lang="en-US" dirty="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Known for </a:t>
            </a:r>
            <a:r>
              <a:rPr lang="en-US" dirty="0">
                <a:latin typeface="Times New Roman" panose="02020603050405020304" pitchFamily="18" charset="0"/>
                <a:cs typeface="Times New Roman" panose="02020603050405020304" pitchFamily="18" charset="0"/>
              </a:rPr>
              <a:t>high oxidative and biocidal </a:t>
            </a:r>
            <a:r>
              <a:rPr lang="en-US" dirty="0" smtClean="0">
                <a:latin typeface="Times New Roman" panose="02020603050405020304" pitchFamily="18" charset="0"/>
                <a:cs typeface="Times New Roman" panose="02020603050405020304" pitchFamily="18" charset="0"/>
              </a:rPr>
              <a:t>efficiency.</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disinfection mechanism is based on the decomposition of peroxide, i.e., the release of free oxygen radicals.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free radicals have both oxidizing and disinfecting abilities.</a:t>
            </a:r>
          </a:p>
          <a:p>
            <a:pPr marL="0" indent="0" algn="just"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435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Physical Disinfection treatments</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smtClean="0">
                <a:solidFill>
                  <a:srgbClr val="0070C0"/>
                </a:solidFill>
                <a:latin typeface="Times New Roman" panose="02020603050405020304" pitchFamily="18" charset="0"/>
                <a:cs typeface="Times New Roman" panose="02020603050405020304" pitchFamily="18" charset="0"/>
              </a:rPr>
              <a:t>By </a:t>
            </a:r>
            <a:r>
              <a:rPr lang="en-US" b="1" dirty="0">
                <a:solidFill>
                  <a:srgbClr val="0070C0"/>
                </a:solidFill>
                <a:latin typeface="Times New Roman" panose="02020603050405020304" pitchFamily="18" charset="0"/>
                <a:cs typeface="Times New Roman" panose="02020603050405020304" pitchFamily="18" charset="0"/>
              </a:rPr>
              <a:t>ultraviolet </a:t>
            </a:r>
            <a:r>
              <a:rPr lang="en-US" b="1" dirty="0" smtClean="0">
                <a:solidFill>
                  <a:srgbClr val="0070C0"/>
                </a:solidFill>
                <a:latin typeface="Times New Roman" panose="02020603050405020304" pitchFamily="18" charset="0"/>
                <a:cs typeface="Times New Roman" panose="02020603050405020304" pitchFamily="18" charset="0"/>
              </a:rPr>
              <a:t>radiation</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the ultraviolet treatment, the water to be treated passes through germicidal ultraviolet (UV) light configured inside a low-pressure lamp.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the water passes the ultraviolet purifier, the biological contaminants are exposed to UV light, which damages the genetic components of the microbes.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solidFill>
                  <a:srgbClr val="0070C0"/>
                </a:solidFill>
                <a:latin typeface="Times New Roman" panose="02020603050405020304" pitchFamily="18" charset="0"/>
                <a:cs typeface="Times New Roman" panose="02020603050405020304" pitchFamily="18" charset="0"/>
              </a:rPr>
              <a:t>By </a:t>
            </a:r>
            <a:r>
              <a:rPr lang="en-US" b="1" dirty="0">
                <a:solidFill>
                  <a:srgbClr val="0070C0"/>
                </a:solidFill>
                <a:latin typeface="Times New Roman" panose="02020603050405020304" pitchFamily="18" charset="0"/>
                <a:cs typeface="Times New Roman" panose="02020603050405020304" pitchFamily="18" charset="0"/>
              </a:rPr>
              <a:t>ultrasound</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Ultrasound is the cyclic sound pressure with a frequency greater than the upper limit of human hearing</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mechanical vibration of the waves can be caused to damage cellular structures of </a:t>
            </a:r>
            <a:r>
              <a:rPr lang="en-US" dirty="0" smtClean="0">
                <a:latin typeface="Times New Roman" panose="02020603050405020304" pitchFamily="18" charset="0"/>
                <a:cs typeface="Times New Roman" panose="02020603050405020304" pitchFamily="18" charset="0"/>
              </a:rPr>
              <a:t>bacteria to </a:t>
            </a:r>
            <a:r>
              <a:rPr lang="en-US" dirty="0">
                <a:latin typeface="Times New Roman" panose="02020603050405020304" pitchFamily="18" charset="0"/>
                <a:cs typeface="Times New Roman" panose="02020603050405020304" pitchFamily="18" charset="0"/>
              </a:rPr>
              <a:t>disinfect water.</a:t>
            </a:r>
          </a:p>
          <a:p>
            <a:pPr marL="0" indent="0" algn="just"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361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Methods of watering</a:t>
            </a:r>
            <a:endParaRPr lang="en-US" dirty="0">
              <a:solidFill>
                <a:srgbClr val="FF0000"/>
              </a:solidFill>
              <a:latin typeface="Times New Roman" panose="02020603050405020304" pitchFamily="18" charset="0"/>
              <a:cs typeface="Times New Roman" panose="02020603050405020304" pitchFamily="18" charset="0"/>
            </a:endParaRPr>
          </a:p>
          <a:p>
            <a:pPr marL="514350" indent="-514350" algn="just" fontAlgn="base">
              <a:buAutoNum type="arabicPeriod"/>
            </a:pPr>
            <a:r>
              <a:rPr lang="en-US" b="1" dirty="0" smtClean="0">
                <a:solidFill>
                  <a:srgbClr val="0070C0"/>
                </a:solidFill>
              </a:rPr>
              <a:t>Bottomless Tank</a:t>
            </a:r>
          </a:p>
          <a:p>
            <a:pPr marL="0" indent="0" algn="just" fontAlgn="base">
              <a:buNone/>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812895" y="1693347"/>
            <a:ext cx="7712105" cy="4875092"/>
          </a:xfrm>
          <a:prstGeom prst="rect">
            <a:avLst/>
          </a:prstGeom>
        </p:spPr>
      </p:pic>
    </p:spTree>
    <p:extLst>
      <p:ext uri="{BB962C8B-B14F-4D97-AF65-F5344CB8AC3E}">
        <p14:creationId xmlns:p14="http://schemas.microsoft.com/office/powerpoint/2010/main" val="280086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smtClean="0">
                <a:solidFill>
                  <a:srgbClr val="0070C0"/>
                </a:solidFill>
                <a:latin typeface="Times New Roman" panose="02020603050405020304" pitchFamily="18" charset="0"/>
                <a:cs typeface="Times New Roman" panose="02020603050405020304" pitchFamily="18" charset="0"/>
              </a:rPr>
              <a:t>2. Super insulated waterer</a:t>
            </a:r>
          </a:p>
          <a:p>
            <a:pPr marL="0" indent="0" algn="just" fontAlgn="base">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180969" y="1623424"/>
            <a:ext cx="7197471" cy="5234576"/>
          </a:xfrm>
          <a:prstGeom prst="rect">
            <a:avLst/>
          </a:prstGeom>
        </p:spPr>
      </p:pic>
    </p:spTree>
    <p:extLst>
      <p:ext uri="{BB962C8B-B14F-4D97-AF65-F5344CB8AC3E}">
        <p14:creationId xmlns:p14="http://schemas.microsoft.com/office/powerpoint/2010/main" val="144478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ctr">
              <a:buNone/>
            </a:pPr>
            <a:r>
              <a:rPr lang="en-US" sz="3800" b="1" dirty="0">
                <a:solidFill>
                  <a:srgbClr val="FF0000"/>
                </a:solidFill>
                <a:latin typeface="Times New Roman" panose="02020603050405020304" pitchFamily="18" charset="0"/>
                <a:cs typeface="Times New Roman" panose="02020603050405020304" pitchFamily="18" charset="0"/>
              </a:rPr>
              <a:t>Importance of </a:t>
            </a:r>
            <a:r>
              <a:rPr lang="en-US" sz="3800" b="1" dirty="0" smtClean="0">
                <a:solidFill>
                  <a:srgbClr val="FF0000"/>
                </a:solidFill>
                <a:latin typeface="Times New Roman" panose="02020603050405020304" pitchFamily="18" charset="0"/>
                <a:cs typeface="Times New Roman" panose="02020603050405020304" pitchFamily="18" charset="0"/>
              </a:rPr>
              <a:t>Water</a:t>
            </a:r>
            <a:endParaRPr lang="en-US" sz="3800"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Water maintains the proper ion balance in body tissues as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neutral </a:t>
            </a:r>
            <a:r>
              <a:rPr lang="en-US" dirty="0" smtClean="0">
                <a:latin typeface="Times New Roman" panose="02020603050405020304" pitchFamily="18" charset="0"/>
                <a:cs typeface="Times New Roman" panose="02020603050405020304" pitchFamily="18" charset="0"/>
              </a:rPr>
              <a:t>solvent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readily encourages </a:t>
            </a:r>
            <a:r>
              <a:rPr lang="en-US" dirty="0">
                <a:latin typeface="Times New Roman" panose="02020603050405020304" pitchFamily="18" charset="0"/>
                <a:cs typeface="Times New Roman" panose="02020603050405020304" pitchFamily="18" charset="0"/>
              </a:rPr>
              <a:t>the ionization of most substances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Water helps to transport products like metabolites, hormones and gases throughout the body</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Water aids in the elimination of waste </a:t>
            </a:r>
            <a:r>
              <a:rPr lang="en-US" dirty="0" smtClean="0">
                <a:latin typeface="Times New Roman" panose="02020603050405020304" pitchFamily="18" charset="0"/>
                <a:cs typeface="Times New Roman" panose="02020603050405020304" pitchFamily="18" charset="0"/>
              </a:rPr>
              <a:t>products </a:t>
            </a:r>
            <a:r>
              <a:rPr lang="en-US" dirty="0">
                <a:latin typeface="Times New Roman" panose="02020603050405020304" pitchFamily="18" charset="0"/>
                <a:cs typeface="Times New Roman" panose="02020603050405020304" pitchFamily="18" charset="0"/>
              </a:rPr>
              <a:t>through urine and faeces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Water also acts as a lubricant and support for joints and organs.</a:t>
            </a:r>
          </a:p>
          <a:p>
            <a:pPr marL="0" indent="0" fontAlgn="base">
              <a:buNone/>
            </a:pPr>
            <a:endParaRPr lang="en-US" dirty="0"/>
          </a:p>
        </p:txBody>
      </p:sp>
    </p:spTree>
    <p:extLst>
      <p:ext uri="{BB962C8B-B14F-4D97-AF65-F5344CB8AC3E}">
        <p14:creationId xmlns:p14="http://schemas.microsoft.com/office/powerpoint/2010/main" val="3672542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smtClean="0">
                <a:solidFill>
                  <a:srgbClr val="0070C0"/>
                </a:solidFill>
                <a:latin typeface="Times New Roman" panose="02020603050405020304" pitchFamily="18" charset="0"/>
                <a:cs typeface="Times New Roman" panose="02020603050405020304" pitchFamily="18" charset="0"/>
              </a:rPr>
              <a:t>3. Tyre Tank</a:t>
            </a:r>
          </a:p>
          <a:p>
            <a:pPr marL="0" indent="0" algn="just" fontAlgn="base">
              <a:buNone/>
            </a:pP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algn="just" fontAlgn="base">
              <a:buNone/>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063087" y="1099264"/>
            <a:ext cx="7629553" cy="5580517"/>
          </a:xfrm>
          <a:prstGeom prst="rect">
            <a:avLst/>
          </a:prstGeom>
        </p:spPr>
      </p:pic>
    </p:spTree>
    <p:extLst>
      <p:ext uri="{BB962C8B-B14F-4D97-AF65-F5344CB8AC3E}">
        <p14:creationId xmlns:p14="http://schemas.microsoft.com/office/powerpoint/2010/main" val="797877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smtClean="0">
                <a:solidFill>
                  <a:srgbClr val="0070C0"/>
                </a:solidFill>
                <a:latin typeface="Times New Roman" panose="02020603050405020304" pitchFamily="18" charset="0"/>
                <a:cs typeface="Times New Roman" panose="02020603050405020304" pitchFamily="18" charset="0"/>
              </a:rPr>
              <a:t>4. </a:t>
            </a:r>
            <a:r>
              <a:rPr lang="en-US" b="1" dirty="0">
                <a:solidFill>
                  <a:srgbClr val="0070C0"/>
                </a:solidFill>
              </a:rPr>
              <a:t>Fiberglass or Galvanized </a:t>
            </a:r>
            <a:r>
              <a:rPr lang="en-US" b="1" dirty="0" smtClean="0">
                <a:solidFill>
                  <a:srgbClr val="0070C0"/>
                </a:solidFill>
              </a:rPr>
              <a:t>Tank</a:t>
            </a:r>
          </a:p>
          <a:p>
            <a:pPr marL="0" indent="0" algn="just" fontAlgn="base">
              <a:buNone/>
            </a:pP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algn="just" fontAlgn="base">
              <a:buNone/>
            </a:pP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algn="just" fontAlgn="base">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129887" y="1347542"/>
            <a:ext cx="6730393" cy="4916097"/>
          </a:xfrm>
          <a:prstGeom prst="rect">
            <a:avLst/>
          </a:prstGeom>
        </p:spPr>
      </p:pic>
    </p:spTree>
    <p:extLst>
      <p:ext uri="{BB962C8B-B14F-4D97-AF65-F5344CB8AC3E}">
        <p14:creationId xmlns:p14="http://schemas.microsoft.com/office/powerpoint/2010/main" val="1930654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a:solidFill>
                  <a:srgbClr val="0070C0"/>
                </a:solidFill>
                <a:latin typeface="Times New Roman" panose="02020603050405020304" pitchFamily="18" charset="0"/>
                <a:cs typeface="Times New Roman" panose="02020603050405020304" pitchFamily="18" charset="0"/>
              </a:rPr>
              <a:t>5</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a:solidFill>
                  <a:srgbClr val="0070C0"/>
                </a:solidFill>
              </a:rPr>
              <a:t>Concrete </a:t>
            </a:r>
            <a:r>
              <a:rPr lang="en-US" b="1" dirty="0" smtClean="0">
                <a:solidFill>
                  <a:srgbClr val="0070C0"/>
                </a:solidFill>
              </a:rPr>
              <a:t>Waterers</a:t>
            </a:r>
          </a:p>
          <a:p>
            <a:pPr marL="0" indent="0" algn="just" fontAlgn="base">
              <a:buNone/>
            </a:pPr>
            <a:endParaRPr lang="en-US" b="1" dirty="0" smtClean="0">
              <a:solidFill>
                <a:srgbClr val="0070C0"/>
              </a:solidFill>
            </a:endParaRPr>
          </a:p>
          <a:p>
            <a:pPr marL="0" indent="0" algn="just" fontAlgn="base">
              <a:buNone/>
            </a:pP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algn="just" fontAlgn="base">
              <a:buNone/>
            </a:pP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algn="just" fontAlgn="base">
              <a:buNone/>
            </a:pP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164081" y="1219200"/>
            <a:ext cx="7496286" cy="5211173"/>
          </a:xfrm>
          <a:prstGeom prst="rect">
            <a:avLst/>
          </a:prstGeom>
        </p:spPr>
      </p:pic>
    </p:spTree>
    <p:extLst>
      <p:ext uri="{BB962C8B-B14F-4D97-AF65-F5344CB8AC3E}">
        <p14:creationId xmlns:p14="http://schemas.microsoft.com/office/powerpoint/2010/main" val="1355132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0"/>
            <a:ext cx="10759440" cy="7944982"/>
          </a:xfrm>
          <a:prstGeom prst="rect">
            <a:avLst/>
          </a:prstGeom>
        </p:spPr>
      </p:pic>
      <p:sp>
        <p:nvSpPr>
          <p:cNvPr id="5" name="Title 1"/>
          <p:cNvSpPr>
            <a:spLocks noGrp="1"/>
          </p:cNvSpPr>
          <p:nvPr>
            <p:ph type="title"/>
          </p:nvPr>
        </p:nvSpPr>
        <p:spPr>
          <a:xfrm>
            <a:off x="1905000" y="2087880"/>
            <a:ext cx="9448800" cy="2773680"/>
          </a:xfrm>
          <a:solidFill>
            <a:srgbClr val="C00000"/>
          </a:solidFill>
          <a:ln>
            <a:noFill/>
          </a:ln>
          <a:effectLst>
            <a:innerShdw blurRad="63500" dist="50800" dir="16200000">
              <a:prstClr val="black">
                <a:alpha val="50000"/>
              </a:prstClr>
            </a:inn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scene3d>
              <a:camera prst="orthographicFront"/>
              <a:lightRig rig="freezing" dir="t">
                <a:rot lat="0" lon="0" rev="5640000"/>
              </a:lightRig>
            </a:scene3d>
            <a:sp3d prstMaterial="flat">
              <a:contourClr>
                <a:schemeClr val="tx2"/>
              </a:contourClr>
            </a:sp3d>
          </a:bodyPr>
          <a:lstStyle/>
          <a:p>
            <a:pPr algn="ctr"/>
            <a:r>
              <a:rPr lang="en-US" sz="16600" b="1" dirty="0"/>
              <a:t/>
            </a:r>
            <a:br>
              <a:rPr lang="en-US" sz="16600" b="1" dirty="0"/>
            </a:br>
            <a:r>
              <a:rPr lang="en-US" sz="16600" b="1" dirty="0" smtClean="0">
                <a:solidFill>
                  <a:schemeClr val="bg1"/>
                </a:solidFill>
                <a:latin typeface="Times New Roman" panose="02020603050405020304" pitchFamily="18" charset="0"/>
                <a:cs typeface="Times New Roman" panose="02020603050405020304" pitchFamily="18" charset="0"/>
              </a:rPr>
              <a:t>THANKS</a:t>
            </a:r>
            <a:r>
              <a:rPr lang="en-US" sz="16600" b="1" dirty="0"/>
              <a:t/>
            </a:r>
            <a:br>
              <a:rPr lang="en-US" sz="16600" b="1" dirty="0"/>
            </a:br>
            <a:r>
              <a:rPr lang="en-US" dirty="0" smtClean="0"/>
              <a:t/>
            </a:r>
            <a:br>
              <a:rPr lang="en-US" dirty="0" smtClean="0"/>
            </a:br>
            <a:endParaRPr lang="en-US" dirty="0"/>
          </a:p>
        </p:txBody>
      </p:sp>
    </p:spTree>
    <p:extLst>
      <p:ext uri="{BB962C8B-B14F-4D97-AF65-F5344CB8AC3E}">
        <p14:creationId xmlns:p14="http://schemas.microsoft.com/office/powerpoint/2010/main" val="670200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algn="just"/>
            <a:r>
              <a:rPr lang="en-US" dirty="0" smtClean="0">
                <a:latin typeface="Times New Roman" panose="02020603050405020304" pitchFamily="18" charset="0"/>
                <a:cs typeface="Times New Roman" panose="02020603050405020304" pitchFamily="18" charset="0"/>
              </a:rPr>
              <a:t>Water </a:t>
            </a:r>
            <a:r>
              <a:rPr lang="en-US" dirty="0">
                <a:latin typeface="Times New Roman" panose="02020603050405020304" pitchFamily="18" charset="0"/>
                <a:cs typeface="Times New Roman" panose="02020603050405020304" pitchFamily="18" charset="0"/>
              </a:rPr>
              <a:t>is an important nutrient needed for sustaining life and to increase the milk production, growth rate and reproduction in livestock</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Water function including thermoregulation, </a:t>
            </a:r>
            <a:r>
              <a:rPr lang="en-US" dirty="0" smtClean="0">
                <a:latin typeface="Times New Roman" panose="02020603050405020304" pitchFamily="18" charset="0"/>
                <a:cs typeface="Times New Roman" panose="02020603050405020304" pitchFamily="18" charset="0"/>
              </a:rPr>
              <a:t>medium </a:t>
            </a:r>
            <a:r>
              <a:rPr lang="en-US" dirty="0">
                <a:latin typeface="Times New Roman" panose="02020603050405020304" pitchFamily="18" charset="0"/>
                <a:cs typeface="Times New Roman" panose="02020603050405020304" pitchFamily="18" charset="0"/>
              </a:rPr>
              <a:t>for chemical reactions, digestion, absorption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cushion, mineral balance and help for other nutrients to complete their functions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Water serves as a medium for dispersion or suspension of colloids and ions within the body and is necessary for maintaining osmotic balance</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special role is in heat exchange and maintenance of heat balance because of its high thermal </a:t>
            </a:r>
            <a:r>
              <a:rPr lang="en-US" dirty="0" smtClean="0">
                <a:latin typeface="Times New Roman" panose="02020603050405020304" pitchFamily="18" charset="0"/>
                <a:cs typeface="Times New Roman" panose="02020603050405020304" pitchFamily="18" charset="0"/>
              </a:rPr>
              <a:t>conductivity.</a:t>
            </a:r>
            <a:endParaRPr lang="en-US" dirty="0">
              <a:latin typeface="Times New Roman" panose="02020603050405020304" pitchFamily="18" charset="0"/>
              <a:cs typeface="Times New Roman" panose="02020603050405020304" pitchFamily="18" charset="0"/>
            </a:endParaRPr>
          </a:p>
          <a:p>
            <a:pPr marL="0" indent="0" fontAlgn="base">
              <a:buNone/>
            </a:pPr>
            <a:endParaRPr lang="en-US" dirty="0"/>
          </a:p>
        </p:txBody>
      </p:sp>
    </p:spTree>
    <p:extLst>
      <p:ext uri="{BB962C8B-B14F-4D97-AF65-F5344CB8AC3E}">
        <p14:creationId xmlns:p14="http://schemas.microsoft.com/office/powerpoint/2010/main" val="207698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Water Quality</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Clean, </a:t>
            </a:r>
            <a:r>
              <a:rPr lang="en-US" dirty="0">
                <a:latin typeface="Times New Roman" panose="02020603050405020304" pitchFamily="18" charset="0"/>
                <a:cs typeface="Times New Roman" panose="02020603050405020304" pitchFamily="18" charset="0"/>
              </a:rPr>
              <a:t>cool, plentiful and easily available during hot climate.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five properties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assessing water quality for </a:t>
            </a:r>
            <a:r>
              <a:rPr lang="en-US" dirty="0" smtClean="0">
                <a:latin typeface="Times New Roman" panose="02020603050405020304" pitchFamily="18" charset="0"/>
                <a:cs typeface="Times New Roman" panose="02020603050405020304" pitchFamily="18" charset="0"/>
              </a:rPr>
              <a:t>livestock:</a:t>
            </a: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Organoleptic properties </a:t>
            </a:r>
            <a:r>
              <a:rPr lang="en-US" dirty="0">
                <a:latin typeface="Times New Roman" panose="02020603050405020304" pitchFamily="18" charset="0"/>
                <a:cs typeface="Times New Roman" panose="02020603050405020304" pitchFamily="18" charset="0"/>
              </a:rPr>
              <a:t>(odor and taste</a:t>
            </a:r>
            <a:r>
              <a:rPr lang="en-US"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Physiochemical properties </a:t>
            </a:r>
            <a:r>
              <a:rPr lang="en-US" dirty="0">
                <a:latin typeface="Times New Roman" panose="02020603050405020304" pitchFamily="18" charset="0"/>
                <a:cs typeface="Times New Roman" panose="02020603050405020304" pitchFamily="18" charset="0"/>
              </a:rPr>
              <a:t>(pH, total dissolved solids, total dissolved oxygen and hardness</a:t>
            </a:r>
            <a:r>
              <a:rPr lang="en-US"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Presence of </a:t>
            </a:r>
            <a:r>
              <a:rPr lang="en-US" dirty="0">
                <a:latin typeface="Times New Roman" panose="02020603050405020304" pitchFamily="18" charset="0"/>
                <a:cs typeface="Times New Roman" panose="02020603050405020304" pitchFamily="18" charset="0"/>
              </a:rPr>
              <a:t>toxic compounds (heavy metals, toxic minerals, organophosphates and hydrocarbons</a:t>
            </a:r>
            <a:r>
              <a:rPr lang="en-US"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Presence of </a:t>
            </a:r>
            <a:r>
              <a:rPr lang="en-US" dirty="0">
                <a:latin typeface="Times New Roman" panose="02020603050405020304" pitchFamily="18" charset="0"/>
                <a:cs typeface="Times New Roman" panose="02020603050405020304" pitchFamily="18" charset="0"/>
              </a:rPr>
              <a:t>excess minerals or compounds (nitrates, sodium sulfates and iron)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Presence of </a:t>
            </a:r>
            <a:r>
              <a:rPr lang="en-US" dirty="0">
                <a:latin typeface="Times New Roman" panose="02020603050405020304" pitchFamily="18" charset="0"/>
                <a:cs typeface="Times New Roman" panose="02020603050405020304" pitchFamily="18" charset="0"/>
              </a:rPr>
              <a:t>bacteria.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75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fontScale="92500" lnSpcReduction="10000"/>
          </a:bodyPr>
          <a:lstStyle/>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Limiting </a:t>
            </a:r>
            <a:r>
              <a:rPr lang="en-US" dirty="0">
                <a:latin typeface="Times New Roman" panose="02020603050405020304" pitchFamily="18" charset="0"/>
                <a:cs typeface="Times New Roman" panose="02020603050405020304" pitchFamily="18" charset="0"/>
              </a:rPr>
              <a:t>water availability to cattle will lower production rapidly and harshly</a:t>
            </a:r>
            <a:r>
              <a:rPr lang="en-US" dirty="0" smtClean="0">
                <a:latin typeface="Times New Roman" panose="02020603050405020304" pitchFamily="18" charset="0"/>
                <a:cs typeface="Times New Roman" panose="02020603050405020304" pitchFamily="18" charset="0"/>
              </a:rPr>
              <a:t>.</a:t>
            </a:r>
          </a:p>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Cattle </a:t>
            </a:r>
            <a:r>
              <a:rPr lang="en-US" dirty="0">
                <a:latin typeface="Times New Roman" panose="02020603050405020304" pitchFamily="18" charset="0"/>
                <a:cs typeface="Times New Roman" panose="02020603050405020304" pitchFamily="18" charset="0"/>
              </a:rPr>
              <a:t>drinking water contaminated by feces and urine causes decrease in water consumption and animal weight </a:t>
            </a:r>
            <a:r>
              <a:rPr lang="en-US" dirty="0" smtClean="0">
                <a:latin typeface="Times New Roman" panose="02020603050405020304" pitchFamily="18" charset="0"/>
                <a:cs typeface="Times New Roman" panose="02020603050405020304" pitchFamily="18" charset="0"/>
              </a:rPr>
              <a:t>gain. </a:t>
            </a:r>
          </a:p>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20% decrease in weight gain of yearling steers as a result of drinking from </a:t>
            </a:r>
            <a:r>
              <a:rPr lang="en-US" dirty="0" smtClean="0">
                <a:latin typeface="Times New Roman" panose="02020603050405020304" pitchFamily="18" charset="0"/>
                <a:cs typeface="Times New Roman" panose="02020603050405020304" pitchFamily="18" charset="0"/>
              </a:rPr>
              <a:t>dugouts. </a:t>
            </a:r>
          </a:p>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Heifers </a:t>
            </a:r>
            <a:r>
              <a:rPr lang="en-US" dirty="0">
                <a:latin typeface="Times New Roman" panose="02020603050405020304" pitchFamily="18" charset="0"/>
                <a:cs typeface="Times New Roman" panose="02020603050405020304" pitchFamily="18" charset="0"/>
              </a:rPr>
              <a:t>having access to clean water gained 23% more weight than those consuming water from direct access to a </a:t>
            </a:r>
            <a:r>
              <a:rPr lang="en-US" dirty="0" smtClean="0">
                <a:latin typeface="Times New Roman" panose="02020603050405020304" pitchFamily="18" charset="0"/>
                <a:cs typeface="Times New Roman" panose="02020603050405020304" pitchFamily="18" charset="0"/>
              </a:rPr>
              <a:t>pond. </a:t>
            </a:r>
          </a:p>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Milking </a:t>
            </a:r>
            <a:r>
              <a:rPr lang="en-US" dirty="0">
                <a:latin typeface="Times New Roman" panose="02020603050405020304" pitchFamily="18" charset="0"/>
                <a:cs typeface="Times New Roman" panose="02020603050405020304" pitchFamily="18" charset="0"/>
              </a:rPr>
              <a:t>cows requires average 115 liters of water per </a:t>
            </a:r>
            <a:r>
              <a:rPr lang="en-US" dirty="0" smtClean="0">
                <a:latin typeface="Times New Roman" panose="02020603050405020304" pitchFamily="18" charset="0"/>
                <a:cs typeface="Times New Roman" panose="02020603050405020304" pitchFamily="18" charset="0"/>
              </a:rPr>
              <a:t>day. </a:t>
            </a:r>
          </a:p>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adult sheep requires 2 liters of water per day during winter and 3.5-4.0 liters during </a:t>
            </a:r>
            <a:r>
              <a:rPr lang="en-US" dirty="0" smtClean="0">
                <a:latin typeface="Times New Roman" panose="02020603050405020304" pitchFamily="18" charset="0"/>
                <a:cs typeface="Times New Roman" panose="02020603050405020304" pitchFamily="18" charset="0"/>
              </a:rPr>
              <a:t>summer.</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06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ctr">
              <a:buNone/>
            </a:pPr>
            <a:r>
              <a:rPr lang="en-US" sz="3500" b="1" dirty="0">
                <a:solidFill>
                  <a:srgbClr val="FF0000"/>
                </a:solidFill>
                <a:latin typeface="Times New Roman" panose="02020603050405020304" pitchFamily="18" charset="0"/>
                <a:cs typeface="Times New Roman" panose="02020603050405020304" pitchFamily="18" charset="0"/>
              </a:rPr>
              <a:t>Water Requirements</a:t>
            </a:r>
            <a:endParaRPr lang="en-US" sz="3500"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Animal factors include body </a:t>
            </a:r>
            <a:r>
              <a:rPr lang="en-US" dirty="0" smtClean="0">
                <a:latin typeface="Times New Roman" panose="02020603050405020304" pitchFamily="18" charset="0"/>
                <a:cs typeface="Times New Roman" panose="02020603050405020304" pitchFamily="18" charset="0"/>
              </a:rPr>
              <a:t>size, </a:t>
            </a:r>
            <a:r>
              <a:rPr lang="en-US" dirty="0">
                <a:latin typeface="Times New Roman" panose="02020603050405020304" pitchFamily="18" charset="0"/>
                <a:cs typeface="Times New Roman" panose="02020603050405020304" pitchFamily="18" charset="0"/>
              </a:rPr>
              <a:t>dry matter </a:t>
            </a:r>
            <a:r>
              <a:rPr lang="en-US" dirty="0" smtClean="0">
                <a:latin typeface="Times New Roman" panose="02020603050405020304" pitchFamily="18" charset="0"/>
                <a:cs typeface="Times New Roman" panose="02020603050405020304" pitchFamily="18" charset="0"/>
              </a:rPr>
              <a:t>intake, </a:t>
            </a:r>
            <a:r>
              <a:rPr lang="en-US" dirty="0">
                <a:latin typeface="Times New Roman" panose="02020603050405020304" pitchFamily="18" charset="0"/>
                <a:cs typeface="Times New Roman" panose="02020603050405020304" pitchFamily="18" charset="0"/>
              </a:rPr>
              <a:t>and stage of </a:t>
            </a:r>
            <a:r>
              <a:rPr lang="en-US" dirty="0" smtClean="0">
                <a:latin typeface="Times New Roman" panose="02020603050405020304" pitchFamily="18" charset="0"/>
                <a:cs typeface="Times New Roman" panose="02020603050405020304" pitchFamily="18" charset="0"/>
              </a:rPr>
              <a:t>production </a:t>
            </a:r>
            <a:r>
              <a:rPr lang="en-US" dirty="0">
                <a:latin typeface="Times New Roman" panose="02020603050405020304" pitchFamily="18" charset="0"/>
                <a:cs typeface="Times New Roman" panose="02020603050405020304" pitchFamily="18" charset="0"/>
              </a:rPr>
              <a:t>affect water intake in cattle.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Cattle </a:t>
            </a:r>
            <a:r>
              <a:rPr lang="en-US" dirty="0">
                <a:latin typeface="Times New Roman" panose="02020603050405020304" pitchFamily="18" charset="0"/>
                <a:cs typeface="Times New Roman" panose="02020603050405020304" pitchFamily="18" charset="0"/>
              </a:rPr>
              <a:t>cannot adapt to water restriction and feed intake greatly decreases if water is restricted</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adequate supply of quality water for dairy cattle is extremely important for </a:t>
            </a:r>
            <a:r>
              <a:rPr lang="en-US" dirty="0" smtClean="0">
                <a:latin typeface="Times New Roman" panose="02020603050405020304" pitchFamily="18" charset="0"/>
                <a:cs typeface="Times New Roman" panose="02020603050405020304" pitchFamily="18" charset="0"/>
              </a:rPr>
              <a:t>milk (87% water) </a:t>
            </a:r>
            <a:r>
              <a:rPr lang="en-US" dirty="0">
                <a:latin typeface="Times New Roman" panose="02020603050405020304" pitchFamily="18" charset="0"/>
                <a:cs typeface="Times New Roman" panose="02020603050405020304" pitchFamily="18" charset="0"/>
              </a:rPr>
              <a:t>production.</a:t>
            </a:r>
          </a:p>
          <a:p>
            <a:pPr algn="just"/>
            <a:r>
              <a:rPr lang="en-US" dirty="0" smtClean="0">
                <a:latin typeface="Times New Roman" panose="02020603050405020304" pitchFamily="18" charset="0"/>
                <a:cs typeface="Times New Roman" panose="02020603050405020304" pitchFamily="18" charset="0"/>
              </a:rPr>
              <a:t>Provide cows </a:t>
            </a:r>
            <a:r>
              <a:rPr lang="en-US" dirty="0">
                <a:latin typeface="Times New Roman" panose="02020603050405020304" pitchFamily="18" charset="0"/>
                <a:cs typeface="Times New Roman" panose="02020603050405020304" pitchFamily="18" charset="0"/>
              </a:rPr>
              <a:t>with free access to fresh water at all times.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water requirements of lactating cows are closely related to milk production, moisture content in the feed and environmental factors such as air temperature and humidity.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cow's peak water intake generally occurs during the hours of greatest feed intake.</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57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Water Consumption by Dairy Cattle</a:t>
            </a:r>
            <a:endParaRPr lang="en-US"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09865559"/>
              </p:ext>
            </p:extLst>
          </p:nvPr>
        </p:nvGraphicFramePr>
        <p:xfrm>
          <a:off x="838200" y="1325881"/>
          <a:ext cx="10256521" cy="4551677"/>
        </p:xfrm>
        <a:graphic>
          <a:graphicData uri="http://schemas.openxmlformats.org/drawingml/2006/table">
            <a:tbl>
              <a:tblPr firstRow="1" firstCol="1" bandRow="1">
                <a:tableStyleId>{5C22544A-7EE6-4342-B048-85BDC9FD1C3A}</a:tableStyleId>
              </a:tblPr>
              <a:tblGrid>
                <a:gridCol w="3418109">
                  <a:extLst>
                    <a:ext uri="{9D8B030D-6E8A-4147-A177-3AD203B41FA5}">
                      <a16:colId xmlns:a16="http://schemas.microsoft.com/office/drawing/2014/main" val="3923630102"/>
                    </a:ext>
                  </a:extLst>
                </a:gridCol>
                <a:gridCol w="3419206">
                  <a:extLst>
                    <a:ext uri="{9D8B030D-6E8A-4147-A177-3AD203B41FA5}">
                      <a16:colId xmlns:a16="http://schemas.microsoft.com/office/drawing/2014/main" val="1353849021"/>
                    </a:ext>
                  </a:extLst>
                </a:gridCol>
                <a:gridCol w="3419206">
                  <a:extLst>
                    <a:ext uri="{9D8B030D-6E8A-4147-A177-3AD203B41FA5}">
                      <a16:colId xmlns:a16="http://schemas.microsoft.com/office/drawing/2014/main" val="4098580503"/>
                    </a:ext>
                  </a:extLst>
                </a:gridCol>
              </a:tblGrid>
              <a:tr h="1005839">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Dairy </a:t>
                      </a:r>
                      <a:r>
                        <a:rPr lang="en-US" sz="2400" dirty="0" smtClean="0">
                          <a:effectLst/>
                          <a:latin typeface="Times New Roman" panose="02020603050405020304" pitchFamily="18" charset="0"/>
                          <a:cs typeface="Times New Roman" panose="02020603050405020304" pitchFamily="18" charset="0"/>
                        </a:rPr>
                        <a:t>Cattle Type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Level of Milk Production (kg milk/day)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Water Requirement</a:t>
                      </a: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 (L/day)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7317510"/>
                  </a:ext>
                </a:extLst>
              </a:tr>
              <a:tr h="929640">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Dairy calves </a:t>
                      </a:r>
                      <a:endParaRPr lang="en-US" sz="2400" dirty="0" smtClean="0">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(1-4 months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4.9-13.2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099393"/>
                  </a:ext>
                </a:extLst>
              </a:tr>
              <a:tr h="868680">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Dairy heifers </a:t>
                      </a:r>
                      <a:endParaRPr lang="en-US" sz="2400" dirty="0" smtClean="0">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(5-24 </a:t>
                      </a:r>
                      <a:r>
                        <a:rPr lang="en-US" sz="2400" dirty="0">
                          <a:effectLst/>
                          <a:latin typeface="Times New Roman" panose="02020603050405020304" pitchFamily="18" charset="0"/>
                          <a:cs typeface="Times New Roman" panose="02020603050405020304" pitchFamily="18" charset="0"/>
                        </a:rPr>
                        <a:t>months)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14.4-36.6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4368623"/>
                  </a:ext>
                </a:extLst>
              </a:tr>
              <a:tr h="582506">
                <a:tc>
                  <a:txBody>
                    <a:bodyPr/>
                    <a:lstStyle/>
                    <a:p>
                      <a:pPr marL="0" marR="0" algn="just">
                        <a:spcBef>
                          <a:spcPts val="0"/>
                        </a:spcBef>
                        <a:spcAft>
                          <a:spcPts val="0"/>
                        </a:spcAft>
                      </a:pPr>
                      <a:r>
                        <a:rPr lang="en-US" sz="2400">
                          <a:effectLst/>
                          <a:latin typeface="Times New Roman" panose="02020603050405020304" pitchFamily="18" charset="0"/>
                          <a:cs typeface="Times New Roman" panose="02020603050405020304" pitchFamily="18" charset="0"/>
                        </a:rPr>
                        <a:t>Milking cows/buffaloes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68-83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2363427"/>
                  </a:ext>
                </a:extLst>
              </a:tr>
              <a:tr h="582506">
                <a:tc>
                  <a:txBody>
                    <a:bodyPr/>
                    <a:lstStyle/>
                    <a:p>
                      <a:pPr marL="0" marR="0" algn="just">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87-102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8260891"/>
                  </a:ext>
                </a:extLst>
              </a:tr>
              <a:tr h="582506">
                <a:tc>
                  <a:txBody>
                    <a:bodyPr/>
                    <a:lstStyle/>
                    <a:p>
                      <a:pPr marL="0" marR="0" algn="just">
                        <a:spcBef>
                          <a:spcPts val="0"/>
                        </a:spcBef>
                        <a:spcAft>
                          <a:spcPts val="0"/>
                        </a:spcAft>
                      </a:pPr>
                      <a:r>
                        <a:rPr lang="en-US" sz="2400">
                          <a:effectLst/>
                          <a:latin typeface="Times New Roman" panose="02020603050405020304" pitchFamily="18" charset="0"/>
                          <a:cs typeface="Times New Roman" panose="02020603050405020304" pitchFamily="18" charset="0"/>
                        </a:rPr>
                        <a:t>Dry cows/buffaloes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34-49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4258890"/>
                  </a:ext>
                </a:extLst>
              </a:tr>
            </a:tbl>
          </a:graphicData>
        </a:graphic>
      </p:graphicFrame>
    </p:spTree>
    <p:extLst>
      <p:ext uri="{BB962C8B-B14F-4D97-AF65-F5344CB8AC3E}">
        <p14:creationId xmlns:p14="http://schemas.microsoft.com/office/powerpoint/2010/main" val="3197235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2783</Words>
  <Application>Microsoft Office PowerPoint</Application>
  <PresentationFormat>Widescreen</PresentationFormat>
  <Paragraphs>339</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Bodoni MT Black</vt:lpstr>
      <vt:lpstr>Calibri</vt:lpstr>
      <vt:lpstr>Calibri Light</vt:lpstr>
      <vt:lpstr>Mangal</vt:lpstr>
      <vt:lpstr>Times New Roman</vt:lpstr>
      <vt:lpstr>Wingdings</vt:lpstr>
      <vt:lpstr>Office Theme</vt:lpstr>
      <vt:lpstr>ANIMAL  WATER  HYGIENE </vt:lpstr>
      <vt:lpstr>ANIMAL WATER HYGIENE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MANAGEMENT OF DAIRY ANIMALS</dc:title>
  <dc:creator>s p sahu</dc:creator>
  <cp:lastModifiedBy>s p sahu</cp:lastModifiedBy>
  <cp:revision>56</cp:revision>
  <dcterms:created xsi:type="dcterms:W3CDTF">2020-03-31T15:20:25Z</dcterms:created>
  <dcterms:modified xsi:type="dcterms:W3CDTF">2020-04-04T15:10:36Z</dcterms:modified>
</cp:coreProperties>
</file>