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1"/>
  </p:notesMasterIdLst>
  <p:sldIdLst>
    <p:sldId id="256" r:id="rId2"/>
    <p:sldId id="257" r:id="rId3"/>
    <p:sldId id="310" r:id="rId4"/>
    <p:sldId id="313" r:id="rId5"/>
    <p:sldId id="350" r:id="rId6"/>
    <p:sldId id="312" r:id="rId7"/>
    <p:sldId id="314" r:id="rId8"/>
    <p:sldId id="351" r:id="rId9"/>
    <p:sldId id="315" r:id="rId10"/>
    <p:sldId id="352" r:id="rId11"/>
    <p:sldId id="316" r:id="rId12"/>
    <p:sldId id="317" r:id="rId13"/>
    <p:sldId id="318" r:id="rId14"/>
    <p:sldId id="378" r:id="rId15"/>
    <p:sldId id="319" r:id="rId16"/>
    <p:sldId id="379" r:id="rId17"/>
    <p:sldId id="320" r:id="rId18"/>
    <p:sldId id="353" r:id="rId19"/>
    <p:sldId id="321" r:id="rId20"/>
    <p:sldId id="322" r:id="rId21"/>
    <p:sldId id="354" r:id="rId22"/>
    <p:sldId id="323" r:id="rId23"/>
    <p:sldId id="324" r:id="rId24"/>
    <p:sldId id="355" r:id="rId25"/>
    <p:sldId id="325" r:id="rId26"/>
    <p:sldId id="326" r:id="rId27"/>
    <p:sldId id="356" r:id="rId28"/>
    <p:sldId id="327" r:id="rId29"/>
    <p:sldId id="357" r:id="rId30"/>
    <p:sldId id="328" r:id="rId31"/>
    <p:sldId id="358" r:id="rId32"/>
    <p:sldId id="329" r:id="rId33"/>
    <p:sldId id="330" r:id="rId34"/>
    <p:sldId id="359" r:id="rId35"/>
    <p:sldId id="331" r:id="rId36"/>
    <p:sldId id="360" r:id="rId37"/>
    <p:sldId id="332" r:id="rId38"/>
    <p:sldId id="361" r:id="rId39"/>
    <p:sldId id="333" r:id="rId40"/>
    <p:sldId id="362" r:id="rId41"/>
    <p:sldId id="334" r:id="rId42"/>
    <p:sldId id="363" r:id="rId43"/>
    <p:sldId id="335" r:id="rId44"/>
    <p:sldId id="364" r:id="rId45"/>
    <p:sldId id="336" r:id="rId46"/>
    <p:sldId id="365" r:id="rId47"/>
    <p:sldId id="337" r:id="rId48"/>
    <p:sldId id="366" r:id="rId49"/>
    <p:sldId id="338" r:id="rId50"/>
    <p:sldId id="367" r:id="rId51"/>
    <p:sldId id="339" r:id="rId52"/>
    <p:sldId id="368" r:id="rId53"/>
    <p:sldId id="341" r:id="rId54"/>
    <p:sldId id="369" r:id="rId55"/>
    <p:sldId id="342" r:id="rId56"/>
    <p:sldId id="370" r:id="rId57"/>
    <p:sldId id="344" r:id="rId58"/>
    <p:sldId id="371" r:id="rId59"/>
    <p:sldId id="345" r:id="rId60"/>
    <p:sldId id="372" r:id="rId61"/>
    <p:sldId id="346" r:id="rId62"/>
    <p:sldId id="374" r:id="rId63"/>
    <p:sldId id="347" r:id="rId64"/>
    <p:sldId id="375" r:id="rId65"/>
    <p:sldId id="348" r:id="rId66"/>
    <p:sldId id="376" r:id="rId67"/>
    <p:sldId id="349" r:id="rId68"/>
    <p:sldId id="377" r:id="rId69"/>
    <p:sldId id="311"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21" autoAdjust="0"/>
    <p:restoredTop sz="94595" autoAdjust="0"/>
  </p:normalViewPr>
  <p:slideViewPr>
    <p:cSldViewPr>
      <p:cViewPr varScale="1">
        <p:scale>
          <a:sx n="50" d="100"/>
          <a:sy n="50" d="100"/>
        </p:scale>
        <p:origin x="1152" y="34"/>
      </p:cViewPr>
      <p:guideLst>
        <p:guide orient="horz" pos="2160"/>
        <p:guide pos="2880"/>
      </p:guideLst>
    </p:cSldViewPr>
  </p:slideViewPr>
  <p:outlineViewPr>
    <p:cViewPr>
      <p:scale>
        <a:sx n="33" d="100"/>
        <a:sy n="33" d="100"/>
      </p:scale>
      <p:origin x="0" y="87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5A5538-F0F4-4422-B8CE-938A18FA3B86}" type="datetimeFigureOut">
              <a:rPr lang="en-US" smtClean="0"/>
              <a:pPr/>
              <a:t>4/22/2020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D9B45-3D47-459F-8673-140C4B7DD093}" type="slidenum">
              <a:rPr lang="en-US" smtClean="0"/>
              <a:pPr/>
              <a:t>‹#›</a:t>
            </a:fld>
            <a:endParaRPr lang="en-US"/>
          </a:p>
        </p:txBody>
      </p:sp>
    </p:spTree>
    <p:extLst>
      <p:ext uri="{BB962C8B-B14F-4D97-AF65-F5344CB8AC3E}">
        <p14:creationId xmlns:p14="http://schemas.microsoft.com/office/powerpoint/2010/main" val="4248886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79BFE9-5587-4C41-9AF4-D893E4415134}"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extLst>
      <p:ext uri="{BB962C8B-B14F-4D97-AF65-F5344CB8AC3E}">
        <p14:creationId xmlns:p14="http://schemas.microsoft.com/office/powerpoint/2010/main" val="229509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9BFE9-5587-4C41-9AF4-D893E4415134}"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extLst>
      <p:ext uri="{BB962C8B-B14F-4D97-AF65-F5344CB8AC3E}">
        <p14:creationId xmlns:p14="http://schemas.microsoft.com/office/powerpoint/2010/main" val="11824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9BFE9-5587-4C41-9AF4-D893E4415134}"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extLst>
      <p:ext uri="{BB962C8B-B14F-4D97-AF65-F5344CB8AC3E}">
        <p14:creationId xmlns:p14="http://schemas.microsoft.com/office/powerpoint/2010/main" val="294826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9BFE9-5587-4C41-9AF4-D893E4415134}"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extLst>
      <p:ext uri="{BB962C8B-B14F-4D97-AF65-F5344CB8AC3E}">
        <p14:creationId xmlns:p14="http://schemas.microsoft.com/office/powerpoint/2010/main" val="295328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9BFE9-5587-4C41-9AF4-D893E4415134}"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D5D2-8628-46DB-91FF-3AD38736A59A}" type="slidenum">
              <a:rPr lang="en-US" smtClean="0"/>
              <a:pPr/>
              <a:t>‹#›</a:t>
            </a:fld>
            <a:endParaRPr lang="en-US"/>
          </a:p>
        </p:txBody>
      </p:sp>
    </p:spTree>
    <p:extLst>
      <p:ext uri="{BB962C8B-B14F-4D97-AF65-F5344CB8AC3E}">
        <p14:creationId xmlns:p14="http://schemas.microsoft.com/office/powerpoint/2010/main" val="267834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79BFE9-5587-4C41-9AF4-D893E4415134}"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BD5D2-8628-46DB-91FF-3AD38736A59A}" type="slidenum">
              <a:rPr lang="en-US" smtClean="0"/>
              <a:pPr/>
              <a:t>‹#›</a:t>
            </a:fld>
            <a:endParaRPr lang="en-US"/>
          </a:p>
        </p:txBody>
      </p:sp>
    </p:spTree>
    <p:extLst>
      <p:ext uri="{BB962C8B-B14F-4D97-AF65-F5344CB8AC3E}">
        <p14:creationId xmlns:p14="http://schemas.microsoft.com/office/powerpoint/2010/main" val="4234828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79BFE9-5587-4C41-9AF4-D893E4415134}"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BD5D2-8628-46DB-91FF-3AD38736A59A}" type="slidenum">
              <a:rPr lang="en-US" smtClean="0"/>
              <a:pPr/>
              <a:t>‹#›</a:t>
            </a:fld>
            <a:endParaRPr lang="en-US"/>
          </a:p>
        </p:txBody>
      </p:sp>
    </p:spTree>
    <p:extLst>
      <p:ext uri="{BB962C8B-B14F-4D97-AF65-F5344CB8AC3E}">
        <p14:creationId xmlns:p14="http://schemas.microsoft.com/office/powerpoint/2010/main" val="107726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79BFE9-5587-4C41-9AF4-D893E4415134}"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BD5D2-8628-46DB-91FF-3AD38736A59A}" type="slidenum">
              <a:rPr lang="en-US" smtClean="0"/>
              <a:pPr/>
              <a:t>‹#›</a:t>
            </a:fld>
            <a:endParaRPr lang="en-US"/>
          </a:p>
        </p:txBody>
      </p:sp>
    </p:spTree>
    <p:extLst>
      <p:ext uri="{BB962C8B-B14F-4D97-AF65-F5344CB8AC3E}">
        <p14:creationId xmlns:p14="http://schemas.microsoft.com/office/powerpoint/2010/main" val="195653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9BFE9-5587-4C41-9AF4-D893E4415134}"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BD5D2-8628-46DB-91FF-3AD38736A59A}" type="slidenum">
              <a:rPr lang="en-US" smtClean="0"/>
              <a:pPr/>
              <a:t>‹#›</a:t>
            </a:fld>
            <a:endParaRPr lang="en-US"/>
          </a:p>
        </p:txBody>
      </p:sp>
    </p:spTree>
    <p:extLst>
      <p:ext uri="{BB962C8B-B14F-4D97-AF65-F5344CB8AC3E}">
        <p14:creationId xmlns:p14="http://schemas.microsoft.com/office/powerpoint/2010/main" val="395954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9BFE9-5587-4C41-9AF4-D893E4415134}"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BD5D2-8628-46DB-91FF-3AD38736A59A}" type="slidenum">
              <a:rPr lang="en-US" smtClean="0"/>
              <a:pPr/>
              <a:t>‹#›</a:t>
            </a:fld>
            <a:endParaRPr lang="en-US"/>
          </a:p>
        </p:txBody>
      </p:sp>
    </p:spTree>
    <p:extLst>
      <p:ext uri="{BB962C8B-B14F-4D97-AF65-F5344CB8AC3E}">
        <p14:creationId xmlns:p14="http://schemas.microsoft.com/office/powerpoint/2010/main" val="397260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9BFE9-5587-4C41-9AF4-D893E4415134}"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BD5D2-8628-46DB-91FF-3AD38736A59A}" type="slidenum">
              <a:rPr lang="en-US" smtClean="0"/>
              <a:pPr/>
              <a:t>‹#›</a:t>
            </a:fld>
            <a:endParaRPr lang="en-US"/>
          </a:p>
        </p:txBody>
      </p:sp>
    </p:spTree>
    <p:extLst>
      <p:ext uri="{BB962C8B-B14F-4D97-AF65-F5344CB8AC3E}">
        <p14:creationId xmlns:p14="http://schemas.microsoft.com/office/powerpoint/2010/main" val="20399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9BFE9-5587-4C41-9AF4-D893E4415134}" type="datetimeFigureOut">
              <a:rPr lang="en-US" smtClean="0"/>
              <a:pPr/>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BD5D2-8628-46DB-91FF-3AD38736A59A}" type="slidenum">
              <a:rPr lang="en-US" smtClean="0"/>
              <a:pPr/>
              <a:t>‹#›</a:t>
            </a:fld>
            <a:endParaRPr lang="en-US"/>
          </a:p>
        </p:txBody>
      </p:sp>
    </p:spTree>
    <p:extLst>
      <p:ext uri="{BB962C8B-B14F-4D97-AF65-F5344CB8AC3E}">
        <p14:creationId xmlns:p14="http://schemas.microsoft.com/office/powerpoint/2010/main" val="16775283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7001">
              <a:srgbClr val="E6E6E6"/>
            </a:gs>
            <a:gs pos="8000">
              <a:srgbClr val="7D8496"/>
            </a:gs>
            <a:gs pos="22000">
              <a:srgbClr val="E6E6E6"/>
            </a:gs>
            <a:gs pos="41000">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95400"/>
            <a:ext cx="7620000" cy="1447800"/>
          </a:xfrm>
        </p:spPr>
        <p:txBody>
          <a:bodyPr>
            <a:normAutofit/>
          </a:bodyPr>
          <a:lstStyle/>
          <a:p>
            <a:pPr algn="ctr"/>
            <a:r>
              <a:rPr lang="en-US" sz="3200" b="1" dirty="0" smtClean="0">
                <a:solidFill>
                  <a:srgbClr val="C00000"/>
                </a:solidFill>
                <a:effectLst/>
                <a:latin typeface="Times New Roman" panose="02020603050405020304" pitchFamily="18" charset="0"/>
                <a:cs typeface="Times New Roman" panose="02020603050405020304" pitchFamily="18" charset="0"/>
              </a:rPr>
              <a:t>BREEDER POULTRY </a:t>
            </a:r>
            <a:r>
              <a:rPr lang="en-US" sz="3200" b="1" dirty="0" smtClean="0">
                <a:solidFill>
                  <a:srgbClr val="C00000"/>
                </a:solidFill>
                <a:effectLst/>
                <a:latin typeface="Times New Roman" panose="02020603050405020304" pitchFamily="18" charset="0"/>
                <a:cs typeface="Times New Roman" panose="02020603050405020304" pitchFamily="18" charset="0"/>
              </a:rPr>
              <a:t>MANAGEMENT</a:t>
            </a:r>
            <a:br>
              <a:rPr lang="en-US" sz="3200" b="1" dirty="0" smtClean="0">
                <a:solidFill>
                  <a:srgbClr val="C00000"/>
                </a:solidFill>
                <a:effectLst/>
                <a:latin typeface="Times New Roman" panose="02020603050405020304" pitchFamily="18" charset="0"/>
                <a:cs typeface="Times New Roman" panose="02020603050405020304" pitchFamily="18" charset="0"/>
              </a:rPr>
            </a:br>
            <a:r>
              <a:rPr lang="en-US" sz="3200" b="1" dirty="0" smtClean="0">
                <a:solidFill>
                  <a:srgbClr val="C00000"/>
                </a:solidFill>
                <a:latin typeface="Times New Roman" panose="02020603050405020304" pitchFamily="18" charset="0"/>
                <a:cs typeface="Times New Roman" panose="02020603050405020304" pitchFamily="18" charset="0"/>
              </a:rPr>
              <a:t>(</a:t>
            </a:r>
            <a:r>
              <a:rPr lang="en-US" sz="3200" b="1" dirty="0" err="1" smtClean="0">
                <a:solidFill>
                  <a:srgbClr val="C00000"/>
                </a:solidFill>
                <a:latin typeface="Times New Roman" panose="02020603050405020304" pitchFamily="18" charset="0"/>
                <a:cs typeface="Times New Roman" panose="02020603050405020304" pitchFamily="18" charset="0"/>
              </a:rPr>
              <a:t>LPM</a:t>
            </a:r>
            <a:r>
              <a:rPr lang="en-US" sz="3200" b="1" dirty="0" smtClean="0">
                <a:solidFill>
                  <a:srgbClr val="C00000"/>
                </a:solidFill>
                <a:latin typeface="Times New Roman" panose="02020603050405020304" pitchFamily="18" charset="0"/>
                <a:cs typeface="Times New Roman" panose="02020603050405020304" pitchFamily="18" charset="0"/>
              </a:rPr>
              <a:t>-608)</a:t>
            </a:r>
            <a:r>
              <a:rPr lang="en-US" sz="3200" b="1" dirty="0" smtClean="0">
                <a:solidFill>
                  <a:srgbClr val="C00000"/>
                </a:solidFill>
                <a:effectLst/>
                <a:latin typeface="Times New Roman" panose="02020603050405020304" pitchFamily="18" charset="0"/>
                <a:cs typeface="Times New Roman" panose="02020603050405020304" pitchFamily="18" charset="0"/>
              </a:rPr>
              <a:t> </a:t>
            </a:r>
            <a:endParaRPr lang="en-US" sz="3200" b="1" dirty="0">
              <a:solidFill>
                <a:srgbClr val="C00000"/>
              </a:solidFill>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3581400"/>
            <a:ext cx="5715000" cy="1969770"/>
          </a:xfrm>
          <a:prstGeom prst="rect">
            <a:avLst/>
          </a:prstGeom>
          <a:noFill/>
        </p:spPr>
        <p:txBody>
          <a:bodyPr wrap="square" rtlCol="0">
            <a:spAutoFit/>
          </a:bodyPr>
          <a:lstStyle/>
          <a:p>
            <a:r>
              <a:rPr lang="en-US" sz="3200" b="1" dirty="0" smtClean="0">
                <a:solidFill>
                  <a:srgbClr val="0070C0"/>
                </a:solidFill>
                <a:latin typeface="Times New Roman" pitchFamily="18" charset="0"/>
                <a:cs typeface="Times New Roman" pitchFamily="18" charset="0"/>
              </a:rPr>
              <a:t>               Dr. S. P. Sahu</a:t>
            </a:r>
          </a:p>
          <a:p>
            <a:r>
              <a:rPr lang="en-US" sz="2400" b="1" dirty="0" smtClean="0">
                <a:solidFill>
                  <a:schemeClr val="bg1"/>
                </a:solidFill>
                <a:latin typeface="Times New Roman" pitchFamily="18" charset="0"/>
                <a:cs typeface="Times New Roman" pitchFamily="18" charset="0"/>
              </a:rPr>
              <a:t>Department of LPM</a:t>
            </a:r>
          </a:p>
          <a:p>
            <a:r>
              <a:rPr lang="en-US" sz="2400" b="1" dirty="0" smtClean="0">
                <a:solidFill>
                  <a:schemeClr val="bg1"/>
                </a:solidFill>
                <a:latin typeface="Times New Roman" pitchFamily="18" charset="0"/>
                <a:cs typeface="Times New Roman" pitchFamily="18" charset="0"/>
              </a:rPr>
              <a:t>Bihar Veterinary College, Patna- 800 014</a:t>
            </a:r>
          </a:p>
          <a:p>
            <a:endParaRPr lang="en-US" sz="2400" b="1" dirty="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Email: spsahuj@rediffmail.com</a:t>
            </a:r>
            <a:endParaRPr lang="en-IN"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172199"/>
          </a:xfrm>
        </p:spPr>
        <p:txBody>
          <a:bodyPr>
            <a:noAutofit/>
          </a:bodyPr>
          <a:lstStyle/>
          <a:p>
            <a:pPr marL="0" indent="0" algn="just">
              <a:buNone/>
            </a:pPr>
            <a:endParaRPr lang="en-US" sz="2400" dirty="0">
              <a:latin typeface="Times New Roman" pitchFamily="18" charset="0"/>
              <a:cs typeface="Times New Roman" pitchFamily="18" charset="0"/>
            </a:endParaRPr>
          </a:p>
          <a:p>
            <a:pPr marL="0" indent="0" algn="just">
              <a:buNone/>
            </a:pPr>
            <a:r>
              <a:rPr lang="en-US" sz="2400" b="1" dirty="0">
                <a:solidFill>
                  <a:srgbClr val="FF0000"/>
                </a:solidFill>
                <a:latin typeface="Times New Roman" pitchFamily="18" charset="0"/>
                <a:cs typeface="Times New Roman" pitchFamily="18" charset="0"/>
              </a:rPr>
              <a:t>BEAK CONDITIONING:</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Beak </a:t>
            </a:r>
            <a:r>
              <a:rPr lang="en-US" sz="2400" dirty="0">
                <a:latin typeface="Times New Roman" pitchFamily="18" charset="0"/>
                <a:cs typeface="Times New Roman" pitchFamily="18" charset="0"/>
              </a:rPr>
              <a:t>conditioning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not </a:t>
            </a:r>
            <a:r>
              <a:rPr lang="en-US" sz="2400" dirty="0" smtClean="0">
                <a:latin typeface="Times New Roman" pitchFamily="18" charset="0"/>
                <a:cs typeface="Times New Roman" pitchFamily="18" charset="0"/>
              </a:rPr>
              <a:t>necessary </a:t>
            </a:r>
            <a:r>
              <a:rPr lang="en-US" sz="2400" dirty="0">
                <a:latin typeface="Times New Roman" pitchFamily="18" charset="0"/>
                <a:cs typeface="Times New Roman" pitchFamily="18" charset="0"/>
              </a:rPr>
              <a:t>for parents kept in fully controlled lighting.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Beak </a:t>
            </a:r>
            <a:r>
              <a:rPr lang="en-US" sz="2400" dirty="0">
                <a:latin typeface="Times New Roman" pitchFamily="18" charset="0"/>
                <a:cs typeface="Times New Roman" pitchFamily="18" charset="0"/>
              </a:rPr>
              <a:t>conditioning </a:t>
            </a:r>
            <a:r>
              <a:rPr lang="en-US" sz="2400" dirty="0" smtClean="0">
                <a:latin typeface="Times New Roman" pitchFamily="18" charset="0"/>
                <a:cs typeface="Times New Roman" pitchFamily="18" charset="0"/>
              </a:rPr>
              <a:t>-- to </a:t>
            </a:r>
            <a:r>
              <a:rPr lang="en-US" sz="2400" dirty="0">
                <a:latin typeface="Times New Roman" pitchFamily="18" charset="0"/>
                <a:cs typeface="Times New Roman" pitchFamily="18" charset="0"/>
              </a:rPr>
              <a:t>control aggressive pecking in open sided houses or situations in which light intensity cannot be controlled</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lgn="just">
              <a:buNone/>
            </a:pPr>
            <a:r>
              <a:rPr lang="en-US" sz="2400" b="1" dirty="0" smtClean="0">
                <a:latin typeface="Times New Roman" pitchFamily="18" charset="0"/>
                <a:cs typeface="Times New Roman" pitchFamily="18" charset="0"/>
              </a:rPr>
              <a:t>Females</a:t>
            </a: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18 </a:t>
            </a:r>
            <a:r>
              <a:rPr lang="en-US" sz="2400" dirty="0">
                <a:latin typeface="Times New Roman" pitchFamily="18" charset="0"/>
                <a:cs typeface="Times New Roman" pitchFamily="18" charset="0"/>
              </a:rPr>
              <a:t>weeks of age </a:t>
            </a:r>
            <a:r>
              <a:rPr lang="en-US" sz="2400" dirty="0" smtClean="0">
                <a:latin typeface="Times New Roman" pitchFamily="18" charset="0"/>
                <a:cs typeface="Times New Roman" pitchFamily="18" charset="0"/>
              </a:rPr>
              <a:t>of birds </a:t>
            </a:r>
            <a:r>
              <a:rPr lang="en-US" sz="2400" dirty="0">
                <a:latin typeface="Times New Roman" pitchFamily="18" charset="0"/>
                <a:cs typeface="Times New Roman" pitchFamily="18" charset="0"/>
              </a:rPr>
              <a:t>with overgrown beaks, spoon beaks, parrot beaks or other beak deformities </a:t>
            </a:r>
            <a:r>
              <a:rPr lang="en-US" sz="2400" dirty="0" smtClean="0">
                <a:latin typeface="Times New Roman" pitchFamily="18" charset="0"/>
                <a:cs typeface="Times New Roman" pitchFamily="18" charset="0"/>
              </a:rPr>
              <a:t>which prevent </a:t>
            </a:r>
            <a:r>
              <a:rPr lang="en-US" sz="2400" dirty="0">
                <a:latin typeface="Times New Roman" pitchFamily="18" charset="0"/>
                <a:cs typeface="Times New Roman" pitchFamily="18" charset="0"/>
              </a:rPr>
              <a:t>them from </a:t>
            </a:r>
            <a:r>
              <a:rPr lang="en-US" sz="2400" dirty="0" smtClean="0">
                <a:latin typeface="Times New Roman" pitchFamily="18" charset="0"/>
                <a:cs typeface="Times New Roman" pitchFamily="18" charset="0"/>
              </a:rPr>
              <a:t>eating/drinking properly.</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049801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172199"/>
          </a:xfrm>
        </p:spPr>
        <p:txBody>
          <a:bodyPr>
            <a:noAutofit/>
          </a:bodyPr>
          <a:lstStyle/>
          <a:p>
            <a:pPr marL="0" indent="0" algn="just">
              <a:buNone/>
            </a:pPr>
            <a:r>
              <a:rPr lang="en-US" sz="2400" b="1" dirty="0" smtClean="0">
                <a:latin typeface="Times New Roman" pitchFamily="18" charset="0"/>
                <a:cs typeface="Times New Roman" pitchFamily="18" charset="0"/>
              </a:rPr>
              <a:t>Males</a:t>
            </a: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18 weeks of age with </a:t>
            </a:r>
            <a:r>
              <a:rPr lang="en-US" sz="2400" dirty="0">
                <a:latin typeface="Times New Roman" pitchFamily="18" charset="0"/>
                <a:cs typeface="Times New Roman" pitchFamily="18" charset="0"/>
              </a:rPr>
              <a:t>precision to maintain uniformity and maximize fertility.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Remove </a:t>
            </a:r>
            <a:r>
              <a:rPr lang="en-US" sz="2400" dirty="0">
                <a:latin typeface="Times New Roman" pitchFamily="18" charset="0"/>
                <a:cs typeface="Times New Roman" pitchFamily="18" charset="0"/>
              </a:rPr>
              <a:t>only the keratinized tip of the beak.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Recondition the </a:t>
            </a:r>
            <a:r>
              <a:rPr lang="en-US" sz="2400" dirty="0">
                <a:latin typeface="Times New Roman" pitchFamily="18" charset="0"/>
                <a:cs typeface="Times New Roman" pitchFamily="18" charset="0"/>
              </a:rPr>
              <a:t>birds that show beak overgrowth or any beak deformity.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Beak </a:t>
            </a:r>
            <a:r>
              <a:rPr lang="en-US" sz="2400" dirty="0">
                <a:latin typeface="Times New Roman" pitchFamily="18" charset="0"/>
                <a:cs typeface="Times New Roman" pitchFamily="18" charset="0"/>
              </a:rPr>
              <a:t>conditioning males also reduces the risk of damage to the females during mating in the hen house and helps the male mate more effectively.</a:t>
            </a:r>
          </a:p>
          <a:p>
            <a:pPr marL="0" indent="0" algn="just">
              <a:buNone/>
            </a:pPr>
            <a:endParaRPr lang="en-US" sz="2400" dirty="0">
              <a:latin typeface="Times New Roman" pitchFamily="18" charset="0"/>
              <a:cs typeface="Times New Roman" pitchFamily="18" charset="0"/>
            </a:endParaRPr>
          </a:p>
          <a:p>
            <a:pPr marL="0" indent="0" algn="just">
              <a:buNone/>
            </a:pPr>
            <a:r>
              <a:rPr lang="en-US" sz="2400" b="1" dirty="0" smtClean="0">
                <a:latin typeface="Times New Roman" pitchFamily="18" charset="0"/>
                <a:cs typeface="Times New Roman" pitchFamily="18" charset="0"/>
              </a:rPr>
              <a:t>Brooder </a:t>
            </a:r>
            <a:r>
              <a:rPr lang="en-US" sz="2400" b="1" dirty="0">
                <a:latin typeface="Times New Roman" pitchFamily="18" charset="0"/>
                <a:cs typeface="Times New Roman" pitchFamily="18" charset="0"/>
              </a:rPr>
              <a:t>Guards: </a:t>
            </a:r>
            <a:r>
              <a:rPr lang="en-US" sz="2400" dirty="0">
                <a:latin typeface="Times New Roman" pitchFamily="18" charset="0"/>
                <a:cs typeface="Times New Roman" pitchFamily="18" charset="0"/>
              </a:rPr>
              <a:t>Provide </a:t>
            </a:r>
            <a:r>
              <a:rPr lang="en-US" sz="2400" dirty="0" smtClean="0">
                <a:latin typeface="Times New Roman" pitchFamily="18" charset="0"/>
                <a:cs typeface="Times New Roman" pitchFamily="18" charset="0"/>
              </a:rPr>
              <a:t>18 inches </a:t>
            </a:r>
            <a:r>
              <a:rPr lang="en-US" sz="2400" dirty="0">
                <a:latin typeface="Times New Roman" pitchFamily="18" charset="0"/>
                <a:cs typeface="Times New Roman" pitchFamily="18" charset="0"/>
              </a:rPr>
              <a:t>brooder guards.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2.5 cm </a:t>
            </a:r>
            <a:r>
              <a:rPr lang="en-US" sz="2400" dirty="0">
                <a:latin typeface="Times New Roman" pitchFamily="18" charset="0"/>
                <a:cs typeface="Times New Roman" pitchFamily="18" charset="0"/>
              </a:rPr>
              <a:t>wire mesh guards are preferred in summer or in warm climates</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Remove </a:t>
            </a:r>
            <a:r>
              <a:rPr lang="en-US" sz="2400" dirty="0">
                <a:latin typeface="Times New Roman" pitchFamily="18" charset="0"/>
                <a:cs typeface="Times New Roman" pitchFamily="18" charset="0"/>
              </a:rPr>
              <a:t>the brooder guards after the 7</a:t>
            </a:r>
            <a:r>
              <a:rPr lang="en-US" sz="2400" baseline="30000" dirty="0">
                <a:latin typeface="Times New Roman" pitchFamily="18" charset="0"/>
                <a:cs typeface="Times New Roman" pitchFamily="18" charset="0"/>
              </a:rPr>
              <a:t>th</a:t>
            </a:r>
            <a:r>
              <a:rPr lang="en-US" sz="2400" dirty="0">
                <a:latin typeface="Times New Roman" pitchFamily="18" charset="0"/>
                <a:cs typeface="Times New Roman" pitchFamily="18" charset="0"/>
              </a:rPr>
              <a:t> day.</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66224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5105400"/>
          </a:xfrm>
        </p:spPr>
        <p:txBody>
          <a:bodyPr>
            <a:noAutofit/>
          </a:bodyPr>
          <a:lstStyle/>
          <a:p>
            <a:pPr marL="0" indent="0" algn="just">
              <a:buNone/>
            </a:pPr>
            <a:r>
              <a:rPr lang="en-US" sz="2400" dirty="0" smtClean="0">
                <a:latin typeface="Times New Roman" pitchFamily="18" charset="0"/>
                <a:cs typeface="Times New Roman" pitchFamily="18" charset="0"/>
              </a:rPr>
              <a:t>On the basis of body </a:t>
            </a:r>
            <a:r>
              <a:rPr lang="en-US" sz="2400" dirty="0">
                <a:latin typeface="Times New Roman" pitchFamily="18" charset="0"/>
                <a:cs typeface="Times New Roman" pitchFamily="18" charset="0"/>
              </a:rPr>
              <a:t>weight curve in the rearing </a:t>
            </a:r>
            <a:r>
              <a:rPr lang="en-US" sz="2400" dirty="0" smtClean="0">
                <a:latin typeface="Times New Roman" pitchFamily="18" charset="0"/>
                <a:cs typeface="Times New Roman" pitchFamily="18" charset="0"/>
              </a:rPr>
              <a:t>period, it is </a:t>
            </a:r>
            <a:r>
              <a:rPr lang="en-US" sz="2400" dirty="0">
                <a:latin typeface="Times New Roman" pitchFamily="18" charset="0"/>
                <a:cs typeface="Times New Roman" pitchFamily="18" charset="0"/>
              </a:rPr>
              <a:t>divided into 3 </a:t>
            </a:r>
            <a:r>
              <a:rPr lang="en-US" sz="2400" dirty="0" smtClean="0">
                <a:latin typeface="Times New Roman" pitchFamily="18" charset="0"/>
                <a:cs typeface="Times New Roman" pitchFamily="18" charset="0"/>
              </a:rPr>
              <a:t>phases: </a:t>
            </a:r>
          </a:p>
          <a:p>
            <a:pPr marL="0" indent="0" algn="just">
              <a:buNone/>
            </a:pPr>
            <a:endParaRPr lang="en-US" sz="2400" dirty="0" smtClean="0">
              <a:latin typeface="Times New Roman" pitchFamily="18" charset="0"/>
              <a:cs typeface="Times New Roman" pitchFamily="18" charset="0"/>
            </a:endParaRPr>
          </a:p>
          <a:p>
            <a:pPr marL="457200" indent="-457200" algn="just">
              <a:buFont typeface="+mj-lt"/>
              <a:buAutoNum type="arabicPeriod"/>
            </a:pPr>
            <a:r>
              <a:rPr lang="en-US" sz="2400" u="sng" dirty="0" smtClean="0">
                <a:solidFill>
                  <a:srgbClr val="FF0000"/>
                </a:solidFill>
                <a:latin typeface="Times New Roman" pitchFamily="18" charset="0"/>
                <a:cs typeface="Times New Roman" pitchFamily="18" charset="0"/>
              </a:rPr>
              <a:t>0-6 weeks:</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Part of </a:t>
            </a:r>
            <a:r>
              <a:rPr lang="en-US" sz="2400" dirty="0">
                <a:latin typeface="Times New Roman" pitchFamily="18" charset="0"/>
                <a:cs typeface="Times New Roman" pitchFamily="18" charset="0"/>
              </a:rPr>
              <a:t>frame size and uniformity are determined for most of the flock’s life. </a:t>
            </a:r>
            <a:endParaRPr lang="en-US" sz="2400" dirty="0" smtClean="0">
              <a:latin typeface="Times New Roman" pitchFamily="18" charset="0"/>
              <a:cs typeface="Times New Roman" pitchFamily="18" charset="0"/>
            </a:endParaRPr>
          </a:p>
          <a:p>
            <a:pPr marL="457200" indent="-457200" algn="just">
              <a:buFont typeface="+mj-lt"/>
              <a:buAutoNum type="arabicPeriod"/>
            </a:pPr>
            <a:r>
              <a:rPr lang="en-US" sz="2400" u="sng" dirty="0" smtClean="0">
                <a:solidFill>
                  <a:srgbClr val="FF0000"/>
                </a:solidFill>
                <a:latin typeface="Times New Roman" pitchFamily="18" charset="0"/>
                <a:cs typeface="Times New Roman" pitchFamily="18" charset="0"/>
              </a:rPr>
              <a:t>6-16 weeks:</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Birds maintained </a:t>
            </a:r>
            <a:r>
              <a:rPr lang="en-US" sz="2400" dirty="0">
                <a:latin typeface="Times New Roman" pitchFamily="18" charset="0"/>
                <a:cs typeface="Times New Roman" pitchFamily="18" charset="0"/>
              </a:rPr>
              <a:t>under a carefully controlled feeding program designed to prevent them from becoming overweight. </a:t>
            </a:r>
            <a:endParaRPr lang="en-US" sz="2400" dirty="0" smtClean="0">
              <a:latin typeface="Times New Roman" pitchFamily="18" charset="0"/>
              <a:cs typeface="Times New Roman" pitchFamily="18" charset="0"/>
            </a:endParaRPr>
          </a:p>
          <a:p>
            <a:pPr marL="457200" indent="-457200" algn="just">
              <a:buFont typeface="+mj-lt"/>
              <a:buAutoNum type="arabicPeriod"/>
            </a:pPr>
            <a:r>
              <a:rPr lang="en-US" sz="2400" u="sng" dirty="0" smtClean="0">
                <a:solidFill>
                  <a:srgbClr val="FF0000"/>
                </a:solidFill>
                <a:latin typeface="Times New Roman" pitchFamily="18" charset="0"/>
                <a:cs typeface="Times New Roman" pitchFamily="18" charset="0"/>
              </a:rPr>
              <a:t>After 16 weeks:</a:t>
            </a:r>
            <a:r>
              <a:rPr lang="en-US" sz="2400" dirty="0" smtClean="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when the flock needs to accelerate growth rate to prepare for sexual development and achieve proper uniformity, independent of body weight status at that age.</a:t>
            </a:r>
          </a:p>
          <a:p>
            <a:pPr algn="just"/>
            <a:endParaRPr lang="en-US" sz="2400" dirty="0">
              <a:latin typeface="Times New Roman" pitchFamily="18" charset="0"/>
              <a:cs typeface="Times New Roman" pitchFamily="18" charset="0"/>
            </a:endParaRPr>
          </a:p>
        </p:txBody>
      </p:sp>
      <p:sp>
        <p:nvSpPr>
          <p:cNvPr id="4" name="TextBox 3"/>
          <p:cNvSpPr txBox="1"/>
          <p:nvPr/>
        </p:nvSpPr>
        <p:spPr>
          <a:xfrm>
            <a:off x="838200" y="344905"/>
            <a:ext cx="7848599" cy="830997"/>
          </a:xfrm>
          <a:prstGeom prst="rect">
            <a:avLst/>
          </a:prstGeom>
          <a:solidFill>
            <a:srgbClr val="FFFF00"/>
          </a:solidFill>
          <a:ln w="28575">
            <a:solidFill>
              <a:schemeClr val="tx2">
                <a:lumMod val="75000"/>
              </a:schemeClr>
            </a:solidFill>
          </a:ln>
        </p:spPr>
        <p:txBody>
          <a:bodyPr wrap="square" rtlCol="0">
            <a:spAutoFit/>
          </a:bodyPr>
          <a:lstStyle/>
          <a:p>
            <a:pPr algn="ctr"/>
            <a:r>
              <a:rPr lang="en-US" sz="2400" b="1" dirty="0" smtClean="0">
                <a:solidFill>
                  <a:srgbClr val="FF0000"/>
                </a:solidFill>
              </a:rPr>
              <a:t>GROWTH PHASES</a:t>
            </a:r>
          </a:p>
          <a:p>
            <a:pPr algn="ctr"/>
            <a:endParaRPr lang="en-US" sz="2400" b="1" dirty="0" smtClean="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val="2671782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458200" cy="5638799"/>
          </a:xfrm>
        </p:spPr>
        <p:txBody>
          <a:bodyPr>
            <a:noAutofit/>
          </a:bodyPr>
          <a:lstStyle/>
          <a:p>
            <a:pPr marL="0" indent="0">
              <a:buNone/>
            </a:pPr>
            <a:r>
              <a:rPr lang="en-US" sz="2400" b="1" dirty="0">
                <a:solidFill>
                  <a:srgbClr val="FF0000"/>
                </a:solidFill>
                <a:latin typeface="Times New Roman" pitchFamily="18" charset="0"/>
                <a:cs typeface="Times New Roman" pitchFamily="18" charset="0"/>
              </a:rPr>
              <a:t>Start or Brooding Phase (1-14 days</a:t>
            </a:r>
            <a:r>
              <a:rPr lang="en-US" sz="2400" b="1" dirty="0" smtClean="0">
                <a:solidFill>
                  <a:srgbClr val="FF0000"/>
                </a:solidFill>
                <a:latin typeface="Times New Roman" pitchFamily="18" charset="0"/>
                <a:cs typeface="Times New Roman" pitchFamily="18" charset="0"/>
              </a:rPr>
              <a:t>)</a:t>
            </a:r>
          </a:p>
          <a:p>
            <a:pPr marL="0" indent="0">
              <a:buNone/>
            </a:pPr>
            <a:endParaRPr lang="en-US" sz="2400" b="1"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First 14 </a:t>
            </a:r>
            <a:r>
              <a:rPr lang="en-US" sz="2400" dirty="0">
                <a:latin typeface="Times New Roman" pitchFamily="18" charset="0"/>
                <a:cs typeface="Times New Roman" pitchFamily="18" charset="0"/>
              </a:rPr>
              <a:t>days are one of the most important times of a bird’s life. </a:t>
            </a:r>
            <a:endParaRPr lang="en-US" sz="2400" dirty="0" smtClean="0">
              <a:latin typeface="Times New Roman" pitchFamily="18" charset="0"/>
              <a:cs typeface="Times New Roman" pitchFamily="18" charset="0"/>
            </a:endParaRPr>
          </a:p>
          <a:p>
            <a:pPr algn="just"/>
            <a:endParaRPr lang="en-US" sz="2400" dirty="0" smtClean="0">
              <a:solidFill>
                <a:srgbClr val="FF0000"/>
              </a:solidFill>
              <a:latin typeface="Times New Roman" pitchFamily="18" charset="0"/>
              <a:cs typeface="Times New Roman" pitchFamily="18" charset="0"/>
            </a:endParaRPr>
          </a:p>
          <a:p>
            <a:pPr algn="just"/>
            <a:r>
              <a:rPr lang="en-US" sz="2400" dirty="0" smtClean="0">
                <a:solidFill>
                  <a:srgbClr val="FF0000"/>
                </a:solidFill>
                <a:latin typeface="Times New Roman" pitchFamily="18" charset="0"/>
                <a:cs typeface="Times New Roman" pitchFamily="18" charset="0"/>
              </a:rPr>
              <a:t>Four </a:t>
            </a:r>
            <a:r>
              <a:rPr lang="en-US" sz="2400" dirty="0" smtClean="0">
                <a:solidFill>
                  <a:srgbClr val="FF0000"/>
                </a:solidFill>
                <a:latin typeface="Times New Roman" pitchFamily="18" charset="0"/>
                <a:cs typeface="Times New Roman" pitchFamily="18" charset="0"/>
              </a:rPr>
              <a:t>basics</a:t>
            </a:r>
            <a:r>
              <a:rPr lang="en-US" sz="2400"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Feed, Water, Temperature and Air Quality</a:t>
            </a:r>
            <a:r>
              <a:rPr lang="en-US" sz="2400" dirty="0" smtClean="0">
                <a:latin typeface="Times New Roman" pitchFamily="18" charset="0"/>
                <a:cs typeface="Times New Roman" pitchFamily="18" charset="0"/>
              </a:rPr>
              <a:t>.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first 14 days of a chick’s life sets the precedent for good performance.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Efforts </a:t>
            </a:r>
            <a:r>
              <a:rPr lang="en-US" sz="2400" dirty="0">
                <a:latin typeface="Times New Roman" pitchFamily="18" charset="0"/>
                <a:cs typeface="Times New Roman" pitchFamily="18" charset="0"/>
              </a:rPr>
              <a:t>spent at the start of the brooding phase will be rewarded in the final performance of the flock</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40282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172199"/>
          </a:xfrm>
        </p:spPr>
        <p:txBody>
          <a:bodyPr>
            <a:noAutofit/>
          </a:bodyPr>
          <a:lstStyle/>
          <a:p>
            <a:pPr marL="0" indent="0">
              <a:buNone/>
            </a:pPr>
            <a:r>
              <a:rPr lang="en-US" sz="2400" b="1" dirty="0">
                <a:solidFill>
                  <a:srgbClr val="FF0000"/>
                </a:solidFill>
                <a:latin typeface="Times New Roman" pitchFamily="18" charset="0"/>
                <a:cs typeface="Times New Roman" pitchFamily="18" charset="0"/>
              </a:rPr>
              <a:t>Start or Brooding Phase (1-14 days</a:t>
            </a:r>
            <a:r>
              <a:rPr lang="en-US" sz="2400" b="1" dirty="0" smtClean="0">
                <a:solidFill>
                  <a:srgbClr val="FF0000"/>
                </a:solidFill>
                <a:latin typeface="Times New Roman" pitchFamily="18" charset="0"/>
                <a:cs typeface="Times New Roman" pitchFamily="18" charset="0"/>
              </a:rPr>
              <a:t>) …………….</a:t>
            </a:r>
          </a:p>
          <a:p>
            <a:pPr marL="0" indent="0">
              <a:buNone/>
            </a:pPr>
            <a:endParaRPr lang="en-US" sz="2400" b="1"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Fresh </a:t>
            </a:r>
            <a:r>
              <a:rPr lang="en-US" sz="2400" dirty="0">
                <a:latin typeface="Times New Roman" pitchFamily="18" charset="0"/>
                <a:cs typeface="Times New Roman" pitchFamily="18" charset="0"/>
              </a:rPr>
              <a:t>feed and water </a:t>
            </a:r>
            <a:r>
              <a:rPr lang="en-US" sz="2400" dirty="0" smtClean="0">
                <a:latin typeface="Times New Roman" pitchFamily="18" charset="0"/>
                <a:cs typeface="Times New Roman" pitchFamily="18" charset="0"/>
              </a:rPr>
              <a:t>-- made </a:t>
            </a:r>
            <a:r>
              <a:rPr lang="en-US" sz="2400" dirty="0">
                <a:latin typeface="Times New Roman" pitchFamily="18" charset="0"/>
                <a:cs typeface="Times New Roman" pitchFamily="18" charset="0"/>
              </a:rPr>
              <a:t>available to chicks on arrival in the rearing house.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Brooders </a:t>
            </a:r>
            <a:r>
              <a:rPr lang="en-US" sz="2400" dirty="0">
                <a:latin typeface="Times New Roman" pitchFamily="18" charset="0"/>
                <a:cs typeface="Times New Roman" pitchFamily="18" charset="0"/>
              </a:rPr>
              <a:t>and heaters </a:t>
            </a:r>
            <a:r>
              <a:rPr lang="en-US" sz="2400" dirty="0" smtClean="0">
                <a:latin typeface="Times New Roman" pitchFamily="18" charset="0"/>
                <a:cs typeface="Times New Roman" pitchFamily="18" charset="0"/>
              </a:rPr>
              <a:t>-- checked </a:t>
            </a:r>
            <a:r>
              <a:rPr lang="en-US" sz="2400" dirty="0">
                <a:latin typeface="Times New Roman" pitchFamily="18" charset="0"/>
                <a:cs typeface="Times New Roman" pitchFamily="18" charset="0"/>
              </a:rPr>
              <a:t>regularly to ensure </a:t>
            </a:r>
            <a:r>
              <a:rPr lang="en-US" sz="2400" dirty="0" smtClean="0">
                <a:latin typeface="Times New Roman" pitchFamily="18" charset="0"/>
                <a:cs typeface="Times New Roman" pitchFamily="18" charset="0"/>
              </a:rPr>
              <a:t>working </a:t>
            </a:r>
            <a:r>
              <a:rPr lang="en-US" sz="2400" dirty="0">
                <a:latin typeface="Times New Roman" pitchFamily="18" charset="0"/>
                <a:cs typeface="Times New Roman" pitchFamily="18" charset="0"/>
              </a:rPr>
              <a:t>correctly.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Supplemental </a:t>
            </a:r>
            <a:r>
              <a:rPr lang="en-US" sz="2400" dirty="0">
                <a:latin typeface="Times New Roman" pitchFamily="18" charset="0"/>
                <a:cs typeface="Times New Roman" pitchFamily="18" charset="0"/>
              </a:rPr>
              <a:t>drinkers are recommended from </a:t>
            </a:r>
            <a:r>
              <a:rPr lang="en-US" sz="2400" dirty="0" smtClean="0">
                <a:latin typeface="Times New Roman" pitchFamily="18" charset="0"/>
                <a:cs typeface="Times New Roman" pitchFamily="18" charset="0"/>
              </a:rPr>
              <a:t>0-7 </a:t>
            </a:r>
            <a:r>
              <a:rPr lang="en-US" sz="2400" dirty="0">
                <a:latin typeface="Times New Roman" pitchFamily="18" charset="0"/>
                <a:cs typeface="Times New Roman" pitchFamily="18" charset="0"/>
              </a:rPr>
              <a:t>days of age</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Use </a:t>
            </a:r>
            <a:r>
              <a:rPr lang="en-US" sz="2400" dirty="0">
                <a:latin typeface="Times New Roman" pitchFamily="18" charset="0"/>
                <a:cs typeface="Times New Roman" pitchFamily="18" charset="0"/>
              </a:rPr>
              <a:t>mini drinkers or chick founts, not open </a:t>
            </a:r>
            <a:r>
              <a:rPr lang="en-US" sz="2400" dirty="0" smtClean="0">
                <a:latin typeface="Times New Roman" pitchFamily="18" charset="0"/>
                <a:cs typeface="Times New Roman" pitchFamily="18" charset="0"/>
              </a:rPr>
              <a:t>trays to </a:t>
            </a:r>
            <a:r>
              <a:rPr lang="en-US" sz="2400" dirty="0">
                <a:latin typeface="Times New Roman" pitchFamily="18" charset="0"/>
                <a:cs typeface="Times New Roman" pitchFamily="18" charset="0"/>
              </a:rPr>
              <a:t>avoid problems with foot infections. Do not place drinkers directly under brooders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67355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458200" cy="5333999"/>
          </a:xfrm>
        </p:spPr>
        <p:txBody>
          <a:bodyPr>
            <a:noAutofit/>
          </a:bodyPr>
          <a:lstStyle/>
          <a:p>
            <a:pPr algn="just"/>
            <a:r>
              <a:rPr lang="en-US" sz="2400" dirty="0" smtClean="0">
                <a:latin typeface="Times New Roman" pitchFamily="18" charset="0"/>
                <a:cs typeface="Times New Roman" pitchFamily="18" charset="0"/>
              </a:rPr>
              <a:t>Even chick </a:t>
            </a:r>
            <a:r>
              <a:rPr lang="en-US" sz="2400" dirty="0">
                <a:latin typeface="Times New Roman" pitchFamily="18" charset="0"/>
                <a:cs typeface="Times New Roman" pitchFamily="18" charset="0"/>
              </a:rPr>
              <a:t>distribution throughout the brood area. Do not </a:t>
            </a:r>
            <a:r>
              <a:rPr lang="en-US" sz="2400" dirty="0" smtClean="0">
                <a:latin typeface="Times New Roman" pitchFamily="18" charset="0"/>
                <a:cs typeface="Times New Roman" pitchFamily="18" charset="0"/>
              </a:rPr>
              <a:t>place </a:t>
            </a:r>
            <a:r>
              <a:rPr lang="en-US" sz="2400" dirty="0">
                <a:latin typeface="Times New Roman" pitchFamily="18" charset="0"/>
                <a:cs typeface="Times New Roman" pitchFamily="18" charset="0"/>
              </a:rPr>
              <a:t>full boxes </a:t>
            </a:r>
            <a:r>
              <a:rPr lang="en-US" sz="2400" dirty="0" smtClean="0">
                <a:latin typeface="Times New Roman" pitchFamily="18" charset="0"/>
                <a:cs typeface="Times New Roman" pitchFamily="18" charset="0"/>
              </a:rPr>
              <a:t>of chicks inside </a:t>
            </a:r>
            <a:r>
              <a:rPr lang="en-US" sz="2400" dirty="0">
                <a:latin typeface="Times New Roman" pitchFamily="18" charset="0"/>
                <a:cs typeface="Times New Roman" pitchFamily="18" charset="0"/>
              </a:rPr>
              <a:t>the brooding area</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7 </a:t>
            </a:r>
            <a:r>
              <a:rPr lang="en-US" sz="2400" dirty="0">
                <a:latin typeface="Times New Roman" pitchFamily="18" charset="0"/>
                <a:cs typeface="Times New Roman" pitchFamily="18" charset="0"/>
              </a:rPr>
              <a:t>day weights </a:t>
            </a:r>
            <a:r>
              <a:rPr lang="en-US" sz="2400" dirty="0" smtClean="0">
                <a:latin typeface="Times New Roman" pitchFamily="18" charset="0"/>
                <a:cs typeface="Times New Roman" pitchFamily="18" charset="0"/>
              </a:rPr>
              <a:t>-- Excellent overall </a:t>
            </a:r>
            <a:r>
              <a:rPr lang="en-US" sz="2400" dirty="0">
                <a:latin typeface="Times New Roman" pitchFamily="18" charset="0"/>
                <a:cs typeface="Times New Roman" pitchFamily="18" charset="0"/>
              </a:rPr>
              <a:t>indicator </a:t>
            </a:r>
            <a:r>
              <a:rPr lang="en-US" sz="2400" dirty="0" smtClean="0">
                <a:latin typeface="Times New Roman" pitchFamily="18" charset="0"/>
                <a:cs typeface="Times New Roman" pitchFamily="18" charset="0"/>
              </a:rPr>
              <a:t>to show </a:t>
            </a:r>
            <a:r>
              <a:rPr lang="en-US" sz="2400" dirty="0">
                <a:latin typeface="Times New Roman" pitchFamily="18" charset="0"/>
                <a:cs typeface="Times New Roman" pitchFamily="18" charset="0"/>
              </a:rPr>
              <a:t>successful brooding </a:t>
            </a:r>
            <a:r>
              <a:rPr lang="en-US" sz="2400" dirty="0" smtClean="0">
                <a:latin typeface="Times New Roman" pitchFamily="18" charset="0"/>
                <a:cs typeface="Times New Roman" pitchFamily="18" charset="0"/>
              </a:rPr>
              <a:t>management.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Effects of </a:t>
            </a:r>
            <a:r>
              <a:rPr lang="en-US" sz="2400" dirty="0">
                <a:latin typeface="Times New Roman" pitchFamily="18" charset="0"/>
                <a:cs typeface="Times New Roman" pitchFamily="18" charset="0"/>
              </a:rPr>
              <a:t>early stress </a:t>
            </a:r>
            <a:r>
              <a:rPr lang="en-US" sz="2400" dirty="0" smtClean="0">
                <a:latin typeface="Times New Roman" pitchFamily="18" charset="0"/>
                <a:cs typeface="Times New Roman" pitchFamily="18" charset="0"/>
              </a:rPr>
              <a:t>-- Not be </a:t>
            </a:r>
            <a:r>
              <a:rPr lang="en-US" sz="2400" dirty="0">
                <a:latin typeface="Times New Roman" pitchFamily="18" charset="0"/>
                <a:cs typeface="Times New Roman" pitchFamily="18" charset="0"/>
              </a:rPr>
              <a:t>seen until much later and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negatively affect the subsequent reproductive performance of the flock.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Main reason </a:t>
            </a:r>
            <a:r>
              <a:rPr lang="en-US" sz="2400" dirty="0">
                <a:latin typeface="Times New Roman" pitchFamily="18" charset="0"/>
                <a:cs typeface="Times New Roman" pitchFamily="18" charset="0"/>
              </a:rPr>
              <a:t>for insufficient early weight gain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low feed consumption.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80551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458200" cy="4952999"/>
          </a:xfrm>
        </p:spPr>
        <p:txBody>
          <a:bodyPr>
            <a:noAutofit/>
          </a:bodyPr>
          <a:lstStyle/>
          <a:p>
            <a:pPr algn="just"/>
            <a:r>
              <a:rPr lang="en-US" sz="2400" dirty="0" smtClean="0">
                <a:latin typeface="Times New Roman" pitchFamily="18" charset="0"/>
                <a:cs typeface="Times New Roman" pitchFamily="18" charset="0"/>
              </a:rPr>
              <a:t>Presentation </a:t>
            </a:r>
            <a:r>
              <a:rPr lang="en-US" sz="2400" dirty="0">
                <a:latin typeface="Times New Roman" pitchFamily="18" charset="0"/>
                <a:cs typeface="Times New Roman" pitchFamily="18" charset="0"/>
              </a:rPr>
              <a:t>of food in the form of a good </a:t>
            </a:r>
            <a:r>
              <a:rPr lang="en-US" sz="2400" dirty="0" smtClean="0">
                <a:latin typeface="Times New Roman" pitchFamily="18" charset="0"/>
                <a:cs typeface="Times New Roman" pitchFamily="18" charset="0"/>
              </a:rPr>
              <a:t>quality.</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Small crumble </a:t>
            </a:r>
            <a:r>
              <a:rPr lang="en-US" sz="2400" dirty="0" smtClean="0">
                <a:latin typeface="Times New Roman" pitchFamily="18" charset="0"/>
                <a:cs typeface="Times New Roman" pitchFamily="18" charset="0"/>
              </a:rPr>
              <a:t>-- to </a:t>
            </a:r>
            <a:r>
              <a:rPr lang="en-US" sz="2400" dirty="0">
                <a:latin typeface="Times New Roman" pitchFamily="18" charset="0"/>
                <a:cs typeface="Times New Roman" pitchFamily="18" charset="0"/>
              </a:rPr>
              <a:t>get the proper feed intake in the first week.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Insufficient </a:t>
            </a:r>
            <a:r>
              <a:rPr lang="en-US" sz="2400" dirty="0">
                <a:latin typeface="Times New Roman" pitchFamily="18" charset="0"/>
                <a:cs typeface="Times New Roman" pitchFamily="18" charset="0"/>
              </a:rPr>
              <a:t>feed amount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feeder space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affect feed intake, weights and bird uniformity.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Check </a:t>
            </a:r>
            <a:r>
              <a:rPr lang="en-US" sz="2400" dirty="0">
                <a:latin typeface="Times New Roman" pitchFamily="18" charset="0"/>
                <a:cs typeface="Times New Roman" pitchFamily="18" charset="0"/>
              </a:rPr>
              <a:t>chicks two hours after </a:t>
            </a:r>
            <a:r>
              <a:rPr lang="en-US" sz="2400" dirty="0" smtClean="0">
                <a:latin typeface="Times New Roman" pitchFamily="18" charset="0"/>
                <a:cs typeface="Times New Roman" pitchFamily="18" charset="0"/>
              </a:rPr>
              <a:t>placement to ensure </a:t>
            </a:r>
            <a:r>
              <a:rPr lang="en-US" sz="2400" dirty="0">
                <a:latin typeface="Times New Roman" pitchFamily="18" charset="0"/>
                <a:cs typeface="Times New Roman" pitchFamily="18" charset="0"/>
              </a:rPr>
              <a:t>they are comfortable with the temperature.</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52957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714999"/>
          </a:xfrm>
        </p:spPr>
        <p:txBody>
          <a:bodyPr>
            <a:noAutofit/>
          </a:bodyPr>
          <a:lstStyle/>
          <a:p>
            <a:pPr algn="just"/>
            <a:r>
              <a:rPr lang="en-US" sz="2400" dirty="0" smtClean="0">
                <a:latin typeface="Times New Roman" pitchFamily="18" charset="0"/>
                <a:cs typeface="Times New Roman" pitchFamily="18" charset="0"/>
              </a:rPr>
              <a:t>Crop </a:t>
            </a:r>
            <a:r>
              <a:rPr lang="en-US" sz="2400" dirty="0">
                <a:latin typeface="Times New Roman" pitchFamily="18" charset="0"/>
                <a:cs typeface="Times New Roman" pitchFamily="18" charset="0"/>
              </a:rPr>
              <a:t>assessment </a:t>
            </a:r>
            <a:r>
              <a:rPr lang="en-US" sz="2400" dirty="0" smtClean="0">
                <a:latin typeface="Times New Roman" pitchFamily="18" charset="0"/>
                <a:cs typeface="Times New Roman" pitchFamily="18" charset="0"/>
              </a:rPr>
              <a:t>-- tool </a:t>
            </a:r>
            <a:r>
              <a:rPr lang="en-US" sz="2400" dirty="0">
                <a:latin typeface="Times New Roman" pitchFamily="18" charset="0"/>
                <a:cs typeface="Times New Roman" pitchFamily="18" charset="0"/>
              </a:rPr>
              <a:t>to judge how effectively chicks have found feed and water.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Randomly </a:t>
            </a:r>
            <a:r>
              <a:rPr lang="en-US" sz="2400" dirty="0">
                <a:latin typeface="Times New Roman" pitchFamily="18" charset="0"/>
                <a:cs typeface="Times New Roman" pitchFamily="18" charset="0"/>
              </a:rPr>
              <a:t>select 100 chicks and gently palpate the crop </a:t>
            </a:r>
            <a:r>
              <a:rPr lang="en-US" sz="2400" dirty="0" smtClean="0">
                <a:latin typeface="Times New Roman" pitchFamily="18" charset="0"/>
                <a:cs typeface="Times New Roman" pitchFamily="18" charset="0"/>
              </a:rPr>
              <a:t>6-8 </a:t>
            </a:r>
            <a:r>
              <a:rPr lang="en-US" sz="2400" dirty="0">
                <a:latin typeface="Times New Roman" pitchFamily="18" charset="0"/>
                <a:cs typeface="Times New Roman" pitchFamily="18" charset="0"/>
              </a:rPr>
              <a:t>hours following placement.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Soft and pliable crop (95%) – feeding and drinking adequately. </a:t>
            </a:r>
            <a:endParaRPr lang="en-US" sz="2400" dirty="0" smtClean="0">
              <a:latin typeface="Times New Roman" pitchFamily="18" charset="0"/>
              <a:cs typeface="Times New Roman" pitchFamily="18" charset="0"/>
            </a:endParaRPr>
          </a:p>
          <a:p>
            <a:pPr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Hard crop -- Not found </a:t>
            </a:r>
            <a:r>
              <a:rPr lang="en-US" sz="2400" dirty="0">
                <a:latin typeface="Times New Roman" pitchFamily="18" charset="0"/>
                <a:cs typeface="Times New Roman" pitchFamily="18" charset="0"/>
              </a:rPr>
              <a:t>adequate amounts of water. </a:t>
            </a:r>
            <a:endParaRPr lang="en-US" sz="2400" dirty="0" smtClean="0">
              <a:latin typeface="Times New Roman" pitchFamily="18" charset="0"/>
              <a:cs typeface="Times New Roman" pitchFamily="18" charset="0"/>
            </a:endParaRPr>
          </a:p>
          <a:p>
            <a:pPr algn="just">
              <a:buFont typeface="Wingdings" pitchFamily="2" charset="2"/>
              <a:buChar char="Ø"/>
            </a:pP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Swollen and distended crop </a:t>
            </a:r>
            <a:r>
              <a:rPr lang="en-US" sz="2400" dirty="0">
                <a:latin typeface="Times New Roman" pitchFamily="18" charset="0"/>
                <a:cs typeface="Times New Roman" pitchFamily="18" charset="0"/>
              </a:rPr>
              <a:t>with </a:t>
            </a:r>
            <a:r>
              <a:rPr lang="en-US" sz="2400" dirty="0" smtClean="0">
                <a:latin typeface="Times New Roman" pitchFamily="18" charset="0"/>
                <a:cs typeface="Times New Roman" pitchFamily="18" charset="0"/>
              </a:rPr>
              <a:t>water -- not </a:t>
            </a:r>
            <a:r>
              <a:rPr lang="en-US" sz="2400" dirty="0">
                <a:latin typeface="Times New Roman" pitchFamily="18" charset="0"/>
                <a:cs typeface="Times New Roman" pitchFamily="18" charset="0"/>
              </a:rPr>
              <a:t>found enough feed. </a:t>
            </a:r>
          </a:p>
        </p:txBody>
      </p:sp>
    </p:spTree>
    <p:extLst>
      <p:ext uri="{BB962C8B-B14F-4D97-AF65-F5344CB8AC3E}">
        <p14:creationId xmlns:p14="http://schemas.microsoft.com/office/powerpoint/2010/main" val="3938211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5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Brooders</a:t>
            </a:r>
            <a:r>
              <a:rPr lang="en-US" sz="2400" b="1" dirty="0">
                <a:solidFill>
                  <a:srgbClr val="FF0000"/>
                </a:solidFill>
                <a:latin typeface="Times New Roman" pitchFamily="18" charset="0"/>
                <a:cs typeface="Times New Roman" pitchFamily="18" charset="0"/>
              </a:rPr>
              <a:t>: </a:t>
            </a:r>
            <a:r>
              <a:rPr lang="en-US" sz="2400" dirty="0">
                <a:latin typeface="Times New Roman" pitchFamily="18" charset="0"/>
                <a:cs typeface="Times New Roman" pitchFamily="18" charset="0"/>
              </a:rPr>
              <a:t>Place no more than 30 chick/m</a:t>
            </a:r>
            <a:r>
              <a:rPr lang="en-US" sz="2400" baseline="30000" dirty="0">
                <a:latin typeface="Times New Roman" pitchFamily="18" charset="0"/>
                <a:cs typeface="Times New Roman" pitchFamily="18" charset="0"/>
              </a:rPr>
              <a:t>2</a:t>
            </a:r>
            <a:r>
              <a:rPr lang="en-US" sz="2400" dirty="0">
                <a:latin typeface="Times New Roman" pitchFamily="18" charset="0"/>
                <a:cs typeface="Times New Roman" pitchFamily="18" charset="0"/>
              </a:rPr>
              <a:t> (0.36ft</a:t>
            </a:r>
            <a:r>
              <a:rPr lang="en-US" sz="2400" baseline="30000" dirty="0">
                <a:latin typeface="Times New Roman" pitchFamily="18" charset="0"/>
                <a:cs typeface="Times New Roman" pitchFamily="18" charset="0"/>
              </a:rPr>
              <a:t>2</a:t>
            </a:r>
            <a:r>
              <a:rPr lang="en-US" sz="2400" dirty="0">
                <a:latin typeface="Times New Roman" pitchFamily="18" charset="0"/>
                <a:cs typeface="Times New Roman" pitchFamily="18" charset="0"/>
              </a:rPr>
              <a:t>/bird). </a:t>
            </a:r>
            <a:endParaRPr lang="en-US" sz="2400" dirty="0" smtClean="0">
              <a:latin typeface="Times New Roman" pitchFamily="18" charset="0"/>
              <a:cs typeface="Times New Roman" pitchFamily="18" charset="0"/>
            </a:endParaRPr>
          </a:p>
          <a:p>
            <a:pPr marL="0" indent="0"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Brooders -- maintaining </a:t>
            </a:r>
            <a:r>
              <a:rPr lang="en-US" sz="2400" dirty="0">
                <a:latin typeface="Times New Roman" pitchFamily="18" charset="0"/>
                <a:cs typeface="Times New Roman" pitchFamily="18" charset="0"/>
              </a:rPr>
              <a:t>a temperature of </a:t>
            </a:r>
            <a:r>
              <a:rPr lang="en-US" sz="2400" dirty="0" smtClean="0">
                <a:latin typeface="Times New Roman" pitchFamily="18" charset="0"/>
                <a:cs typeface="Times New Roman" pitchFamily="18" charset="0"/>
              </a:rPr>
              <a:t>95°F  </a:t>
            </a:r>
            <a:r>
              <a:rPr lang="en-US" sz="2400" dirty="0">
                <a:latin typeface="Times New Roman" pitchFamily="18" charset="0"/>
                <a:cs typeface="Times New Roman" pitchFamily="18" charset="0"/>
              </a:rPr>
              <a:t>5 cm </a:t>
            </a:r>
            <a:r>
              <a:rPr lang="en-US" sz="2400" dirty="0" smtClean="0">
                <a:latin typeface="Times New Roman" pitchFamily="18" charset="0"/>
                <a:cs typeface="Times New Roman" pitchFamily="18" charset="0"/>
              </a:rPr>
              <a:t>from </a:t>
            </a:r>
            <a:r>
              <a:rPr lang="en-US" sz="2400" dirty="0">
                <a:latin typeface="Times New Roman" pitchFamily="18" charset="0"/>
                <a:cs typeface="Times New Roman" pitchFamily="18" charset="0"/>
              </a:rPr>
              <a:t>the litter at the brooder edge. </a:t>
            </a:r>
            <a:r>
              <a:rPr lang="en-US" sz="2400" dirty="0" smtClean="0">
                <a:latin typeface="Times New Roman" pitchFamily="18" charset="0"/>
                <a:cs typeface="Times New Roman" pitchFamily="18" charset="0"/>
              </a:rPr>
              <a:t>Observe </a:t>
            </a:r>
            <a:r>
              <a:rPr lang="en-US" sz="2400" dirty="0">
                <a:latin typeface="Times New Roman" pitchFamily="18" charset="0"/>
                <a:cs typeface="Times New Roman" pitchFamily="18" charset="0"/>
              </a:rPr>
              <a:t>chicks </a:t>
            </a:r>
            <a:r>
              <a:rPr lang="en-US" sz="2400" dirty="0" smtClean="0">
                <a:latin typeface="Times New Roman" pitchFamily="18" charset="0"/>
                <a:cs typeface="Times New Roman" pitchFamily="18" charset="0"/>
              </a:rPr>
              <a:t>behaviour and </a:t>
            </a:r>
            <a:r>
              <a:rPr lang="en-US" sz="2400" dirty="0">
                <a:latin typeface="Times New Roman" pitchFamily="18" charset="0"/>
                <a:cs typeface="Times New Roman" pitchFamily="18" charset="0"/>
              </a:rPr>
              <a:t>adjust </a:t>
            </a:r>
            <a:r>
              <a:rPr lang="en-US" sz="2400" dirty="0" smtClean="0">
                <a:latin typeface="Times New Roman" pitchFamily="18" charset="0"/>
                <a:cs typeface="Times New Roman" pitchFamily="18" charset="0"/>
              </a:rPr>
              <a:t>temp. for </a:t>
            </a:r>
            <a:r>
              <a:rPr lang="en-US" sz="2400" dirty="0">
                <a:latin typeface="Times New Roman" pitchFamily="18" charset="0"/>
                <a:cs typeface="Times New Roman" pitchFamily="18" charset="0"/>
              </a:rPr>
              <a:t>their </a:t>
            </a:r>
            <a:r>
              <a:rPr lang="en-US" sz="2400" dirty="0" smtClean="0">
                <a:latin typeface="Times New Roman" pitchFamily="18" charset="0"/>
                <a:cs typeface="Times New Roman" pitchFamily="18" charset="0"/>
              </a:rPr>
              <a:t>comfort</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buFont typeface="Wingdings" pitchFamily="2" charset="2"/>
              <a:buChar char="ü"/>
            </a:pPr>
            <a:r>
              <a:rPr lang="en-US" sz="2400" b="1" dirty="0" smtClean="0">
                <a:latin typeface="Times New Roman" pitchFamily="18" charset="0"/>
                <a:cs typeface="Times New Roman" pitchFamily="18" charset="0"/>
              </a:rPr>
              <a:t>Just </a:t>
            </a:r>
            <a:r>
              <a:rPr lang="en-US" sz="2400" b="1" dirty="0">
                <a:latin typeface="Times New Roman" pitchFamily="18" charset="0"/>
                <a:cs typeface="Times New Roman" pitchFamily="18" charset="0"/>
              </a:rPr>
              <a:t>Right: </a:t>
            </a:r>
            <a:r>
              <a:rPr lang="en-US" sz="2400" dirty="0">
                <a:latin typeface="Times New Roman" pitchFamily="18" charset="0"/>
                <a:cs typeface="Times New Roman" pitchFamily="18" charset="0"/>
              </a:rPr>
              <a:t>Constantly cheeping chicks evenly spread</a:t>
            </a:r>
            <a:r>
              <a:rPr lang="en-US" sz="2400" dirty="0" smtClean="0">
                <a:latin typeface="Times New Roman" pitchFamily="18" charset="0"/>
                <a:cs typeface="Times New Roman" pitchFamily="18" charset="0"/>
              </a:rPr>
              <a:t>.</a:t>
            </a:r>
          </a:p>
          <a:p>
            <a:pPr algn="just">
              <a:buFont typeface="Wingdings" pitchFamily="2" charset="2"/>
              <a:buChar char="ü"/>
            </a:pPr>
            <a:endParaRPr lang="en-US" sz="2400" dirty="0">
              <a:latin typeface="Times New Roman" pitchFamily="18" charset="0"/>
              <a:cs typeface="Times New Roman" pitchFamily="18" charset="0"/>
            </a:endParaRPr>
          </a:p>
          <a:p>
            <a:pPr algn="just">
              <a:buFont typeface="Wingdings" pitchFamily="2" charset="2"/>
              <a:buChar char="ü"/>
            </a:pPr>
            <a:r>
              <a:rPr lang="en-US" sz="2400" b="1" dirty="0">
                <a:latin typeface="Times New Roman" pitchFamily="18" charset="0"/>
                <a:cs typeface="Times New Roman" pitchFamily="18" charset="0"/>
              </a:rPr>
              <a:t>Too Cold: </a:t>
            </a:r>
            <a:r>
              <a:rPr lang="en-US" sz="2400" dirty="0">
                <a:latin typeface="Times New Roman" pitchFamily="18" charset="0"/>
                <a:cs typeface="Times New Roman" pitchFamily="18" charset="0"/>
              </a:rPr>
              <a:t>Noisy chicks huddled under </a:t>
            </a:r>
            <a:r>
              <a:rPr lang="en-US" sz="2400" dirty="0" smtClean="0">
                <a:latin typeface="Times New Roman" pitchFamily="18" charset="0"/>
                <a:cs typeface="Times New Roman" pitchFamily="18" charset="0"/>
              </a:rPr>
              <a:t>brooder</a:t>
            </a:r>
            <a:r>
              <a:rPr lang="en-US" sz="2400" dirty="0" smtClean="0">
                <a:latin typeface="Times New Roman" pitchFamily="18" charset="0"/>
                <a:cs typeface="Times New Roman" pitchFamily="18" charset="0"/>
              </a:rPr>
              <a:t>.</a:t>
            </a:r>
          </a:p>
          <a:p>
            <a:pPr algn="just">
              <a:buFont typeface="Wingdings" pitchFamily="2" charset="2"/>
              <a:buChar char="ü"/>
            </a:pPr>
            <a:endParaRPr lang="en-US" sz="2400" dirty="0">
              <a:latin typeface="Times New Roman" pitchFamily="18" charset="0"/>
              <a:cs typeface="Times New Roman" pitchFamily="18" charset="0"/>
            </a:endParaRPr>
          </a:p>
          <a:p>
            <a:pPr algn="just">
              <a:buFont typeface="Wingdings" pitchFamily="2" charset="2"/>
              <a:buChar char="ü"/>
            </a:pPr>
            <a:r>
              <a:rPr lang="en-US" sz="2400" b="1" dirty="0" smtClean="0">
                <a:latin typeface="Times New Roman" pitchFamily="18" charset="0"/>
                <a:cs typeface="Times New Roman" pitchFamily="18" charset="0"/>
              </a:rPr>
              <a:t>Too Hot: </a:t>
            </a:r>
            <a:r>
              <a:rPr lang="en-US" sz="2400" dirty="0" smtClean="0">
                <a:latin typeface="Times New Roman" pitchFamily="18" charset="0"/>
                <a:cs typeface="Times New Roman" pitchFamily="18" charset="0"/>
              </a:rPr>
              <a:t>Drowsy chicks spread around perimeter</a:t>
            </a:r>
            <a:r>
              <a:rPr lang="en-US" sz="2400" dirty="0" smtClean="0">
                <a:latin typeface="Times New Roman" pitchFamily="18" charset="0"/>
                <a:cs typeface="Times New Roman" pitchFamily="18" charset="0"/>
              </a:rPr>
              <a:t>.</a:t>
            </a:r>
          </a:p>
          <a:p>
            <a:pPr algn="just">
              <a:buFont typeface="Wingdings" pitchFamily="2" charset="2"/>
              <a:buChar char="ü"/>
            </a:pPr>
            <a:endParaRPr lang="en-US" sz="2400" dirty="0" smtClean="0">
              <a:latin typeface="Times New Roman" pitchFamily="18" charset="0"/>
              <a:cs typeface="Times New Roman" pitchFamily="18" charset="0"/>
            </a:endParaRPr>
          </a:p>
          <a:p>
            <a:pPr algn="just">
              <a:buFont typeface="Wingdings" pitchFamily="2" charset="2"/>
              <a:buChar char="ü"/>
            </a:pPr>
            <a:r>
              <a:rPr lang="en-US" sz="2400" b="1" dirty="0" smtClean="0">
                <a:latin typeface="Times New Roman" pitchFamily="18" charset="0"/>
                <a:cs typeface="Times New Roman" pitchFamily="18" charset="0"/>
              </a:rPr>
              <a:t>Too </a:t>
            </a:r>
            <a:r>
              <a:rPr lang="en-US" sz="2400" b="1" dirty="0">
                <a:latin typeface="Times New Roman" pitchFamily="18" charset="0"/>
                <a:cs typeface="Times New Roman" pitchFamily="18" charset="0"/>
              </a:rPr>
              <a:t>Draughty: </a:t>
            </a:r>
            <a:r>
              <a:rPr lang="en-US" sz="2400" dirty="0">
                <a:latin typeface="Times New Roman" pitchFamily="18" charset="0"/>
                <a:cs typeface="Times New Roman" pitchFamily="18" charset="0"/>
              </a:rPr>
              <a:t>Noisy chicks huddled together away from draught.</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08826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5410199"/>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MAINTENANCE PHASE:</a:t>
            </a:r>
            <a:endParaRPr lang="en-US" sz="2400" dirty="0">
              <a:solidFill>
                <a:srgbClr val="FF0000"/>
              </a:solidFill>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main objective </a:t>
            </a:r>
            <a:r>
              <a:rPr lang="en-US" sz="2400" dirty="0" smtClean="0">
                <a:latin typeface="Times New Roman" pitchFamily="18" charset="0"/>
                <a:cs typeface="Times New Roman" pitchFamily="18" charset="0"/>
              </a:rPr>
              <a:t>-- weight </a:t>
            </a:r>
            <a:r>
              <a:rPr lang="en-US" sz="2400" dirty="0">
                <a:latin typeface="Times New Roman" pitchFamily="18" charset="0"/>
                <a:cs typeface="Times New Roman" pitchFamily="18" charset="0"/>
              </a:rPr>
              <a:t>and fleshing control.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birds </a:t>
            </a:r>
            <a:r>
              <a:rPr lang="en-US" sz="2400" dirty="0">
                <a:latin typeface="Times New Roman" pitchFamily="18" charset="0"/>
                <a:cs typeface="Times New Roman" pitchFamily="18" charset="0"/>
              </a:rPr>
              <a:t>be handled as often as possible and </a:t>
            </a:r>
            <a:r>
              <a:rPr lang="en-US" sz="2400" dirty="0" smtClean="0">
                <a:latin typeface="Times New Roman" pitchFamily="18" charset="0"/>
                <a:cs typeface="Times New Roman" pitchFamily="18" charset="0"/>
              </a:rPr>
              <a:t>assess their </a:t>
            </a:r>
            <a:r>
              <a:rPr lang="en-US" sz="2400" dirty="0">
                <a:latin typeface="Times New Roman" pitchFamily="18" charset="0"/>
                <a:cs typeface="Times New Roman" pitchFamily="18" charset="0"/>
              </a:rPr>
              <a:t>fleshing scored throughout this phase.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more birds handled at different ages, the better the condition of the birds will be understood.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Bird </a:t>
            </a:r>
            <a:r>
              <a:rPr lang="en-US" sz="2400" dirty="0">
                <a:latin typeface="Times New Roman" pitchFamily="18" charset="0"/>
                <a:cs typeface="Times New Roman" pitchFamily="18" charset="0"/>
              </a:rPr>
              <a:t>condition at lighting is </a:t>
            </a:r>
            <a:r>
              <a:rPr lang="en-US" sz="2400" dirty="0" smtClean="0">
                <a:latin typeface="Times New Roman" pitchFamily="18" charset="0"/>
                <a:cs typeface="Times New Roman" pitchFamily="18" charset="0"/>
              </a:rPr>
              <a:t>critical to </a:t>
            </a:r>
            <a:r>
              <a:rPr lang="en-US" sz="2400" dirty="0">
                <a:latin typeface="Times New Roman" pitchFamily="18" charset="0"/>
                <a:cs typeface="Times New Roman" pitchFamily="18" charset="0"/>
              </a:rPr>
              <a:t>achieve the desired results (at least 85% of the birds in the proper breast shape for a particular age) is with proper weight control throughout the maintenance phase.</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54063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5181600"/>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Preparing for chicks arrival: </a:t>
            </a:r>
            <a:endParaRPr lang="en-US" sz="2400" b="1" dirty="0" smtClean="0">
              <a:solidFill>
                <a:srgbClr val="FF0000"/>
              </a:solidFill>
              <a:latin typeface="Times New Roman" pitchFamily="18" charset="0"/>
              <a:cs typeface="Times New Roman" pitchFamily="18" charset="0"/>
            </a:endParaRPr>
          </a:p>
          <a:p>
            <a:pPr marL="0" indent="0" algn="just">
              <a:buNone/>
            </a:pPr>
            <a:r>
              <a:rPr lang="en-US" sz="2400" dirty="0" smtClean="0">
                <a:solidFill>
                  <a:srgbClr val="002060"/>
                </a:solidFill>
                <a:latin typeface="Times New Roman" pitchFamily="18" charset="0"/>
                <a:cs typeface="Times New Roman" pitchFamily="18" charset="0"/>
              </a:rPr>
              <a:t>Key to </a:t>
            </a:r>
            <a:r>
              <a:rPr lang="en-US" sz="2400" dirty="0">
                <a:solidFill>
                  <a:srgbClr val="002060"/>
                </a:solidFill>
                <a:latin typeface="Times New Roman" pitchFamily="18" charset="0"/>
                <a:cs typeface="Times New Roman" pitchFamily="18" charset="0"/>
              </a:rPr>
              <a:t>successful </a:t>
            </a:r>
            <a:r>
              <a:rPr lang="en-US" sz="2400" dirty="0" smtClean="0">
                <a:solidFill>
                  <a:srgbClr val="002060"/>
                </a:solidFill>
                <a:latin typeface="Times New Roman" pitchFamily="18" charset="0"/>
                <a:cs typeface="Times New Roman" pitchFamily="18" charset="0"/>
              </a:rPr>
              <a:t>rearing --- Effective management </a:t>
            </a:r>
            <a:r>
              <a:rPr lang="en-US" sz="2400" dirty="0">
                <a:solidFill>
                  <a:srgbClr val="002060"/>
                </a:solidFill>
                <a:latin typeface="Times New Roman" pitchFamily="18" charset="0"/>
                <a:cs typeface="Times New Roman" pitchFamily="18" charset="0"/>
              </a:rPr>
              <a:t>program starting well before the chicks arrive on </a:t>
            </a:r>
            <a:r>
              <a:rPr lang="en-US" sz="2400" dirty="0" smtClean="0">
                <a:solidFill>
                  <a:srgbClr val="002060"/>
                </a:solidFill>
                <a:latin typeface="Times New Roman" pitchFamily="18" charset="0"/>
                <a:cs typeface="Times New Roman" pitchFamily="18" charset="0"/>
              </a:rPr>
              <a:t>farm. </a:t>
            </a:r>
            <a:endParaRPr lang="en-US" sz="2400" dirty="0">
              <a:solidFill>
                <a:srgbClr val="002060"/>
              </a:solidFill>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Trained personnel for importing </a:t>
            </a:r>
            <a:r>
              <a:rPr lang="en-US" sz="2400" dirty="0">
                <a:latin typeface="Times New Roman" pitchFamily="18" charset="0"/>
                <a:cs typeface="Times New Roman" pitchFamily="18" charset="0"/>
              </a:rPr>
              <a:t>day-old poultry breeding </a:t>
            </a:r>
            <a:r>
              <a:rPr lang="en-US" sz="2400" dirty="0" smtClean="0">
                <a:latin typeface="Times New Roman" pitchFamily="18" charset="0"/>
                <a:cs typeface="Times New Roman" pitchFamily="18" charset="0"/>
              </a:rPr>
              <a:t>stock, </a:t>
            </a:r>
            <a:r>
              <a:rPr lang="en-US" sz="2400" dirty="0">
                <a:latin typeface="Times New Roman" pitchFamily="18" charset="0"/>
                <a:cs typeface="Times New Roman" pitchFamily="18" charset="0"/>
              </a:rPr>
              <a:t>who know the local customs regulations and necessary documentation procedures required and </a:t>
            </a:r>
            <a:r>
              <a:rPr lang="en-US" sz="2400" dirty="0" smtClean="0">
                <a:latin typeface="Times New Roman" pitchFamily="18" charset="0"/>
                <a:cs typeface="Times New Roman" pitchFamily="18" charset="0"/>
              </a:rPr>
              <a:t>quick clearance </a:t>
            </a:r>
            <a:r>
              <a:rPr lang="en-US" sz="2400" dirty="0">
                <a:latin typeface="Times New Roman" pitchFamily="18" charset="0"/>
                <a:cs typeface="Times New Roman" pitchFamily="18" charset="0"/>
              </a:rPr>
              <a:t>from </a:t>
            </a:r>
            <a:r>
              <a:rPr lang="en-US" sz="2400" dirty="0" smtClean="0">
                <a:latin typeface="Times New Roman" pitchFamily="18" charset="0"/>
                <a:cs typeface="Times New Roman" pitchFamily="18" charset="0"/>
              </a:rPr>
              <a:t>customs. </a:t>
            </a:r>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Chick transportation from the </a:t>
            </a:r>
            <a:r>
              <a:rPr lang="en-US" sz="2400" dirty="0" smtClean="0">
                <a:latin typeface="Times New Roman" pitchFamily="18" charset="0"/>
                <a:cs typeface="Times New Roman" pitchFamily="18" charset="0"/>
              </a:rPr>
              <a:t>airport -- In clean</a:t>
            </a:r>
            <a:r>
              <a:rPr lang="en-US" sz="2400" dirty="0">
                <a:latin typeface="Times New Roman" pitchFamily="18" charset="0"/>
                <a:cs typeface="Times New Roman" pitchFamily="18" charset="0"/>
              </a:rPr>
              <a:t>, sanitized, properly ventilated, temperature controlled vehicles. </a:t>
            </a: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Brood </a:t>
            </a:r>
            <a:r>
              <a:rPr lang="en-US" sz="2400" dirty="0">
                <a:latin typeface="Times New Roman" pitchFamily="18" charset="0"/>
                <a:cs typeface="Times New Roman" pitchFamily="18" charset="0"/>
              </a:rPr>
              <a:t>chicks on a single age </a:t>
            </a:r>
            <a:r>
              <a:rPr lang="en-US" sz="2400" dirty="0" smtClean="0">
                <a:latin typeface="Times New Roman" pitchFamily="18" charset="0"/>
                <a:cs typeface="Times New Roman" pitchFamily="18" charset="0"/>
              </a:rPr>
              <a:t>farm well </a:t>
            </a:r>
            <a:r>
              <a:rPr lang="en-US" sz="2400" dirty="0">
                <a:latin typeface="Times New Roman" pitchFamily="18" charset="0"/>
                <a:cs typeface="Times New Roman" pitchFamily="18" charset="0"/>
              </a:rPr>
              <a:t>isolated from older birds. </a:t>
            </a: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Brood </a:t>
            </a:r>
            <a:r>
              <a:rPr lang="en-US" sz="2400" dirty="0">
                <a:latin typeface="Times New Roman" pitchFamily="18" charset="0"/>
                <a:cs typeface="Times New Roman" pitchFamily="18" charset="0"/>
              </a:rPr>
              <a:t>chicks on an all-in, all-out program with a good house security program. </a:t>
            </a:r>
          </a:p>
        </p:txBody>
      </p:sp>
      <p:sp>
        <p:nvSpPr>
          <p:cNvPr id="4" name="TextBox 3"/>
          <p:cNvSpPr txBox="1"/>
          <p:nvPr/>
        </p:nvSpPr>
        <p:spPr>
          <a:xfrm>
            <a:off x="838200" y="344905"/>
            <a:ext cx="7848599" cy="954107"/>
          </a:xfrm>
          <a:prstGeom prst="rect">
            <a:avLst/>
          </a:prstGeom>
          <a:solidFill>
            <a:srgbClr val="FFFF00"/>
          </a:solidFill>
          <a:ln w="28575">
            <a:solidFill>
              <a:schemeClr val="tx2">
                <a:lumMod val="75000"/>
              </a:schemeClr>
            </a:solidFill>
          </a:ln>
        </p:spPr>
        <p:txBody>
          <a:bodyPr wrap="square" rtlCol="0">
            <a:spAutoFit/>
          </a:bodyPr>
          <a:lstStyle/>
          <a:p>
            <a:pPr algn="ctr"/>
            <a:r>
              <a:rPr lang="en-US" sz="3200" b="1" dirty="0" smtClean="0">
                <a:solidFill>
                  <a:srgbClr val="FF0000"/>
                </a:solidFill>
              </a:rPr>
              <a:t>CHICKS </a:t>
            </a:r>
            <a:r>
              <a:rPr lang="en-US" sz="3200" b="1" dirty="0">
                <a:solidFill>
                  <a:srgbClr val="FF0000"/>
                </a:solidFill>
              </a:rPr>
              <a:t>MANAGEMENT</a:t>
            </a:r>
          </a:p>
          <a:p>
            <a:endParaRPr lang="en-US" sz="2400" b="1" dirty="0" smtClean="0">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7149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PREPARATION FOR LAYING  PHASE</a:t>
            </a:r>
          </a:p>
          <a:p>
            <a:pPr algn="just"/>
            <a:r>
              <a:rPr lang="en-US" sz="2400" dirty="0" smtClean="0">
                <a:latin typeface="Times New Roman" pitchFamily="18" charset="0"/>
                <a:cs typeface="Times New Roman" pitchFamily="18" charset="0"/>
              </a:rPr>
              <a:t>During this phase, </a:t>
            </a:r>
            <a:r>
              <a:rPr lang="en-US" sz="2400" dirty="0">
                <a:latin typeface="Times New Roman" pitchFamily="18" charset="0"/>
                <a:cs typeface="Times New Roman" pitchFamily="18" charset="0"/>
              </a:rPr>
              <a:t>consistent weight gains are needed.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To provide </a:t>
            </a:r>
            <a:r>
              <a:rPr lang="en-US" sz="2400" dirty="0">
                <a:latin typeface="Times New Roman" pitchFamily="18" charset="0"/>
                <a:cs typeface="Times New Roman" pitchFamily="18" charset="0"/>
              </a:rPr>
              <a:t>enough fleshing and fat reserves </a:t>
            </a: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rest of its life.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Placing </a:t>
            </a:r>
            <a:r>
              <a:rPr lang="en-US" sz="2400" dirty="0">
                <a:latin typeface="Times New Roman" pitchFamily="18" charset="0"/>
                <a:cs typeface="Times New Roman" pitchFamily="18" charset="0"/>
              </a:rPr>
              <a:t>correct emphasis on regular feed </a:t>
            </a:r>
            <a:r>
              <a:rPr lang="en-US" sz="2400" dirty="0" smtClean="0">
                <a:latin typeface="Times New Roman" pitchFamily="18" charset="0"/>
                <a:cs typeface="Times New Roman" pitchFamily="18" charset="0"/>
              </a:rPr>
              <a:t>increases</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Ensuring </a:t>
            </a:r>
            <a:r>
              <a:rPr lang="en-US" sz="2400" dirty="0">
                <a:latin typeface="Times New Roman" pitchFamily="18" charset="0"/>
                <a:cs typeface="Times New Roman" pitchFamily="18" charset="0"/>
              </a:rPr>
              <a:t>correct age and condition at light </a:t>
            </a:r>
            <a:r>
              <a:rPr lang="en-US" sz="2400" dirty="0" smtClean="0">
                <a:latin typeface="Times New Roman" pitchFamily="18" charset="0"/>
                <a:cs typeface="Times New Roman" pitchFamily="18" charset="0"/>
              </a:rPr>
              <a:t>stimulation</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Maintaining </a:t>
            </a:r>
            <a:r>
              <a:rPr lang="en-US" sz="2400" dirty="0">
                <a:latin typeface="Times New Roman" pitchFamily="18" charset="0"/>
                <a:cs typeface="Times New Roman" pitchFamily="18" charset="0"/>
              </a:rPr>
              <a:t>consistent frame </a:t>
            </a:r>
            <a:r>
              <a:rPr lang="en-US" sz="2400" dirty="0" smtClean="0">
                <a:latin typeface="Times New Roman" pitchFamily="18" charset="0"/>
                <a:cs typeface="Times New Roman" pitchFamily="18" charset="0"/>
              </a:rPr>
              <a:t>size</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Preventing drops </a:t>
            </a:r>
            <a:r>
              <a:rPr lang="en-US" sz="2400" dirty="0">
                <a:latin typeface="Times New Roman" pitchFamily="18" charset="0"/>
                <a:cs typeface="Times New Roman" pitchFamily="18" charset="0"/>
              </a:rPr>
              <a:t>in weight </a:t>
            </a:r>
            <a:r>
              <a:rPr lang="en-US" sz="2400" dirty="0" smtClean="0">
                <a:latin typeface="Times New Roman" pitchFamily="18" charset="0"/>
                <a:cs typeface="Times New Roman" pitchFamily="18" charset="0"/>
              </a:rPr>
              <a:t>gain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40279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458200" cy="54863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PREPARATION FOR LAYING  </a:t>
            </a:r>
            <a:r>
              <a:rPr lang="en-US" sz="2400" b="1" dirty="0" smtClean="0">
                <a:solidFill>
                  <a:srgbClr val="FF0000"/>
                </a:solidFill>
                <a:latin typeface="Times New Roman" pitchFamily="18" charset="0"/>
                <a:cs typeface="Times New Roman" pitchFamily="18" charset="0"/>
              </a:rPr>
              <a:t>PHASE …………..</a:t>
            </a:r>
          </a:p>
          <a:p>
            <a:pPr marL="0" indent="0" algn="just">
              <a:buNone/>
            </a:pPr>
            <a:endParaRPr lang="en-US" sz="2400" b="1"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Better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delay light stimulation if </a:t>
            </a:r>
            <a:r>
              <a:rPr lang="en-US" sz="2400" dirty="0" smtClean="0">
                <a:latin typeface="Times New Roman" pitchFamily="18" charset="0"/>
                <a:cs typeface="Times New Roman" pitchFamily="18" charset="0"/>
              </a:rPr>
              <a:t>birds </a:t>
            </a:r>
            <a:r>
              <a:rPr lang="en-US" sz="2400" dirty="0">
                <a:latin typeface="Times New Roman" pitchFamily="18" charset="0"/>
                <a:cs typeface="Times New Roman" pitchFamily="18" charset="0"/>
              </a:rPr>
              <a:t>are not in the correct condition.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good </a:t>
            </a:r>
            <a:r>
              <a:rPr lang="en-US" sz="2400" dirty="0">
                <a:latin typeface="Times New Roman" pitchFamily="18" charset="0"/>
                <a:cs typeface="Times New Roman" pitchFamily="18" charset="0"/>
              </a:rPr>
              <a:t>breeder flock egg production </a:t>
            </a:r>
            <a:r>
              <a:rPr lang="en-US" sz="2400" dirty="0" smtClean="0">
                <a:latin typeface="Times New Roman" pitchFamily="18" charset="0"/>
                <a:cs typeface="Times New Roman" pitchFamily="18" charset="0"/>
              </a:rPr>
              <a:t>-- develop </a:t>
            </a:r>
            <a:r>
              <a:rPr lang="en-US" sz="2400" dirty="0">
                <a:latin typeface="Times New Roman" pitchFamily="18" charset="0"/>
                <a:cs typeface="Times New Roman" pitchFamily="18" charset="0"/>
              </a:rPr>
              <a:t>feed and weight programs </a:t>
            </a: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a uniform response to light stimulation.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response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light stimulation </a:t>
            </a:r>
            <a:r>
              <a:rPr lang="en-US" sz="2400" dirty="0" smtClean="0">
                <a:latin typeface="Times New Roman" pitchFamily="18" charset="0"/>
                <a:cs typeface="Times New Roman" pitchFamily="18" charset="0"/>
              </a:rPr>
              <a:t>-- condition </a:t>
            </a:r>
            <a:r>
              <a:rPr lang="en-US" sz="2400" dirty="0">
                <a:latin typeface="Times New Roman" pitchFamily="18" charset="0"/>
                <a:cs typeface="Times New Roman" pitchFamily="18" charset="0"/>
              </a:rPr>
              <a:t>and body weight of the bird</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Flock </a:t>
            </a:r>
            <a:r>
              <a:rPr lang="en-US" sz="2400" dirty="0">
                <a:latin typeface="Times New Roman" pitchFamily="18" charset="0"/>
                <a:cs typeface="Times New Roman" pitchFamily="18" charset="0"/>
              </a:rPr>
              <a:t>uniformity </a:t>
            </a:r>
            <a:r>
              <a:rPr lang="en-US" sz="2400" dirty="0" smtClean="0">
                <a:latin typeface="Times New Roman" pitchFamily="18" charset="0"/>
                <a:cs typeface="Times New Roman" pitchFamily="18" charset="0"/>
              </a:rPr>
              <a:t>-- 70</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for proper </a:t>
            </a:r>
            <a:r>
              <a:rPr lang="en-US" sz="2400" dirty="0">
                <a:latin typeface="Times New Roman" pitchFamily="18" charset="0"/>
                <a:cs typeface="Times New Roman" pitchFamily="18" charset="0"/>
              </a:rPr>
              <a:t>response to initial light stimulation. </a:t>
            </a:r>
          </a:p>
        </p:txBody>
      </p:sp>
    </p:spTree>
    <p:extLst>
      <p:ext uri="{BB962C8B-B14F-4D97-AF65-F5344CB8AC3E}">
        <p14:creationId xmlns:p14="http://schemas.microsoft.com/office/powerpoint/2010/main" val="40924634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248399"/>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FEMALE BODY WEIGHT GAIN </a:t>
            </a:r>
            <a:r>
              <a:rPr lang="en-US" sz="2400" b="1" dirty="0" smtClean="0">
                <a:solidFill>
                  <a:srgbClr val="FF0000"/>
                </a:solidFill>
                <a:latin typeface="Times New Roman" pitchFamily="18" charset="0"/>
                <a:cs typeface="Times New Roman" pitchFamily="18" charset="0"/>
              </a:rPr>
              <a:t>(16-20 WKS):</a:t>
            </a:r>
            <a:endParaRPr lang="en-US" sz="2400" dirty="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Female parent </a:t>
            </a:r>
            <a:r>
              <a:rPr lang="en-US" sz="2400" dirty="0">
                <a:latin typeface="Times New Roman" pitchFamily="18" charset="0"/>
                <a:cs typeface="Times New Roman" pitchFamily="18" charset="0"/>
              </a:rPr>
              <a:t>achieves sufficient body weight gain between 16 and 20 weeks of age to maximize peak egg production and maintain post peak persistency.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Hen must </a:t>
            </a:r>
            <a:r>
              <a:rPr lang="en-US" sz="2400" dirty="0">
                <a:latin typeface="Times New Roman" pitchFamily="18" charset="0"/>
                <a:cs typeface="Times New Roman" pitchFamily="18" charset="0"/>
              </a:rPr>
              <a:t>have adequate fat reserve and fleshing at this point</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good management tool is to have a 33 to 35 percent increase in female bodyweight during the period from </a:t>
            </a:r>
            <a:r>
              <a:rPr lang="en-US" sz="2400" dirty="0" smtClean="0">
                <a:latin typeface="Times New Roman" pitchFamily="18" charset="0"/>
                <a:cs typeface="Times New Roman" pitchFamily="18" charset="0"/>
              </a:rPr>
              <a:t>16-20 weeks.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First light </a:t>
            </a:r>
            <a:r>
              <a:rPr lang="en-US" sz="2400" dirty="0">
                <a:latin typeface="Times New Roman" pitchFamily="18" charset="0"/>
                <a:cs typeface="Times New Roman" pitchFamily="18" charset="0"/>
              </a:rPr>
              <a:t>stimulation is not age but body weight dependent.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Uniformity </a:t>
            </a:r>
            <a:r>
              <a:rPr lang="en-US" sz="2400" dirty="0">
                <a:latin typeface="Times New Roman" pitchFamily="18" charset="0"/>
                <a:cs typeface="Times New Roman" pitchFamily="18" charset="0"/>
              </a:rPr>
              <a:t>of body weight determines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sexual uniformity of the flock and hence the peak production performance and its persistency over 80% </a:t>
            </a:r>
            <a:r>
              <a:rPr lang="en-US" sz="2400" dirty="0" smtClean="0">
                <a:latin typeface="Times New Roman" pitchFamily="18" charset="0"/>
                <a:cs typeface="Times New Roman" pitchFamily="18" charset="0"/>
              </a:rPr>
              <a:t> and </a:t>
            </a:r>
            <a:r>
              <a:rPr lang="en-US" sz="2400" dirty="0">
                <a:latin typeface="Times New Roman" pitchFamily="18" charset="0"/>
                <a:cs typeface="Times New Roman" pitchFamily="18" charset="0"/>
              </a:rPr>
              <a:t>70% </a:t>
            </a:r>
            <a:r>
              <a:rPr lang="en-US" sz="2400" dirty="0" smtClean="0">
                <a:latin typeface="Times New Roman" pitchFamily="18" charset="0"/>
                <a:cs typeface="Times New Roman" pitchFamily="18" charset="0"/>
              </a:rPr>
              <a:t> production.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165279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458200" cy="5181599"/>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FEEDING </a:t>
            </a:r>
            <a:r>
              <a:rPr lang="en-US" sz="2400" b="1" dirty="0" smtClean="0">
                <a:solidFill>
                  <a:srgbClr val="FF0000"/>
                </a:solidFill>
                <a:latin typeface="Times New Roman" pitchFamily="18" charset="0"/>
                <a:cs typeface="Times New Roman" pitchFamily="18" charset="0"/>
              </a:rPr>
              <a:t>MANAGEMENT</a:t>
            </a:r>
          </a:p>
          <a:p>
            <a:pPr marL="0" indent="0" algn="just">
              <a:buNone/>
            </a:pPr>
            <a:endParaRPr lang="en-US" sz="2400" dirty="0">
              <a:solidFill>
                <a:srgbClr val="FF0000"/>
              </a:solidFill>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Females are fed ad libitum for the first 2 weeks and then their intake controlled to ensure they do not exceed the target weight at 4 weeks of age.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Parent </a:t>
            </a:r>
            <a:r>
              <a:rPr lang="en-US" sz="2400" dirty="0">
                <a:latin typeface="Times New Roman" pitchFamily="18" charset="0"/>
                <a:cs typeface="Times New Roman" pitchFamily="18" charset="0"/>
              </a:rPr>
              <a:t>males need to achieve the body weight standard each week for the first 4 weeks to obtain uniformity of the flock and </a:t>
            </a:r>
            <a:r>
              <a:rPr lang="en-US" sz="2400" dirty="0" smtClean="0">
                <a:latin typeface="Times New Roman" pitchFamily="18" charset="0"/>
                <a:cs typeface="Times New Roman" pitchFamily="18" charset="0"/>
              </a:rPr>
              <a:t>proper </a:t>
            </a:r>
            <a:r>
              <a:rPr lang="en-US" sz="2400" dirty="0">
                <a:latin typeface="Times New Roman" pitchFamily="18" charset="0"/>
                <a:cs typeface="Times New Roman" pitchFamily="18" charset="0"/>
              </a:rPr>
              <a:t>frame development.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919341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714999"/>
          </a:xfrm>
        </p:spPr>
        <p:txBody>
          <a:bodyPr>
            <a:noAutofit/>
          </a:bodyPr>
          <a:lstStyle/>
          <a:p>
            <a:pPr algn="just"/>
            <a:r>
              <a:rPr lang="en-US" sz="2400" dirty="0" smtClean="0">
                <a:latin typeface="Times New Roman" pitchFamily="18" charset="0"/>
                <a:cs typeface="Times New Roman" pitchFamily="18" charset="0"/>
              </a:rPr>
              <a:t>Feed </a:t>
            </a:r>
            <a:r>
              <a:rPr lang="en-US" sz="2400" dirty="0">
                <a:latin typeface="Times New Roman" pitchFamily="18" charset="0"/>
                <a:cs typeface="Times New Roman" pitchFamily="18" charset="0"/>
              </a:rPr>
              <a:t>is presented ad libitum for the first week and then is controlled so the males do not exceed the target at 4 weeks of age.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If </a:t>
            </a:r>
            <a:r>
              <a:rPr lang="en-US" sz="2400" dirty="0">
                <a:latin typeface="Times New Roman" pitchFamily="18" charset="0"/>
                <a:cs typeface="Times New Roman" pitchFamily="18" charset="0"/>
              </a:rPr>
              <a:t>the males do not achieve target body weight during the first 4 weeks a longer ad libitum feed time is recommended.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Males grown </a:t>
            </a:r>
            <a:r>
              <a:rPr lang="en-US" sz="2400" dirty="0">
                <a:latin typeface="Times New Roman" pitchFamily="18" charset="0"/>
                <a:cs typeface="Times New Roman" pitchFamily="18" charset="0"/>
              </a:rPr>
              <a:t>separately to at least 6 weeks of age, but complete separation </a:t>
            </a:r>
            <a:r>
              <a:rPr lang="en-US" sz="2400" dirty="0" smtClean="0">
                <a:latin typeface="Times New Roman" pitchFamily="18" charset="0"/>
                <a:cs typeface="Times New Roman" pitchFamily="18" charset="0"/>
              </a:rPr>
              <a:t>from </a:t>
            </a:r>
            <a:r>
              <a:rPr lang="en-US" sz="2400" dirty="0">
                <a:latin typeface="Times New Roman" pitchFamily="18" charset="0"/>
                <a:cs typeface="Times New Roman" pitchFamily="18" charset="0"/>
              </a:rPr>
              <a:t>the females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20-21 weeks of age for best results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6964123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5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Feeding during rearing period</a:t>
            </a:r>
            <a:endParaRPr lang="en-US" sz="2400" dirty="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Ensure </a:t>
            </a:r>
            <a:r>
              <a:rPr lang="en-US" sz="2400" dirty="0">
                <a:latin typeface="Times New Roman" pitchFamily="18" charset="0"/>
                <a:cs typeface="Times New Roman" pitchFamily="18" charset="0"/>
              </a:rPr>
              <a:t>that supplementary feed remains fresh.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males, during the ad libitum feeding period allow 4.0 cm </a:t>
            </a:r>
            <a:r>
              <a:rPr lang="en-US" sz="2400" dirty="0" smtClean="0">
                <a:latin typeface="Times New Roman" pitchFamily="18" charset="0"/>
                <a:cs typeface="Times New Roman" pitchFamily="18" charset="0"/>
              </a:rPr>
              <a:t>of </a:t>
            </a:r>
            <a:r>
              <a:rPr lang="en-US" sz="2400" dirty="0">
                <a:latin typeface="Times New Roman" pitchFamily="18" charset="0"/>
                <a:cs typeface="Times New Roman" pitchFamily="18" charset="0"/>
              </a:rPr>
              <a:t>trough </a:t>
            </a:r>
            <a:r>
              <a:rPr lang="en-US" sz="2400" dirty="0" smtClean="0">
                <a:latin typeface="Times New Roman" pitchFamily="18" charset="0"/>
                <a:cs typeface="Times New Roman" pitchFamily="18" charset="0"/>
              </a:rPr>
              <a:t>space.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During controlled </a:t>
            </a:r>
            <a:r>
              <a:rPr lang="en-US" sz="2400" dirty="0">
                <a:latin typeface="Times New Roman" pitchFamily="18" charset="0"/>
                <a:cs typeface="Times New Roman" pitchFamily="18" charset="0"/>
              </a:rPr>
              <a:t>feeding, a minimum trough space of 15.0 cm </a:t>
            </a:r>
            <a:r>
              <a:rPr lang="en-US" sz="2400" dirty="0" smtClean="0">
                <a:latin typeface="Times New Roman" pitchFamily="18" charset="0"/>
                <a:cs typeface="Times New Roman" pitchFamily="18" charset="0"/>
              </a:rPr>
              <a:t>per </a:t>
            </a:r>
            <a:r>
              <a:rPr lang="en-US" sz="2400" dirty="0">
                <a:latin typeface="Times New Roman" pitchFamily="18" charset="0"/>
                <a:cs typeface="Times New Roman" pitchFamily="18" charset="0"/>
              </a:rPr>
              <a:t>bird must be provided for both males and females.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Feed </a:t>
            </a:r>
            <a:r>
              <a:rPr lang="en-US" sz="2400" dirty="0">
                <a:latin typeface="Times New Roman" pitchFamily="18" charset="0"/>
                <a:cs typeface="Times New Roman" pitchFamily="18" charset="0"/>
              </a:rPr>
              <a:t>should be distributed to all birds throughout the house in less than 3 minutes.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Inexpensive </a:t>
            </a:r>
            <a:r>
              <a:rPr lang="en-US" sz="2400" dirty="0">
                <a:latin typeface="Times New Roman" pitchFamily="18" charset="0"/>
                <a:cs typeface="Times New Roman" pitchFamily="18" charset="0"/>
              </a:rPr>
              <a:t>methods of improving feed </a:t>
            </a:r>
            <a:r>
              <a:rPr lang="en-US" sz="2400" dirty="0" smtClean="0">
                <a:latin typeface="Times New Roman" pitchFamily="18" charset="0"/>
                <a:cs typeface="Times New Roman" pitchFamily="18" charset="0"/>
              </a:rPr>
              <a:t>delivery.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Weekly </a:t>
            </a:r>
            <a:r>
              <a:rPr lang="en-US" sz="2400" dirty="0">
                <a:latin typeface="Times New Roman" pitchFamily="18" charset="0"/>
                <a:cs typeface="Times New Roman" pitchFamily="18" charset="0"/>
              </a:rPr>
              <a:t>feed increases should be based on body weight targets.</a:t>
            </a:r>
          </a:p>
        </p:txBody>
      </p:sp>
    </p:spTree>
    <p:extLst>
      <p:ext uri="{BB962C8B-B14F-4D97-AF65-F5344CB8AC3E}">
        <p14:creationId xmlns:p14="http://schemas.microsoft.com/office/powerpoint/2010/main" val="38613451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458200" cy="54863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Alternative feeding </a:t>
            </a:r>
            <a:r>
              <a:rPr lang="en-US" sz="2400" b="1" dirty="0" smtClean="0">
                <a:solidFill>
                  <a:srgbClr val="FF0000"/>
                </a:solidFill>
                <a:latin typeface="Times New Roman" pitchFamily="18" charset="0"/>
                <a:cs typeface="Times New Roman" pitchFamily="18" charset="0"/>
              </a:rPr>
              <a:t>methods</a:t>
            </a:r>
          </a:p>
          <a:p>
            <a:pPr marL="0" indent="0" algn="just">
              <a:buNone/>
            </a:pPr>
            <a:endParaRPr lang="en-US" sz="2400" dirty="0" smtClean="0">
              <a:solidFill>
                <a:srgbClr val="FF0000"/>
              </a:solidFill>
              <a:latin typeface="Times New Roman" pitchFamily="18" charset="0"/>
              <a:cs typeface="Times New Roman" pitchFamily="18" charset="0"/>
            </a:endParaRPr>
          </a:p>
          <a:p>
            <a:pPr marL="0" indent="0" algn="just">
              <a:buNone/>
            </a:pPr>
            <a:r>
              <a:rPr lang="en-US" sz="2400" b="1" dirty="0" smtClean="0">
                <a:latin typeface="Times New Roman" pitchFamily="18" charset="0"/>
                <a:cs typeface="Times New Roman" pitchFamily="18" charset="0"/>
              </a:rPr>
              <a:t>Skip-A-Day </a:t>
            </a:r>
            <a:r>
              <a:rPr lang="en-US" sz="2400" b="1" dirty="0">
                <a:latin typeface="Times New Roman" pitchFamily="18" charset="0"/>
                <a:cs typeface="Times New Roman" pitchFamily="18" charset="0"/>
              </a:rPr>
              <a:t>Feeding: </a:t>
            </a:r>
            <a:r>
              <a:rPr lang="en-US" sz="2400" dirty="0">
                <a:latin typeface="Times New Roman" pitchFamily="18" charset="0"/>
                <a:cs typeface="Times New Roman" pitchFamily="18" charset="0"/>
              </a:rPr>
              <a:t>This program uses the same weekly feed amounts as the daily recommendations. </a:t>
            </a:r>
            <a:endParaRPr lang="en-US" sz="2400" dirty="0" smtClean="0">
              <a:latin typeface="Times New Roman" pitchFamily="18" charset="0"/>
              <a:cs typeface="Times New Roman" pitchFamily="18" charset="0"/>
            </a:endParaRPr>
          </a:p>
          <a:p>
            <a:pPr marL="0" indent="0"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From 3-4 weeks of age until </a:t>
            </a:r>
            <a:r>
              <a:rPr lang="en-US" sz="2400" dirty="0">
                <a:latin typeface="Times New Roman" pitchFamily="18" charset="0"/>
                <a:cs typeface="Times New Roman" pitchFamily="18" charset="0"/>
              </a:rPr>
              <a:t>the birds are </a:t>
            </a:r>
            <a:r>
              <a:rPr lang="en-US" sz="2400" dirty="0" smtClean="0">
                <a:latin typeface="Times New Roman" pitchFamily="18" charset="0"/>
                <a:cs typeface="Times New Roman" pitchFamily="18" charset="0"/>
              </a:rPr>
              <a:t>20 weeks of </a:t>
            </a:r>
            <a:r>
              <a:rPr lang="en-US" sz="2400" dirty="0">
                <a:latin typeface="Times New Roman" pitchFamily="18" charset="0"/>
                <a:cs typeface="Times New Roman" pitchFamily="18" charset="0"/>
              </a:rPr>
              <a:t>age, feed the equivalent of 2 days feed on a single day, providing only a scratch feed the next day.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Advantageous when </a:t>
            </a:r>
            <a:r>
              <a:rPr lang="en-US" sz="2400" dirty="0">
                <a:latin typeface="Times New Roman" pitchFamily="18" charset="0"/>
                <a:cs typeface="Times New Roman" pitchFamily="18" charset="0"/>
              </a:rPr>
              <a:t>feeding space is limited, since it provides feed over a longer period of </a:t>
            </a:r>
            <a:r>
              <a:rPr lang="en-US" sz="2400" dirty="0" smtClean="0">
                <a:latin typeface="Times New Roman" pitchFamily="18" charset="0"/>
                <a:cs typeface="Times New Roman" pitchFamily="18" charset="0"/>
              </a:rPr>
              <a:t>time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51218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54101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Alternative feeding </a:t>
            </a:r>
            <a:r>
              <a:rPr lang="en-US" sz="2400" b="1" dirty="0" smtClean="0">
                <a:solidFill>
                  <a:srgbClr val="FF0000"/>
                </a:solidFill>
                <a:latin typeface="Times New Roman" pitchFamily="18" charset="0"/>
                <a:cs typeface="Times New Roman" pitchFamily="18" charset="0"/>
              </a:rPr>
              <a:t>methods ……………..</a:t>
            </a:r>
          </a:p>
          <a:p>
            <a:pPr marL="0" indent="0" algn="just">
              <a:buNone/>
            </a:pPr>
            <a:endParaRPr lang="en-US" sz="2400" dirty="0" smtClean="0">
              <a:solidFill>
                <a:srgbClr val="FF0000"/>
              </a:solidFill>
              <a:latin typeface="Times New Roman" pitchFamily="18" charset="0"/>
              <a:cs typeface="Times New Roman" pitchFamily="18" charset="0"/>
            </a:endParaRPr>
          </a:p>
          <a:p>
            <a:pPr marL="0" indent="0" algn="just">
              <a:buNone/>
            </a:pPr>
            <a:r>
              <a:rPr lang="en-US" sz="2400" b="1" dirty="0" smtClean="0">
                <a:latin typeface="Times New Roman" pitchFamily="18" charset="0"/>
                <a:cs typeface="Times New Roman" pitchFamily="18" charset="0"/>
              </a:rPr>
              <a:t>Five </a:t>
            </a:r>
            <a:r>
              <a:rPr lang="en-US" sz="2400" b="1" dirty="0">
                <a:latin typeface="Times New Roman" pitchFamily="18" charset="0"/>
                <a:cs typeface="Times New Roman" pitchFamily="18" charset="0"/>
              </a:rPr>
              <a:t>Days/Week Feeding (5-2 Feeding): </a:t>
            </a:r>
            <a:endParaRPr lang="en-US" sz="2400" b="1" dirty="0" smtClean="0">
              <a:latin typeface="Times New Roman" pitchFamily="18" charset="0"/>
              <a:cs typeface="Times New Roman" pitchFamily="18" charset="0"/>
            </a:endParaRPr>
          </a:p>
          <a:p>
            <a:pPr marL="0" indent="0" algn="just">
              <a:buNone/>
            </a:pP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compromise </a:t>
            </a:r>
            <a:r>
              <a:rPr lang="en-US" sz="2400" dirty="0">
                <a:latin typeface="Times New Roman" pitchFamily="18" charset="0"/>
                <a:cs typeface="Times New Roman" pitchFamily="18" charset="0"/>
              </a:rPr>
              <a:t>between everyday and skip-a-day programs </a:t>
            </a:r>
            <a:r>
              <a:rPr lang="en-US" sz="2400" dirty="0" smtClean="0">
                <a:latin typeface="Times New Roman" pitchFamily="18" charset="0"/>
                <a:cs typeface="Times New Roman" pitchFamily="18" charset="0"/>
              </a:rPr>
              <a:t>to feed </a:t>
            </a:r>
            <a:r>
              <a:rPr lang="en-US" sz="2400" dirty="0">
                <a:latin typeface="Times New Roman" pitchFamily="18" charset="0"/>
                <a:cs typeface="Times New Roman" pitchFamily="18" charset="0"/>
              </a:rPr>
              <a:t>birds are fed on the same days each week throughout the rearing period.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Reduces the </a:t>
            </a:r>
            <a:r>
              <a:rPr lang="en-US" sz="2400" dirty="0">
                <a:latin typeface="Times New Roman" pitchFamily="18" charset="0"/>
                <a:cs typeface="Times New Roman" pitchFamily="18" charset="0"/>
              </a:rPr>
              <a:t>maximum feed amounts presented to the birds on a single day compared to skip-a-day. Typically </a:t>
            </a:r>
            <a:r>
              <a:rPr lang="en-US" sz="2400" dirty="0" smtClean="0">
                <a:latin typeface="Times New Roman" pitchFamily="18" charset="0"/>
                <a:cs typeface="Times New Roman" pitchFamily="18" charset="0"/>
              </a:rPr>
              <a:t>s </a:t>
            </a:r>
            <a:r>
              <a:rPr lang="en-US" sz="2400" dirty="0">
                <a:latin typeface="Times New Roman" pitchFamily="18" charset="0"/>
                <a:cs typeface="Times New Roman" pitchFamily="18" charset="0"/>
              </a:rPr>
              <a:t>used during the latter part of the growing </a:t>
            </a:r>
            <a:r>
              <a:rPr lang="en-US" sz="2400" dirty="0" smtClean="0">
                <a:latin typeface="Times New Roman" pitchFamily="18" charset="0"/>
                <a:cs typeface="Times New Roman" pitchFamily="18" charset="0"/>
              </a:rPr>
              <a:t>period.</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023910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458200" cy="5562599"/>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LIGHTING PROGRAMME </a:t>
            </a:r>
            <a:r>
              <a:rPr lang="en-US" sz="2400" b="1" dirty="0" smtClean="0">
                <a:solidFill>
                  <a:srgbClr val="FF0000"/>
                </a:solidFill>
                <a:latin typeface="Times New Roman" pitchFamily="18" charset="0"/>
                <a:cs typeface="Times New Roman" pitchFamily="18" charset="0"/>
              </a:rPr>
              <a:t>MANAGEMENT</a:t>
            </a:r>
          </a:p>
          <a:p>
            <a:pPr marL="0" indent="0" algn="just">
              <a:buNone/>
            </a:pPr>
            <a:endParaRPr lang="en-US" sz="2400"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Local conditions and housing types may necessitate the use of modified lighting programs.</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Broiler breeder hens come into lay in response to increases in the day length when made at the appropriate time.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response of the hens to light stimulation is </a:t>
            </a:r>
            <a:r>
              <a:rPr lang="en-US" sz="2400" dirty="0" smtClean="0">
                <a:latin typeface="Times New Roman" pitchFamily="18" charset="0"/>
                <a:cs typeface="Times New Roman" pitchFamily="18" charset="0"/>
              </a:rPr>
              <a:t>based </a:t>
            </a:r>
            <a:r>
              <a:rPr lang="en-US" sz="2400" dirty="0">
                <a:latin typeface="Times New Roman" pitchFamily="18" charset="0"/>
                <a:cs typeface="Times New Roman" pitchFamily="18" charset="0"/>
              </a:rPr>
              <a:t>on their condition, body weight and age.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8443563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458200" cy="5257799"/>
          </a:xfrm>
        </p:spPr>
        <p:txBody>
          <a:bodyPr>
            <a:noAutofit/>
          </a:bodyPr>
          <a:lstStyle/>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light controlled housing, delay light stimulation if the flock still contains significant numbers of underweight birds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Depending </a:t>
            </a:r>
            <a:r>
              <a:rPr lang="en-US" sz="2400" dirty="0">
                <a:latin typeface="Times New Roman" pitchFamily="18" charset="0"/>
                <a:cs typeface="Times New Roman" pitchFamily="18" charset="0"/>
              </a:rPr>
              <a:t>on </a:t>
            </a:r>
            <a:r>
              <a:rPr lang="en-US" sz="2400" dirty="0" smtClean="0">
                <a:latin typeface="Times New Roman" pitchFamily="18" charset="0"/>
                <a:cs typeface="Times New Roman" pitchFamily="18" charset="0"/>
              </a:rPr>
              <a:t>body weight, age </a:t>
            </a:r>
            <a:r>
              <a:rPr lang="en-US" sz="2400" dirty="0">
                <a:latin typeface="Times New Roman" pitchFamily="18" charset="0"/>
                <a:cs typeface="Times New Roman" pitchFamily="18" charset="0"/>
              </a:rPr>
              <a:t>at first light stimulation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20 or 21 weeks of age.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transferring birds from dark-out rearing to open sided laying houses, the weight and body condition must be correct at time of transfer.</a:t>
            </a:r>
          </a:p>
        </p:txBody>
      </p:sp>
    </p:spTree>
    <p:extLst>
      <p:ext uri="{BB962C8B-B14F-4D97-AF65-F5344CB8AC3E}">
        <p14:creationId xmlns:p14="http://schemas.microsoft.com/office/powerpoint/2010/main" val="2751665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458200" cy="5638799"/>
          </a:xfrm>
        </p:spPr>
        <p:txBody>
          <a:bodyPr>
            <a:noAutofit/>
          </a:bodyPr>
          <a:lstStyle/>
          <a:p>
            <a:pPr lvl="0"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rearing </a:t>
            </a:r>
            <a:r>
              <a:rPr lang="en-US" sz="2400" dirty="0" smtClean="0">
                <a:latin typeface="Times New Roman" pitchFamily="18" charset="0"/>
                <a:cs typeface="Times New Roman" pitchFamily="18" charset="0"/>
              </a:rPr>
              <a:t>facilities -- Clean and </a:t>
            </a:r>
            <a:r>
              <a:rPr lang="en-US" sz="2400" dirty="0">
                <a:latin typeface="Times New Roman" pitchFamily="18" charset="0"/>
                <a:cs typeface="Times New Roman" pitchFamily="18" charset="0"/>
              </a:rPr>
              <a:t>pathogen-free before the chicks arrive. </a:t>
            </a:r>
            <a:endParaRPr lang="en-US" sz="2400" dirty="0" smtClean="0">
              <a:latin typeface="Times New Roman" pitchFamily="18" charset="0"/>
              <a:cs typeface="Times New Roman" pitchFamily="18" charset="0"/>
            </a:endParaRPr>
          </a:p>
          <a:p>
            <a:pPr marL="0" lvl="0" indent="0" algn="just">
              <a:buNone/>
            </a:pP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Site biosecurity -- Maintained at </a:t>
            </a:r>
            <a:r>
              <a:rPr lang="en-US" sz="2400" dirty="0">
                <a:latin typeface="Times New Roman" pitchFamily="18" charset="0"/>
                <a:cs typeface="Times New Roman" pitchFamily="18" charset="0"/>
              </a:rPr>
              <a:t>all times and </a:t>
            </a: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365 days </a:t>
            </a:r>
            <a:r>
              <a:rPr lang="en-US" sz="2400" dirty="0" smtClean="0">
                <a:latin typeface="Times New Roman" pitchFamily="18" charset="0"/>
                <a:cs typeface="Times New Roman" pitchFamily="18" charset="0"/>
              </a:rPr>
              <a:t>including empty period. </a:t>
            </a:r>
          </a:p>
          <a:p>
            <a:pPr marL="0" lvl="0" indent="0" algn="just">
              <a:buNone/>
            </a:pPr>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Vehicles </a:t>
            </a:r>
            <a:r>
              <a:rPr lang="en-US" sz="2400" dirty="0">
                <a:latin typeface="Times New Roman" pitchFamily="18" charset="0"/>
                <a:cs typeface="Times New Roman" pitchFamily="18" charset="0"/>
              </a:rPr>
              <a:t>entering the farm </a:t>
            </a:r>
            <a:r>
              <a:rPr lang="en-US" sz="2400" dirty="0" smtClean="0">
                <a:latin typeface="Times New Roman" pitchFamily="18" charset="0"/>
                <a:cs typeface="Times New Roman" pitchFamily="18" charset="0"/>
              </a:rPr>
              <a:t>-- First carry </a:t>
            </a:r>
            <a:r>
              <a:rPr lang="en-US" sz="2400" dirty="0">
                <a:latin typeface="Times New Roman" pitchFamily="18" charset="0"/>
                <a:cs typeface="Times New Roman" pitchFamily="18" charset="0"/>
              </a:rPr>
              <a:t>out approved cleaning procedures. </a:t>
            </a:r>
            <a:endParaRPr lang="en-US" sz="2400" dirty="0" smtClean="0">
              <a:latin typeface="Times New Roman" pitchFamily="18" charset="0"/>
              <a:cs typeface="Times New Roman" pitchFamily="18" charset="0"/>
            </a:endParaRPr>
          </a:p>
          <a:p>
            <a:pPr marL="0" indent="0"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Only </a:t>
            </a:r>
            <a:r>
              <a:rPr lang="en-US" sz="2400" dirty="0">
                <a:latin typeface="Times New Roman" pitchFamily="18" charset="0"/>
                <a:cs typeface="Times New Roman" pitchFamily="18" charset="0"/>
              </a:rPr>
              <a:t>authorized visitors and personnel </a:t>
            </a:r>
            <a:r>
              <a:rPr lang="en-US" sz="2400" dirty="0" smtClean="0">
                <a:latin typeface="Times New Roman" pitchFamily="18" charset="0"/>
                <a:cs typeface="Times New Roman" pitchFamily="18" charset="0"/>
              </a:rPr>
              <a:t>-- Enter the </a:t>
            </a:r>
            <a:r>
              <a:rPr lang="en-US" sz="2400" dirty="0">
                <a:latin typeface="Times New Roman" pitchFamily="18" charset="0"/>
                <a:cs typeface="Times New Roman" pitchFamily="18" charset="0"/>
              </a:rPr>
              <a:t>premises and required to follow the correct biosecurity </a:t>
            </a:r>
            <a:r>
              <a:rPr lang="en-US" sz="2400" dirty="0" smtClean="0">
                <a:latin typeface="Times New Roman" pitchFamily="18" charset="0"/>
                <a:cs typeface="Times New Roman" pitchFamily="18" charset="0"/>
              </a:rPr>
              <a:t>procedures such as </a:t>
            </a:r>
            <a:r>
              <a:rPr lang="en-US" sz="2400" dirty="0">
                <a:latin typeface="Times New Roman" pitchFamily="18" charset="0"/>
                <a:cs typeface="Times New Roman" pitchFamily="18" charset="0"/>
              </a:rPr>
              <a:t>showering and wearing the protective clothing provided. </a:t>
            </a:r>
            <a:endParaRPr lang="en-IN" sz="2400" dirty="0">
              <a:latin typeface="Times New Roman" pitchFamily="18" charset="0"/>
              <a:cs typeface="Times New Roman" pitchFamily="18" charset="0"/>
            </a:endParaRPr>
          </a:p>
          <a:p>
            <a:pPr algn="just">
              <a:buFont typeface="Wingdings" pitchFamily="2" charset="2"/>
              <a:buChar char="v"/>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878552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5410199"/>
          </a:xfrm>
        </p:spPr>
        <p:txBody>
          <a:bodyPr>
            <a:noAutofit/>
          </a:bodyPr>
          <a:lstStyle/>
          <a:p>
            <a:pPr marL="0" indent="0" algn="just">
              <a:buNone/>
            </a:pPr>
            <a:r>
              <a:rPr lang="en-US" sz="2400" b="1" dirty="0" smtClean="0">
                <a:latin typeface="Times New Roman" pitchFamily="18" charset="0"/>
                <a:cs typeface="Times New Roman" pitchFamily="18" charset="0"/>
              </a:rPr>
              <a:t>Dark-out rearing </a:t>
            </a:r>
            <a:r>
              <a:rPr lang="en-US" sz="2400" b="1" dirty="0" smtClean="0">
                <a:latin typeface="Times New Roman" pitchFamily="18" charset="0"/>
                <a:cs typeface="Times New Roman" pitchFamily="18" charset="0"/>
              </a:rPr>
              <a:t>houses</a:t>
            </a:r>
          </a:p>
          <a:p>
            <a:pPr marL="0" indent="0"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Parents </a:t>
            </a:r>
            <a:r>
              <a:rPr lang="en-US" sz="2400" dirty="0">
                <a:latin typeface="Times New Roman" pitchFamily="18" charset="0"/>
                <a:cs typeface="Times New Roman" pitchFamily="18" charset="0"/>
              </a:rPr>
              <a:t>should be reared in lightproof housing.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light intensity in such houses must be less than 0.5 lux when the lights are switched off.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Open </a:t>
            </a:r>
            <a:r>
              <a:rPr lang="en-US" sz="2400" dirty="0">
                <a:latin typeface="Times New Roman" pitchFamily="18" charset="0"/>
                <a:cs typeface="Times New Roman" pitchFamily="18" charset="0"/>
              </a:rPr>
              <a:t>houses can be converted to dark out rearing by eliminating </a:t>
            </a:r>
            <a:r>
              <a:rPr lang="en-US" sz="2400" dirty="0" smtClean="0">
                <a:latin typeface="Times New Roman" pitchFamily="18" charset="0"/>
                <a:cs typeface="Times New Roman" pitchFamily="18" charset="0"/>
              </a:rPr>
              <a:t>of light </a:t>
            </a:r>
            <a:r>
              <a:rPr lang="en-US" sz="2400" dirty="0">
                <a:latin typeface="Times New Roman" pitchFamily="18" charset="0"/>
                <a:cs typeface="Times New Roman" pitchFamily="18" charset="0"/>
              </a:rPr>
              <a:t>leakage using effective blackout curtains.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Sufficient fan </a:t>
            </a:r>
            <a:r>
              <a:rPr lang="en-US" sz="2400" dirty="0">
                <a:latin typeface="Times New Roman" pitchFamily="18" charset="0"/>
                <a:cs typeface="Times New Roman" pitchFamily="18" charset="0"/>
              </a:rPr>
              <a:t>capacity to allow correct ventilation. </a:t>
            </a:r>
          </a:p>
        </p:txBody>
      </p:sp>
    </p:spTree>
    <p:extLst>
      <p:ext uri="{BB962C8B-B14F-4D97-AF65-F5344CB8AC3E}">
        <p14:creationId xmlns:p14="http://schemas.microsoft.com/office/powerpoint/2010/main" val="16300004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5410199"/>
          </a:xfrm>
        </p:spPr>
        <p:txBody>
          <a:bodyPr>
            <a:noAutofit/>
          </a:bodyPr>
          <a:lstStyle/>
          <a:p>
            <a:pPr marL="0" indent="0" algn="just">
              <a:buNone/>
            </a:pPr>
            <a:r>
              <a:rPr lang="en-US" sz="2400" b="1" dirty="0" smtClean="0">
                <a:latin typeface="Times New Roman" pitchFamily="18" charset="0"/>
                <a:cs typeface="Times New Roman" pitchFamily="18" charset="0"/>
              </a:rPr>
              <a:t>Dark-out rearing to dark-out production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Start chicks on 24 hours of light reducing to eight hours by two to three weeks of age.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age at which 8 hours day length is reached will depend on feed consumption time.</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8 hour day-length -- started when the birds consume their every-day restricted amount of feed in 5 hours or less.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day length remains at 8 hours to 20 weeks  to follow the step-up programs.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369139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458200" cy="4800599"/>
          </a:xfrm>
        </p:spPr>
        <p:txBody>
          <a:bodyPr>
            <a:noAutofit/>
          </a:bodyPr>
          <a:lstStyle/>
          <a:p>
            <a:pPr marL="0" indent="0">
              <a:buNone/>
            </a:pPr>
            <a:r>
              <a:rPr lang="en-US" sz="2400" b="1" dirty="0">
                <a:latin typeface="Times New Roman" pitchFamily="18" charset="0"/>
                <a:cs typeface="Times New Roman" pitchFamily="18" charset="0"/>
              </a:rPr>
              <a:t>Age 		</a:t>
            </a:r>
            <a:r>
              <a:rPr lang="en-US" sz="2400" b="1" dirty="0" smtClean="0">
                <a:latin typeface="Times New Roman" pitchFamily="18" charset="0"/>
                <a:cs typeface="Times New Roman" pitchFamily="18" charset="0"/>
              </a:rPr>
              <a:t>Light </a:t>
            </a:r>
            <a:r>
              <a:rPr lang="en-US" sz="2400" b="1" dirty="0">
                <a:latin typeface="Times New Roman" pitchFamily="18" charset="0"/>
                <a:cs typeface="Times New Roman" pitchFamily="18" charset="0"/>
              </a:rPr>
              <a:t>		Light intensity  </a:t>
            </a:r>
            <a:r>
              <a:rPr lang="en-US" sz="2400" b="1" dirty="0" smtClean="0">
                <a:latin typeface="Times New Roman" pitchFamily="18" charset="0"/>
                <a:cs typeface="Times New Roman" pitchFamily="18" charset="0"/>
              </a:rPr>
              <a:t>  Light </a:t>
            </a:r>
            <a:r>
              <a:rPr lang="en-US" sz="2400" b="1" dirty="0">
                <a:latin typeface="Times New Roman" pitchFamily="18" charset="0"/>
                <a:cs typeface="Times New Roman" pitchFamily="18" charset="0"/>
              </a:rPr>
              <a:t>intensity</a:t>
            </a:r>
            <a:endParaRPr lang="en-US" sz="2400" dirty="0">
              <a:latin typeface="Times New Roman" pitchFamily="18" charset="0"/>
              <a:cs typeface="Times New Roman" pitchFamily="18" charset="0"/>
            </a:endParaRPr>
          </a:p>
          <a:p>
            <a:pPr marL="0" indent="0">
              <a:buNone/>
            </a:pPr>
            <a:r>
              <a:rPr lang="en-US" sz="2400" b="1" dirty="0">
                <a:latin typeface="Times New Roman" pitchFamily="18" charset="0"/>
                <a:cs typeface="Times New Roman" pitchFamily="18" charset="0"/>
              </a:rPr>
              <a:t>(weeks) 	</a:t>
            </a:r>
            <a:r>
              <a:rPr lang="en-US"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hours)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lux) 		</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foot candles)</a:t>
            </a:r>
            <a:endParaRPr lang="en-US" sz="2400" dirty="0">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a:p>
            <a:pPr marL="0" indent="0">
              <a:buNone/>
            </a:pPr>
            <a:r>
              <a:rPr lang="en-US" sz="2400" dirty="0" smtClean="0">
                <a:latin typeface="Times New Roman" pitchFamily="18" charset="0"/>
                <a:cs typeface="Times New Roman" pitchFamily="18" charset="0"/>
              </a:rPr>
              <a:t>1 </a:t>
            </a:r>
            <a:r>
              <a:rPr lang="en-US" sz="2400" dirty="0">
                <a:latin typeface="Times New Roman" pitchFamily="18" charset="0"/>
                <a:cs typeface="Times New Roman" pitchFamily="18" charset="0"/>
              </a:rPr>
              <a:t>to 3 		</a:t>
            </a:r>
            <a:r>
              <a:rPr lang="en-US" sz="2400" dirty="0" smtClean="0">
                <a:latin typeface="Times New Roman" pitchFamily="18" charset="0"/>
                <a:cs typeface="Times New Roman" pitchFamily="18" charset="0"/>
              </a:rPr>
              <a:t>24 </a:t>
            </a:r>
            <a:r>
              <a:rPr lang="en-US" sz="2400" dirty="0" err="1">
                <a:latin typeface="Times New Roman" pitchFamily="18" charset="0"/>
                <a:cs typeface="Times New Roman" pitchFamily="18" charset="0"/>
              </a:rPr>
              <a:t>hrs</a:t>
            </a:r>
            <a:r>
              <a:rPr lang="en-US" sz="2400" dirty="0">
                <a:latin typeface="Times New Roman" pitchFamily="18" charset="0"/>
                <a:cs typeface="Times New Roman" pitchFamily="18" charset="0"/>
              </a:rPr>
              <a:t>- 8 </a:t>
            </a:r>
            <a:r>
              <a:rPr lang="en-US" sz="2400" dirty="0" err="1">
                <a:latin typeface="Times New Roman" pitchFamily="18" charset="0"/>
                <a:cs typeface="Times New Roman" pitchFamily="18" charset="0"/>
              </a:rPr>
              <a:t>hrs</a:t>
            </a:r>
            <a:r>
              <a:rPr lang="en-US" sz="2400" dirty="0">
                <a:latin typeface="Times New Roman" pitchFamily="18" charset="0"/>
                <a:cs typeface="Times New Roman" pitchFamily="18" charset="0"/>
              </a:rPr>
              <a:t>	20			2.0		</a:t>
            </a:r>
          </a:p>
          <a:p>
            <a:pPr marL="0" indent="0">
              <a:buNone/>
            </a:pPr>
            <a:r>
              <a:rPr lang="en-US" sz="2400" dirty="0">
                <a:latin typeface="Times New Roman" pitchFamily="18" charset="0"/>
                <a:cs typeface="Times New Roman" pitchFamily="18" charset="0"/>
              </a:rPr>
              <a:t>3 - 20 		</a:t>
            </a:r>
            <a:r>
              <a:rPr lang="en-US" sz="2400" dirty="0" smtClean="0">
                <a:latin typeface="Times New Roman" pitchFamily="18" charset="0"/>
                <a:cs typeface="Times New Roman" pitchFamily="18" charset="0"/>
              </a:rPr>
              <a:t>8</a:t>
            </a:r>
            <a:r>
              <a:rPr lang="en-US" sz="2400" dirty="0">
                <a:latin typeface="Times New Roman" pitchFamily="18" charset="0"/>
                <a:cs typeface="Times New Roman" pitchFamily="18" charset="0"/>
              </a:rPr>
              <a:t>		5 - 10 			</a:t>
            </a:r>
            <a:r>
              <a:rPr lang="en-US" sz="2400" dirty="0" smtClean="0">
                <a:latin typeface="Times New Roman" pitchFamily="18" charset="0"/>
                <a:cs typeface="Times New Roman" pitchFamily="18" charset="0"/>
              </a:rPr>
              <a:t>0.5-1.0</a:t>
            </a: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20 - 21 	</a:t>
            </a:r>
            <a:r>
              <a:rPr lang="en-US" sz="2400" dirty="0" smtClean="0">
                <a:latin typeface="Times New Roman" pitchFamily="18" charset="0"/>
                <a:cs typeface="Times New Roman" pitchFamily="18" charset="0"/>
              </a:rPr>
              <a:t>11 </a:t>
            </a:r>
            <a:r>
              <a:rPr lang="en-US" sz="2400" dirty="0">
                <a:latin typeface="Times New Roman" pitchFamily="18" charset="0"/>
                <a:cs typeface="Times New Roman" pitchFamily="18" charset="0"/>
              </a:rPr>
              <a:t>		40 - 60 		</a:t>
            </a:r>
            <a:r>
              <a:rPr lang="en-US" sz="2400" dirty="0" smtClean="0">
                <a:latin typeface="Times New Roman" pitchFamily="18" charset="0"/>
                <a:cs typeface="Times New Roman" pitchFamily="18" charset="0"/>
              </a:rPr>
              <a:t>4.0-6.0</a:t>
            </a: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21 - 22 	</a:t>
            </a:r>
            <a:r>
              <a:rPr lang="en-US" sz="2400" dirty="0" smtClean="0">
                <a:latin typeface="Times New Roman" pitchFamily="18" charset="0"/>
                <a:cs typeface="Times New Roman" pitchFamily="18" charset="0"/>
              </a:rPr>
              <a:t>13 </a:t>
            </a:r>
            <a:r>
              <a:rPr lang="en-US" sz="2400" dirty="0">
                <a:latin typeface="Times New Roman" pitchFamily="18" charset="0"/>
                <a:cs typeface="Times New Roman" pitchFamily="18" charset="0"/>
              </a:rPr>
              <a:t>		40 - 60 		</a:t>
            </a:r>
            <a:r>
              <a:rPr lang="en-US" sz="2400" dirty="0" smtClean="0">
                <a:latin typeface="Times New Roman" pitchFamily="18" charset="0"/>
                <a:cs typeface="Times New Roman" pitchFamily="18" charset="0"/>
              </a:rPr>
              <a:t>4.0-6.0</a:t>
            </a: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22 - 23 	</a:t>
            </a:r>
            <a:r>
              <a:rPr lang="en-US" sz="2400" dirty="0" smtClean="0">
                <a:latin typeface="Times New Roman" pitchFamily="18" charset="0"/>
                <a:cs typeface="Times New Roman" pitchFamily="18" charset="0"/>
              </a:rPr>
              <a:t>14 </a:t>
            </a:r>
            <a:r>
              <a:rPr lang="en-US" sz="2400" dirty="0">
                <a:latin typeface="Times New Roman" pitchFamily="18" charset="0"/>
                <a:cs typeface="Times New Roman" pitchFamily="18" charset="0"/>
              </a:rPr>
              <a:t>		40 - 60 		</a:t>
            </a:r>
            <a:r>
              <a:rPr lang="en-US" sz="2400" dirty="0" smtClean="0">
                <a:latin typeface="Times New Roman" pitchFamily="18" charset="0"/>
                <a:cs typeface="Times New Roman" pitchFamily="18" charset="0"/>
              </a:rPr>
              <a:t>4.0-6.0</a:t>
            </a: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23 - 60 	</a:t>
            </a:r>
            <a:r>
              <a:rPr lang="en-US" sz="2400" dirty="0" smtClean="0">
                <a:latin typeface="Times New Roman" pitchFamily="18" charset="0"/>
                <a:cs typeface="Times New Roman" pitchFamily="18" charset="0"/>
              </a:rPr>
              <a:t>15 </a:t>
            </a:r>
            <a:r>
              <a:rPr lang="en-US" sz="2400" dirty="0">
                <a:latin typeface="Times New Roman" pitchFamily="18" charset="0"/>
                <a:cs typeface="Times New Roman" pitchFamily="18" charset="0"/>
              </a:rPr>
              <a:t>		40 - 60 		</a:t>
            </a:r>
            <a:r>
              <a:rPr lang="en-US" sz="2400" dirty="0" smtClean="0">
                <a:latin typeface="Times New Roman" pitchFamily="18" charset="0"/>
                <a:cs typeface="Times New Roman" pitchFamily="18" charset="0"/>
              </a:rPr>
              <a:t>4.0-6.0</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142171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714999"/>
          </a:xfrm>
        </p:spPr>
        <p:txBody>
          <a:bodyPr>
            <a:noAutofit/>
          </a:bodyPr>
          <a:lstStyle/>
          <a:p>
            <a:pPr marL="0" indent="0" algn="just">
              <a:buNone/>
            </a:pPr>
            <a:r>
              <a:rPr lang="en-US" sz="2400" b="1" dirty="0" smtClean="0">
                <a:latin typeface="Times New Roman" pitchFamily="18" charset="0"/>
                <a:cs typeface="Times New Roman" pitchFamily="18" charset="0"/>
              </a:rPr>
              <a:t>Dark-out rearing to natural light </a:t>
            </a:r>
            <a:r>
              <a:rPr lang="en-US" sz="2400" b="1" dirty="0" smtClean="0">
                <a:latin typeface="Times New Roman" pitchFamily="18" charset="0"/>
                <a:cs typeface="Times New Roman" pitchFamily="18" charset="0"/>
              </a:rPr>
              <a:t>production</a:t>
            </a:r>
          </a:p>
          <a:p>
            <a:pPr marL="0" indent="0"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Light </a:t>
            </a:r>
            <a:r>
              <a:rPr lang="en-US" sz="2400" dirty="0">
                <a:latin typeface="Times New Roman" pitchFamily="18" charset="0"/>
                <a:cs typeface="Times New Roman" pitchFamily="18" charset="0"/>
              </a:rPr>
              <a:t>intensity during the production period must be 80-100 lux (8-10 ft candles).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includes additional artificial light. Light should be uniform throughout house</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During the rearing period birds can remain on natural light in all seasons until an artificial light stimulus is given.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385043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714999"/>
          </a:xfrm>
        </p:spPr>
        <p:txBody>
          <a:bodyPr>
            <a:noAutofit/>
          </a:bodyPr>
          <a:lstStyle/>
          <a:p>
            <a:pPr marL="0" indent="0" algn="just">
              <a:buNone/>
            </a:pPr>
            <a:r>
              <a:rPr lang="en-US" sz="2400" b="1" dirty="0" smtClean="0">
                <a:latin typeface="Times New Roman" pitchFamily="18" charset="0"/>
                <a:cs typeface="Times New Roman" pitchFamily="18" charset="0"/>
              </a:rPr>
              <a:t>Dark-out rearing to natural light </a:t>
            </a:r>
            <a:r>
              <a:rPr lang="en-US" sz="2400" b="1" dirty="0" smtClean="0">
                <a:latin typeface="Times New Roman" pitchFamily="18" charset="0"/>
                <a:cs typeface="Times New Roman" pitchFamily="18" charset="0"/>
              </a:rPr>
              <a:t>production ……………</a:t>
            </a:r>
          </a:p>
          <a:p>
            <a:pPr marL="0" indent="0"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program to be applied is determined by the natural day length at 140 days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extending the day length, provide extra light at both the beginning and end of the natural day light period to </a:t>
            </a:r>
            <a:r>
              <a:rPr lang="en-US" sz="2400" dirty="0" smtClean="0">
                <a:latin typeface="Times New Roman" pitchFamily="18" charset="0"/>
                <a:cs typeface="Times New Roman" pitchFamily="18" charset="0"/>
              </a:rPr>
              <a:t>achieve </a:t>
            </a:r>
            <a:r>
              <a:rPr lang="en-US" sz="2400" dirty="0">
                <a:latin typeface="Times New Roman" pitchFamily="18" charset="0"/>
                <a:cs typeface="Times New Roman" pitchFamily="18" charset="0"/>
              </a:rPr>
              <a:t>the intended day </a:t>
            </a:r>
            <a:r>
              <a:rPr lang="en-US" sz="2400" dirty="0" smtClean="0">
                <a:latin typeface="Times New Roman" pitchFamily="18" charset="0"/>
                <a:cs typeface="Times New Roman" pitchFamily="18" charset="0"/>
              </a:rPr>
              <a:t>length</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Additional </a:t>
            </a:r>
            <a:r>
              <a:rPr lang="en-US" sz="2400" dirty="0">
                <a:latin typeface="Times New Roman" pitchFamily="18" charset="0"/>
                <a:cs typeface="Times New Roman" pitchFamily="18" charset="0"/>
              </a:rPr>
              <a:t>light during this period must be 80 – 100 lux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ensure that the birds are stimulated.</a:t>
            </a:r>
          </a:p>
        </p:txBody>
      </p:sp>
    </p:spTree>
    <p:extLst>
      <p:ext uri="{BB962C8B-B14F-4D97-AF65-F5344CB8AC3E}">
        <p14:creationId xmlns:p14="http://schemas.microsoft.com/office/powerpoint/2010/main" val="5089212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458200" cy="5105399"/>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WATER </a:t>
            </a:r>
            <a:r>
              <a:rPr lang="en-US" sz="2400" b="1" dirty="0" smtClean="0">
                <a:solidFill>
                  <a:srgbClr val="FF0000"/>
                </a:solidFill>
                <a:latin typeface="Times New Roman" pitchFamily="18" charset="0"/>
                <a:cs typeface="Times New Roman" pitchFamily="18" charset="0"/>
              </a:rPr>
              <a:t>MANAGEMENT</a:t>
            </a:r>
          </a:p>
          <a:p>
            <a:pPr marL="0" indent="0" algn="just">
              <a:buNone/>
            </a:pPr>
            <a:endParaRPr lang="en-US" sz="2400" dirty="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Easy access </a:t>
            </a:r>
            <a:r>
              <a:rPr lang="en-US" sz="2400" dirty="0">
                <a:latin typeface="Times New Roman" pitchFamily="18" charset="0"/>
                <a:cs typeface="Times New Roman" pitchFamily="18" charset="0"/>
              </a:rPr>
              <a:t>to fresh, clean water </a:t>
            </a:r>
            <a:r>
              <a:rPr lang="en-US" sz="2400" dirty="0" smtClean="0">
                <a:latin typeface="Times New Roman" pitchFamily="18" charset="0"/>
                <a:cs typeface="Times New Roman" pitchFamily="18" charset="0"/>
              </a:rPr>
              <a:t>to maintain the feed </a:t>
            </a:r>
            <a:r>
              <a:rPr lang="en-US" sz="2400" dirty="0">
                <a:latin typeface="Times New Roman" pitchFamily="18" charset="0"/>
                <a:cs typeface="Times New Roman" pitchFamily="18" charset="0"/>
              </a:rPr>
              <a:t>intake and </a:t>
            </a:r>
            <a:r>
              <a:rPr lang="en-US" sz="2400" dirty="0" smtClean="0">
                <a:latin typeface="Times New Roman" pitchFamily="18" charset="0"/>
                <a:cs typeface="Times New Roman" pitchFamily="18" charset="0"/>
              </a:rPr>
              <a:t>growth.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Daily </a:t>
            </a:r>
            <a:r>
              <a:rPr lang="en-US" sz="2400" dirty="0">
                <a:latin typeface="Times New Roman" pitchFamily="18" charset="0"/>
                <a:cs typeface="Times New Roman" pitchFamily="18" charset="0"/>
              </a:rPr>
              <a:t>water consumption </a:t>
            </a:r>
            <a:r>
              <a:rPr lang="en-US" sz="2400" dirty="0" smtClean="0">
                <a:latin typeface="Times New Roman" pitchFamily="18" charset="0"/>
                <a:cs typeface="Times New Roman" pitchFamily="18" charset="0"/>
              </a:rPr>
              <a:t>give </a:t>
            </a:r>
            <a:r>
              <a:rPr lang="en-US" sz="2400" dirty="0">
                <a:latin typeface="Times New Roman" pitchFamily="18" charset="0"/>
                <a:cs typeface="Times New Roman" pitchFamily="18" charset="0"/>
              </a:rPr>
              <a:t>early warning of nutritional, disease or house temperature problems in </a:t>
            </a:r>
            <a:r>
              <a:rPr lang="en-US" sz="2400" dirty="0" smtClean="0">
                <a:latin typeface="Times New Roman" pitchFamily="18" charset="0"/>
                <a:cs typeface="Times New Roman" pitchFamily="18" charset="0"/>
              </a:rPr>
              <a:t>time</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Chickens </a:t>
            </a:r>
            <a:r>
              <a:rPr lang="en-US" sz="2400" dirty="0">
                <a:latin typeface="Times New Roman" pitchFamily="18" charset="0"/>
                <a:cs typeface="Times New Roman" pitchFamily="18" charset="0"/>
              </a:rPr>
              <a:t>normally drink between </a:t>
            </a:r>
            <a:r>
              <a:rPr lang="en-US" sz="2400" dirty="0" smtClean="0">
                <a:latin typeface="Times New Roman" pitchFamily="18" charset="0"/>
                <a:cs typeface="Times New Roman" pitchFamily="18" charset="0"/>
              </a:rPr>
              <a:t>1.5-2.0 </a:t>
            </a:r>
            <a:r>
              <a:rPr lang="en-US" sz="2400" dirty="0">
                <a:latin typeface="Times New Roman" pitchFamily="18" charset="0"/>
                <a:cs typeface="Times New Roman" pitchFamily="18" charset="0"/>
              </a:rPr>
              <a:t>times their feed </a:t>
            </a:r>
            <a:r>
              <a:rPr lang="en-US" sz="2400" dirty="0" smtClean="0">
                <a:latin typeface="Times New Roman" pitchFamily="18" charset="0"/>
                <a:cs typeface="Times New Roman" pitchFamily="18" charset="0"/>
              </a:rPr>
              <a:t>intake.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Bell </a:t>
            </a:r>
            <a:r>
              <a:rPr lang="en-US" sz="2400" dirty="0">
                <a:latin typeface="Times New Roman" pitchFamily="18" charset="0"/>
                <a:cs typeface="Times New Roman" pitchFamily="18" charset="0"/>
              </a:rPr>
              <a:t>drinkers </a:t>
            </a:r>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the rate of one per 80 birds.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1989784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248399"/>
          </a:xfrm>
        </p:spPr>
        <p:txBody>
          <a:bodyPr>
            <a:noAutofit/>
          </a:bodyPr>
          <a:lstStyle/>
          <a:p>
            <a:pPr algn="just"/>
            <a:r>
              <a:rPr lang="en-US" sz="2400" dirty="0" smtClean="0">
                <a:latin typeface="Times New Roman" pitchFamily="18" charset="0"/>
                <a:cs typeface="Times New Roman" pitchFamily="18" charset="0"/>
              </a:rPr>
              <a:t>Nipple </a:t>
            </a:r>
            <a:r>
              <a:rPr lang="en-US" sz="2400" dirty="0">
                <a:latin typeface="Times New Roman" pitchFamily="18" charset="0"/>
                <a:cs typeface="Times New Roman" pitchFamily="18" charset="0"/>
              </a:rPr>
              <a:t>drinkers </a:t>
            </a:r>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the rate of 8-10 birds per nipple</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Nipple drinkers are a more hygienic water delivery system.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Birds </a:t>
            </a:r>
            <a:r>
              <a:rPr lang="en-US" sz="2400" dirty="0">
                <a:latin typeface="Times New Roman" pitchFamily="18" charset="0"/>
                <a:cs typeface="Times New Roman" pitchFamily="18" charset="0"/>
              </a:rPr>
              <a:t>should not have to travel more than 3 </a:t>
            </a:r>
            <a:r>
              <a:rPr lang="en-US" sz="2400" dirty="0" smtClean="0">
                <a:latin typeface="Times New Roman" pitchFamily="18" charset="0"/>
                <a:cs typeface="Times New Roman" pitchFamily="18" charset="0"/>
              </a:rPr>
              <a:t>m </a:t>
            </a:r>
            <a:r>
              <a:rPr lang="en-US" sz="2400" dirty="0">
                <a:latin typeface="Times New Roman" pitchFamily="18" charset="0"/>
                <a:cs typeface="Times New Roman" pitchFamily="18" charset="0"/>
              </a:rPr>
              <a:t>to access water.</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Supplementary </a:t>
            </a:r>
            <a:r>
              <a:rPr lang="en-US" sz="2400" dirty="0">
                <a:latin typeface="Times New Roman" pitchFamily="18" charset="0"/>
                <a:cs typeface="Times New Roman" pitchFamily="18" charset="0"/>
              </a:rPr>
              <a:t>drinkers </a:t>
            </a:r>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the rate of 2 per 100 chicks from day-old to 7 days. </a:t>
            </a:r>
            <a:endParaRPr lang="en-US" sz="2400" dirty="0" smtClean="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Bell </a:t>
            </a:r>
            <a:r>
              <a:rPr lang="en-US" sz="2400" dirty="0">
                <a:latin typeface="Times New Roman" pitchFamily="18" charset="0"/>
                <a:cs typeface="Times New Roman" pitchFamily="18" charset="0"/>
              </a:rPr>
              <a:t>drinkers </a:t>
            </a:r>
            <a:r>
              <a:rPr lang="en-US" sz="2400" dirty="0" smtClean="0">
                <a:latin typeface="Times New Roman" pitchFamily="18" charset="0"/>
                <a:cs typeface="Times New Roman" pitchFamily="18" charset="0"/>
              </a:rPr>
              <a:t>-- thoroughly </a:t>
            </a:r>
            <a:r>
              <a:rPr lang="en-US" sz="2400" dirty="0">
                <a:latin typeface="Times New Roman" pitchFamily="18" charset="0"/>
                <a:cs typeface="Times New Roman" pitchFamily="18" charset="0"/>
              </a:rPr>
              <a:t>washed at least every other day.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From </a:t>
            </a:r>
            <a:r>
              <a:rPr lang="en-US" sz="2400" dirty="0">
                <a:latin typeface="Times New Roman" pitchFamily="18" charset="0"/>
                <a:cs typeface="Times New Roman" pitchFamily="18" charset="0"/>
              </a:rPr>
              <a:t>4 weeks onwards, the bell drinker height </a:t>
            </a:r>
            <a:r>
              <a:rPr lang="en-US" sz="2400" dirty="0" smtClean="0">
                <a:latin typeface="Times New Roman" pitchFamily="18" charset="0"/>
                <a:cs typeface="Times New Roman" pitchFamily="18" charset="0"/>
              </a:rPr>
              <a:t>-- adjusted </a:t>
            </a:r>
            <a:r>
              <a:rPr lang="en-US" sz="2400" dirty="0">
                <a:latin typeface="Times New Roman" pitchFamily="18" charset="0"/>
                <a:cs typeface="Times New Roman" pitchFamily="18" charset="0"/>
              </a:rPr>
              <a:t>to bird back height. </a:t>
            </a:r>
          </a:p>
        </p:txBody>
      </p:sp>
    </p:spTree>
    <p:extLst>
      <p:ext uri="{BB962C8B-B14F-4D97-AF65-F5344CB8AC3E}">
        <p14:creationId xmlns:p14="http://schemas.microsoft.com/office/powerpoint/2010/main" val="40799046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2483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Transferring stock from rearing to production </a:t>
            </a:r>
            <a:r>
              <a:rPr lang="en-US" sz="2400" b="1" dirty="0" smtClean="0">
                <a:solidFill>
                  <a:srgbClr val="FF0000"/>
                </a:solidFill>
                <a:latin typeface="Times New Roman" pitchFamily="18" charset="0"/>
                <a:cs typeface="Times New Roman" pitchFamily="18" charset="0"/>
              </a:rPr>
              <a:t>unit</a:t>
            </a:r>
          </a:p>
          <a:p>
            <a:pPr marL="0" indent="0" algn="just">
              <a:buNone/>
            </a:pPr>
            <a:endParaRPr lang="en-US" sz="2400"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Depends on the </a:t>
            </a:r>
            <a:r>
              <a:rPr lang="en-US" sz="2400" dirty="0">
                <a:latin typeface="Times New Roman" pitchFamily="18" charset="0"/>
                <a:cs typeface="Times New Roman" pitchFamily="18" charset="0"/>
              </a:rPr>
              <a:t>facilities available, body weight and the lighting program.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transfer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very stressful time for the birds and every effort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carried out smoothly.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copy of the rearing records </a:t>
            </a:r>
            <a:r>
              <a:rPr lang="en-US" sz="2400" dirty="0" smtClean="0">
                <a:latin typeface="Times New Roman" pitchFamily="18" charset="0"/>
                <a:cs typeface="Times New Roman" pitchFamily="18" charset="0"/>
              </a:rPr>
              <a:t>-- transferred </a:t>
            </a:r>
            <a:r>
              <a:rPr lang="en-US" sz="2400" dirty="0">
                <a:latin typeface="Times New Roman" pitchFamily="18" charset="0"/>
                <a:cs typeface="Times New Roman" pitchFamily="18" charset="0"/>
              </a:rPr>
              <a:t>with the flock to the laying </a:t>
            </a:r>
            <a:r>
              <a:rPr lang="en-US" sz="2400" dirty="0" smtClean="0">
                <a:latin typeface="Times New Roman" pitchFamily="18" charset="0"/>
                <a:cs typeface="Times New Roman" pitchFamily="18" charset="0"/>
              </a:rPr>
              <a:t>farm with details </a:t>
            </a:r>
            <a:r>
              <a:rPr lang="en-US" sz="2400" dirty="0">
                <a:latin typeface="Times New Roman" pitchFamily="18" charset="0"/>
                <a:cs typeface="Times New Roman" pitchFamily="18" charset="0"/>
              </a:rPr>
              <a:t>of disease challenges, body weights, lighting program, intensity of light, feed amounts, time of feeding, medication, vaccination program, transfer bird numbers, water consumption and any other relevant </a:t>
            </a:r>
            <a:r>
              <a:rPr lang="en-US" sz="2400" dirty="0" smtClean="0">
                <a:latin typeface="Times New Roman" pitchFamily="18" charset="0"/>
                <a:cs typeface="Times New Roman" pitchFamily="18" charset="0"/>
              </a:rPr>
              <a:t>information</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826614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458200" cy="5333999"/>
          </a:xfrm>
        </p:spPr>
        <p:txBody>
          <a:bodyPr>
            <a:noAutofit/>
          </a:bodyPr>
          <a:lstStyle/>
          <a:p>
            <a:pPr lvl="0"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laying house must be ready to receive the </a:t>
            </a:r>
            <a:r>
              <a:rPr lang="en-US" sz="2400" dirty="0" smtClean="0">
                <a:latin typeface="Times New Roman" pitchFamily="18" charset="0"/>
                <a:cs typeface="Times New Roman" pitchFamily="18" charset="0"/>
              </a:rPr>
              <a:t>flock one </a:t>
            </a:r>
            <a:r>
              <a:rPr lang="en-US" sz="2400" dirty="0">
                <a:latin typeface="Times New Roman" pitchFamily="18" charset="0"/>
                <a:cs typeface="Times New Roman" pitchFamily="18" charset="0"/>
              </a:rPr>
              <a:t>week before the planned transfer date. </a:t>
            </a:r>
            <a:endParaRPr lang="en-US" sz="2400" dirty="0" smtClean="0">
              <a:latin typeface="Times New Roman" pitchFamily="18" charset="0"/>
              <a:cs typeface="Times New Roman" pitchFamily="18" charset="0"/>
            </a:endParaRPr>
          </a:p>
          <a:p>
            <a:pPr lvl="0" algn="just"/>
            <a:endParaRPr lang="en-US" sz="2400" dirty="0">
              <a:latin typeface="Times New Roman" pitchFamily="18" charset="0"/>
              <a:cs typeface="Times New Roman" pitchFamily="18" charset="0"/>
            </a:endParaRPr>
          </a:p>
          <a:p>
            <a:pPr lvl="0" algn="just"/>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final selection and transfer of the males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2 to 3 days before the transfer of the females. </a:t>
            </a:r>
            <a:endParaRPr lang="en-US" sz="2400" dirty="0" smtClean="0">
              <a:latin typeface="Times New Roman" pitchFamily="18" charset="0"/>
              <a:cs typeface="Times New Roman" pitchFamily="18" charset="0"/>
            </a:endParaRPr>
          </a:p>
          <a:p>
            <a:pPr lvl="0" algn="just"/>
            <a:endParaRPr lang="en-US" sz="2400" dirty="0">
              <a:latin typeface="Times New Roman" pitchFamily="18" charset="0"/>
              <a:cs typeface="Times New Roman" pitchFamily="18" charset="0"/>
            </a:endParaRPr>
          </a:p>
          <a:p>
            <a:pPr lvl="0" algn="just"/>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Move </a:t>
            </a:r>
            <a:r>
              <a:rPr lang="en-US" sz="2400" dirty="0">
                <a:latin typeface="Times New Roman" pitchFamily="18" charset="0"/>
                <a:cs typeface="Times New Roman" pitchFamily="18" charset="0"/>
              </a:rPr>
              <a:t>the birds at </a:t>
            </a:r>
            <a:r>
              <a:rPr lang="en-US" sz="2400" dirty="0" smtClean="0">
                <a:latin typeface="Times New Roman" pitchFamily="18" charset="0"/>
                <a:cs typeface="Times New Roman" pitchFamily="18" charset="0"/>
              </a:rPr>
              <a:t>night/ </a:t>
            </a:r>
            <a:r>
              <a:rPr lang="en-US" sz="2400" dirty="0">
                <a:latin typeface="Times New Roman" pitchFamily="18" charset="0"/>
                <a:cs typeface="Times New Roman" pitchFamily="18" charset="0"/>
              </a:rPr>
              <a:t>in the early morning. After transfer observe the birds </a:t>
            </a:r>
            <a:r>
              <a:rPr lang="en-US" sz="2400" dirty="0" smtClean="0">
                <a:latin typeface="Times New Roman" pitchFamily="18" charset="0"/>
                <a:cs typeface="Times New Roman" pitchFamily="18" charset="0"/>
              </a:rPr>
              <a:t>closely by handling </a:t>
            </a:r>
            <a:r>
              <a:rPr lang="en-US" sz="2400" dirty="0">
                <a:latin typeface="Times New Roman" pitchFamily="18" charset="0"/>
                <a:cs typeface="Times New Roman" pitchFamily="18" charset="0"/>
              </a:rPr>
              <a:t>their </a:t>
            </a:r>
            <a:r>
              <a:rPr lang="en-US" sz="2400" dirty="0" smtClean="0">
                <a:latin typeface="Times New Roman" pitchFamily="18" charset="0"/>
                <a:cs typeface="Times New Roman" pitchFamily="18" charset="0"/>
              </a:rPr>
              <a:t>crops..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261070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7149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Housing and equipment </a:t>
            </a:r>
            <a:r>
              <a:rPr lang="en-US" sz="2400" b="1" dirty="0" smtClean="0">
                <a:solidFill>
                  <a:srgbClr val="FF0000"/>
                </a:solidFill>
                <a:latin typeface="Times New Roman" pitchFamily="18" charset="0"/>
                <a:cs typeface="Times New Roman" pitchFamily="18" charset="0"/>
              </a:rPr>
              <a:t>requirements</a:t>
            </a:r>
          </a:p>
          <a:p>
            <a:pPr marL="0" indent="0" algn="just">
              <a:buNone/>
            </a:pPr>
            <a:endParaRPr lang="en-US" sz="2400"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ventilation system must be capable of achieving desired temperatures in a wide variety of climatic conditions.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Provide </a:t>
            </a:r>
            <a:r>
              <a:rPr lang="en-US" sz="2400" dirty="0">
                <a:latin typeface="Times New Roman" pitchFamily="18" charset="0"/>
                <a:cs typeface="Times New Roman" pitchFamily="18" charset="0"/>
              </a:rPr>
              <a:t>a minimum of 15 cm (6 in) of feeding space per female for chain feeders and 12 females per pan to ensure that feed can be distributed in less than 3 minutes.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Nipple </a:t>
            </a:r>
            <a:r>
              <a:rPr lang="en-US" sz="2400" dirty="0">
                <a:latin typeface="Times New Roman" pitchFamily="18" charset="0"/>
                <a:cs typeface="Times New Roman" pitchFamily="18" charset="0"/>
              </a:rPr>
              <a:t>drinkers are preferred for parents and </a:t>
            </a:r>
            <a:r>
              <a:rPr lang="en-US" sz="2400" dirty="0" smtClean="0">
                <a:latin typeface="Times New Roman" pitchFamily="18" charset="0"/>
                <a:cs typeface="Times New Roman" pitchFamily="18" charset="0"/>
              </a:rPr>
              <a:t>installed </a:t>
            </a:r>
            <a:r>
              <a:rPr lang="en-US" sz="2400" dirty="0">
                <a:latin typeface="Times New Roman" pitchFamily="18" charset="0"/>
                <a:cs typeface="Times New Roman" pitchFamily="18" charset="0"/>
              </a:rPr>
              <a:t>at the rate of </a:t>
            </a:r>
            <a:r>
              <a:rPr lang="en-US" sz="2400" dirty="0" smtClean="0">
                <a:latin typeface="Times New Roman" pitchFamily="18" charset="0"/>
                <a:cs typeface="Times New Roman" pitchFamily="18" charset="0"/>
              </a:rPr>
              <a:t>6-8 </a:t>
            </a:r>
            <a:r>
              <a:rPr lang="en-US" sz="2400" dirty="0">
                <a:latin typeface="Times New Roman" pitchFamily="18" charset="0"/>
                <a:cs typeface="Times New Roman" pitchFamily="18" charset="0"/>
              </a:rPr>
              <a:t>birds/nipple.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21981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5410200"/>
          </a:xfrm>
        </p:spPr>
        <p:txBody>
          <a:bodyPr>
            <a:noAutofit/>
          </a:bodyPr>
          <a:lstStyle/>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Stocking </a:t>
            </a:r>
            <a:r>
              <a:rPr lang="en-US" sz="2400" dirty="0" smtClean="0">
                <a:latin typeface="Times New Roman" pitchFamily="18" charset="0"/>
                <a:cs typeface="Times New Roman" pitchFamily="18" charset="0"/>
              </a:rPr>
              <a:t>density to be taken into consideration of local climatic conditions.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Males are heavier than the females, so give extra floor space to achieve the target body weight</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Males </a:t>
            </a:r>
            <a:r>
              <a:rPr lang="en-US" sz="2400" dirty="0" smtClean="0">
                <a:latin typeface="Times New Roman" pitchFamily="18" charset="0"/>
                <a:cs typeface="Times New Roman" pitchFamily="18" charset="0"/>
              </a:rPr>
              <a:t>-- Grown separately </a:t>
            </a:r>
            <a:r>
              <a:rPr lang="en-US" sz="2400" dirty="0">
                <a:latin typeface="Times New Roman" pitchFamily="18" charset="0"/>
                <a:cs typeface="Times New Roman" pitchFamily="18" charset="0"/>
              </a:rPr>
              <a:t>to at least 6 weeks of </a:t>
            </a:r>
            <a:r>
              <a:rPr lang="en-US" sz="2400" dirty="0" smtClean="0">
                <a:latin typeface="Times New Roman" pitchFamily="18" charset="0"/>
                <a:cs typeface="Times New Roman" pitchFamily="18" charset="0"/>
              </a:rPr>
              <a:t>age</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Complete separation </a:t>
            </a:r>
            <a:r>
              <a:rPr lang="en-US" sz="2400" dirty="0">
                <a:latin typeface="Times New Roman" pitchFamily="18" charset="0"/>
                <a:cs typeface="Times New Roman" pitchFamily="18" charset="0"/>
              </a:rPr>
              <a:t>of rearing the males from the females is recommended to 20-21 weeks of age for the best results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
        <p:nvSpPr>
          <p:cNvPr id="4" name="TextBox 3"/>
          <p:cNvSpPr txBox="1"/>
          <p:nvPr/>
        </p:nvSpPr>
        <p:spPr>
          <a:xfrm>
            <a:off x="838200" y="344905"/>
            <a:ext cx="7848599" cy="461665"/>
          </a:xfrm>
          <a:prstGeom prst="rect">
            <a:avLst/>
          </a:prstGeom>
          <a:solidFill>
            <a:srgbClr val="FFFF00"/>
          </a:solidFill>
          <a:ln w="28575">
            <a:solidFill>
              <a:schemeClr val="tx2">
                <a:lumMod val="75000"/>
              </a:schemeClr>
            </a:solidFill>
          </a:ln>
        </p:spPr>
        <p:txBody>
          <a:bodyPr wrap="square" rtlCol="0">
            <a:spAutoFit/>
          </a:bodyPr>
          <a:lstStyle/>
          <a:p>
            <a:pPr algn="ctr"/>
            <a:r>
              <a:rPr lang="en-US" sz="2400" b="1" dirty="0">
                <a:solidFill>
                  <a:srgbClr val="FF0000"/>
                </a:solidFill>
              </a:rPr>
              <a:t>PLANNING FOR CHICKS REPLACEMENT</a:t>
            </a:r>
            <a:endParaRPr lang="en-US" sz="2400" b="1" dirty="0" smtClean="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val="14208759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458200" cy="5029199"/>
          </a:xfrm>
        </p:spPr>
        <p:txBody>
          <a:bodyPr>
            <a:noAutofit/>
          </a:bodyPr>
          <a:lstStyle/>
          <a:p>
            <a:pPr algn="just"/>
            <a:r>
              <a:rPr lang="en-US" sz="2400" dirty="0" smtClean="0">
                <a:latin typeface="Times New Roman" pitchFamily="18" charset="0"/>
                <a:cs typeface="Times New Roman" pitchFamily="18" charset="0"/>
              </a:rPr>
              <a:t>Bell </a:t>
            </a:r>
            <a:r>
              <a:rPr lang="en-US" sz="2400" dirty="0">
                <a:latin typeface="Times New Roman" pitchFamily="18" charset="0"/>
                <a:cs typeface="Times New Roman" pitchFamily="18" charset="0"/>
              </a:rPr>
              <a:t>drinkers </a:t>
            </a:r>
            <a:r>
              <a:rPr lang="en-US" sz="2400" dirty="0" smtClean="0">
                <a:latin typeface="Times New Roman" pitchFamily="18" charset="0"/>
                <a:cs typeface="Times New Roman" pitchFamily="18" charset="0"/>
              </a:rPr>
              <a:t>installed </a:t>
            </a:r>
            <a:r>
              <a:rPr lang="en-US" sz="2400" dirty="0">
                <a:latin typeface="Times New Roman" pitchFamily="18" charset="0"/>
                <a:cs typeface="Times New Roman" pitchFamily="18" charset="0"/>
              </a:rPr>
              <a:t>at the rate of </a:t>
            </a:r>
            <a:r>
              <a:rPr lang="en-US" sz="2400" dirty="0" smtClean="0">
                <a:latin typeface="Times New Roman" pitchFamily="18" charset="0"/>
                <a:cs typeface="Times New Roman" pitchFamily="18" charset="0"/>
              </a:rPr>
              <a:t>60-70 </a:t>
            </a:r>
            <a:r>
              <a:rPr lang="en-US" sz="2400" dirty="0">
                <a:latin typeface="Times New Roman" pitchFamily="18" charset="0"/>
                <a:cs typeface="Times New Roman" pitchFamily="18" charset="0"/>
              </a:rPr>
              <a:t>birds per drinker</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Drinker </a:t>
            </a:r>
            <a:r>
              <a:rPr lang="en-US" sz="2400" dirty="0">
                <a:latin typeface="Times New Roman" pitchFamily="18" charset="0"/>
                <a:cs typeface="Times New Roman" pitchFamily="18" charset="0"/>
              </a:rPr>
              <a:t>lines </a:t>
            </a:r>
            <a:r>
              <a:rPr lang="en-US" sz="2400" dirty="0" smtClean="0">
                <a:latin typeface="Times New Roman" pitchFamily="18" charset="0"/>
                <a:cs typeface="Times New Roman" pitchFamily="18" charset="0"/>
              </a:rPr>
              <a:t>-- positioned </a:t>
            </a:r>
            <a:r>
              <a:rPr lang="en-US" sz="2400" dirty="0">
                <a:latin typeface="Times New Roman" pitchFamily="18" charset="0"/>
                <a:cs typeface="Times New Roman" pitchFamily="18" charset="0"/>
              </a:rPr>
              <a:t>approximately 1 </a:t>
            </a:r>
            <a:r>
              <a:rPr lang="en-US" sz="2400" dirty="0" smtClean="0">
                <a:latin typeface="Times New Roman" pitchFamily="18" charset="0"/>
                <a:cs typeface="Times New Roman" pitchFamily="18" charset="0"/>
              </a:rPr>
              <a:t>m </a:t>
            </a:r>
            <a:r>
              <a:rPr lang="en-US" sz="2400" dirty="0">
                <a:latin typeface="Times New Roman" pitchFamily="18" charset="0"/>
                <a:cs typeface="Times New Roman" pitchFamily="18" charset="0"/>
              </a:rPr>
              <a:t>in front of the nesting system to encourage use of the nests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Manual nesting systems should provide for 4 birds per nest.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Communal </a:t>
            </a:r>
            <a:r>
              <a:rPr lang="en-US" sz="2400" dirty="0">
                <a:latin typeface="Times New Roman" pitchFamily="18" charset="0"/>
                <a:cs typeface="Times New Roman" pitchFamily="18" charset="0"/>
              </a:rPr>
              <a:t>mechanical nests should provide for 50 birds/m2 of nest floor area. </a:t>
            </a:r>
          </a:p>
        </p:txBody>
      </p:sp>
    </p:spTree>
    <p:extLst>
      <p:ext uri="{BB962C8B-B14F-4D97-AF65-F5344CB8AC3E}">
        <p14:creationId xmlns:p14="http://schemas.microsoft.com/office/powerpoint/2010/main" val="27212082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458200" cy="5638799"/>
          </a:xfrm>
        </p:spPr>
        <p:txBody>
          <a:bodyPr>
            <a:noAutofit/>
          </a:bodyPr>
          <a:lstStyle/>
          <a:p>
            <a:pPr marL="0" indent="0">
              <a:buNone/>
            </a:pPr>
            <a:r>
              <a:rPr lang="en-US" sz="2400" b="1" dirty="0" smtClean="0">
                <a:solidFill>
                  <a:srgbClr val="FF0000"/>
                </a:solidFill>
                <a:latin typeface="Times New Roman" pitchFamily="18" charset="0"/>
                <a:cs typeface="Times New Roman" pitchFamily="18" charset="0"/>
              </a:rPr>
              <a:t>Female feed management from light stimulation to peak </a:t>
            </a:r>
            <a:r>
              <a:rPr lang="en-US" sz="2400" b="1" dirty="0" smtClean="0">
                <a:solidFill>
                  <a:srgbClr val="FF0000"/>
                </a:solidFill>
                <a:latin typeface="Times New Roman" pitchFamily="18" charset="0"/>
                <a:cs typeface="Times New Roman" pitchFamily="18" charset="0"/>
              </a:rPr>
              <a:t>production</a:t>
            </a:r>
          </a:p>
          <a:p>
            <a:pPr marL="0" indent="0">
              <a:buNone/>
            </a:pPr>
            <a:endParaRPr lang="en-US" sz="2400"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Most critical </a:t>
            </a:r>
            <a:r>
              <a:rPr lang="en-US" sz="2400" dirty="0">
                <a:latin typeface="Times New Roman" pitchFamily="18" charset="0"/>
                <a:cs typeface="Times New Roman" pitchFamily="18" charset="0"/>
              </a:rPr>
              <a:t>periods in the life of a breeder flock in terms of nutrition.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After </a:t>
            </a:r>
            <a:r>
              <a:rPr lang="en-US" sz="2400" dirty="0">
                <a:latin typeface="Times New Roman" pitchFamily="18" charset="0"/>
                <a:cs typeface="Times New Roman" pitchFamily="18" charset="0"/>
              </a:rPr>
              <a:t>light stimulation the female will partition the available nutrients between maintenance, growth and the development of the reproductive system</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From </a:t>
            </a:r>
            <a:r>
              <a:rPr lang="en-US" sz="2400" dirty="0">
                <a:latin typeface="Times New Roman" pitchFamily="18" charset="0"/>
                <a:cs typeface="Times New Roman" pitchFamily="18" charset="0"/>
              </a:rPr>
              <a:t>light stimulation to onset of </a:t>
            </a:r>
            <a:r>
              <a:rPr lang="en-US" sz="2400" dirty="0" smtClean="0">
                <a:latin typeface="Times New Roman" pitchFamily="18" charset="0"/>
                <a:cs typeface="Times New Roman" pitchFamily="18" charset="0"/>
              </a:rPr>
              <a:t>production, </a:t>
            </a:r>
            <a:r>
              <a:rPr lang="en-US" sz="2400" dirty="0">
                <a:latin typeface="Times New Roman" pitchFamily="18" charset="0"/>
                <a:cs typeface="Times New Roman" pitchFamily="18" charset="0"/>
              </a:rPr>
              <a:t>feed according to body weight.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212779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458200" cy="5714999"/>
          </a:xfrm>
        </p:spPr>
        <p:txBody>
          <a:bodyPr>
            <a:noAutofit/>
          </a:bodyPr>
          <a:lstStyle/>
          <a:p>
            <a:pPr algn="just"/>
            <a:r>
              <a:rPr lang="en-US" sz="2400" dirty="0" smtClean="0">
                <a:latin typeface="Times New Roman" pitchFamily="18" charset="0"/>
                <a:cs typeface="Times New Roman" pitchFamily="18" charset="0"/>
              </a:rPr>
              <a:t>Requires </a:t>
            </a:r>
            <a:r>
              <a:rPr lang="en-US" sz="2400" dirty="0" smtClean="0">
                <a:latin typeface="Times New Roman" pitchFamily="18" charset="0"/>
                <a:cs typeface="Times New Roman" pitchFamily="18" charset="0"/>
              </a:rPr>
              <a:t>small </a:t>
            </a:r>
            <a:r>
              <a:rPr lang="en-US" sz="2400" dirty="0">
                <a:latin typeface="Times New Roman" pitchFamily="18" charset="0"/>
                <a:cs typeface="Times New Roman" pitchFamily="18" charset="0"/>
              </a:rPr>
              <a:t>feed increases (4-6 </a:t>
            </a:r>
            <a:r>
              <a:rPr lang="en-US" sz="2400" dirty="0" smtClean="0">
                <a:latin typeface="Times New Roman" pitchFamily="18" charset="0"/>
                <a:cs typeface="Times New Roman" pitchFamily="18" charset="0"/>
              </a:rPr>
              <a:t>g/bird/day</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Weigh the </a:t>
            </a:r>
            <a:r>
              <a:rPr lang="en-US" sz="2400" dirty="0" smtClean="0">
                <a:latin typeface="Times New Roman" pitchFamily="18" charset="0"/>
                <a:cs typeface="Times New Roman" pitchFamily="18" charset="0"/>
              </a:rPr>
              <a:t>females (1-2%) </a:t>
            </a:r>
            <a:r>
              <a:rPr lang="en-US" sz="2400" dirty="0">
                <a:latin typeface="Times New Roman" pitchFamily="18" charset="0"/>
                <a:cs typeface="Times New Roman" pitchFamily="18" charset="0"/>
              </a:rPr>
              <a:t>every </a:t>
            </a:r>
            <a:r>
              <a:rPr lang="en-US" sz="2400" dirty="0" smtClean="0">
                <a:latin typeface="Times New Roman" pitchFamily="18" charset="0"/>
                <a:cs typeface="Times New Roman" pitchFamily="18" charset="0"/>
              </a:rPr>
              <a:t>week for feed requirement and </a:t>
            </a:r>
            <a:r>
              <a:rPr lang="en-US" sz="2400" dirty="0">
                <a:latin typeface="Times New Roman" pitchFamily="18" charset="0"/>
                <a:cs typeface="Times New Roman" pitchFamily="18" charset="0"/>
              </a:rPr>
              <a:t>flock uniformity</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Continue feeding for body weight until 5% production, thereafter, feed increases </a:t>
            </a:r>
            <a:r>
              <a:rPr lang="en-US" sz="2400" dirty="0" smtClean="0">
                <a:latin typeface="Times New Roman" pitchFamily="18" charset="0"/>
                <a:cs typeface="Times New Roman" pitchFamily="18" charset="0"/>
              </a:rPr>
              <a:t>-- according </a:t>
            </a:r>
            <a:r>
              <a:rPr lang="en-US" sz="2400" dirty="0">
                <a:latin typeface="Times New Roman" pitchFamily="18" charset="0"/>
                <a:cs typeface="Times New Roman" pitchFamily="18" charset="0"/>
              </a:rPr>
              <a:t>to hen day egg </a:t>
            </a:r>
            <a:r>
              <a:rPr lang="en-US" sz="2400" dirty="0" smtClean="0">
                <a:latin typeface="Times New Roman" pitchFamily="18" charset="0"/>
                <a:cs typeface="Times New Roman" pitchFamily="18" charset="0"/>
              </a:rPr>
              <a:t>production</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Calculate </a:t>
            </a:r>
            <a:r>
              <a:rPr lang="en-US" sz="2400" dirty="0">
                <a:latin typeface="Times New Roman" pitchFamily="18" charset="0"/>
                <a:cs typeface="Times New Roman" pitchFamily="18" charset="0"/>
              </a:rPr>
              <a:t>an amount to increase for each 10% increase in egg production.</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236682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714999"/>
          </a:xfrm>
        </p:spPr>
        <p:txBody>
          <a:bodyPr>
            <a:noAutofit/>
          </a:bodyPr>
          <a:lstStyle/>
          <a:p>
            <a:pPr algn="just"/>
            <a:r>
              <a:rPr lang="en-US" sz="2400" dirty="0" smtClean="0">
                <a:latin typeface="Times New Roman" pitchFamily="18" charset="0"/>
                <a:cs typeface="Times New Roman" pitchFamily="18" charset="0"/>
              </a:rPr>
              <a:t>Peak feed intake should be reached by 60-70% hen day egg production.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168 g/bird/day using mash feed or 162 g/bird/day using pellet to provide 465 kcal /bird/day</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Sustaining peak production on 25 g of protein per day.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House temperatures should ideally be held between 15°C and 25°C. </a:t>
            </a:r>
          </a:p>
        </p:txBody>
      </p:sp>
    </p:spTree>
    <p:extLst>
      <p:ext uri="{BB962C8B-B14F-4D97-AF65-F5344CB8AC3E}">
        <p14:creationId xmlns:p14="http://schemas.microsoft.com/office/powerpoint/2010/main" val="37074080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714999"/>
          </a:xfrm>
        </p:spPr>
        <p:txBody>
          <a:bodyPr>
            <a:noAutofit/>
          </a:bodyPr>
          <a:lstStyle/>
          <a:p>
            <a:pPr algn="just"/>
            <a:r>
              <a:rPr lang="en-US" sz="2400" dirty="0" smtClean="0">
                <a:latin typeface="Times New Roman" pitchFamily="18" charset="0"/>
                <a:cs typeface="Times New Roman" pitchFamily="18" charset="0"/>
              </a:rPr>
              <a:t>Feed </a:t>
            </a:r>
            <a:r>
              <a:rPr lang="en-US" sz="2400" dirty="0" smtClean="0">
                <a:latin typeface="Times New Roman" pitchFamily="18" charset="0"/>
                <a:cs typeface="Times New Roman" pitchFamily="18" charset="0"/>
              </a:rPr>
              <a:t>allowances -- adjusted to suit temperatures outside this range</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Calculate the feed amounts based on the actual number of birds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time taken by the flock to consume the whole feed allowance -- 2.5 to 3 hours in peak production.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Breeder feed containing lower essential fatty acids and higher calcium levels -- beneficial at around 40 weeks.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372858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458200" cy="55625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Required body weight increase from start to peak </a:t>
            </a:r>
            <a:r>
              <a:rPr lang="en-US" sz="2400" b="1" dirty="0" smtClean="0">
                <a:solidFill>
                  <a:srgbClr val="FF0000"/>
                </a:solidFill>
                <a:latin typeface="Times New Roman" pitchFamily="18" charset="0"/>
                <a:cs typeface="Times New Roman" pitchFamily="18" charset="0"/>
              </a:rPr>
              <a:t>production</a:t>
            </a:r>
          </a:p>
          <a:p>
            <a:pPr marL="0" indent="0" algn="just">
              <a:buNone/>
            </a:pPr>
            <a:endParaRPr lang="en-US" sz="2400"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peak production is determined by the uniformity, the body weight and the feeding program in the rearing period.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good benchmark is to measure the weight gain of females from the onset of lay to the age at peak egg production.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Onset </a:t>
            </a:r>
            <a:r>
              <a:rPr lang="en-US" sz="2400" dirty="0">
                <a:latin typeface="Times New Roman" pitchFamily="18" charset="0"/>
                <a:cs typeface="Times New Roman" pitchFamily="18" charset="0"/>
              </a:rPr>
              <a:t>of lay </a:t>
            </a:r>
            <a:r>
              <a:rPr lang="en-US" sz="2400" dirty="0" smtClean="0">
                <a:latin typeface="Times New Roman" pitchFamily="18" charset="0"/>
                <a:cs typeface="Times New Roman" pitchFamily="18" charset="0"/>
              </a:rPr>
              <a:t>defined </a:t>
            </a:r>
            <a:r>
              <a:rPr lang="en-US" sz="2400" dirty="0">
                <a:latin typeface="Times New Roman" pitchFamily="18" charset="0"/>
                <a:cs typeface="Times New Roman" pitchFamily="18" charset="0"/>
              </a:rPr>
              <a:t>as the weekly weight taken between 0.5% and 3.0% production. </a:t>
            </a:r>
            <a:r>
              <a:rPr lang="en-US" sz="2400" dirty="0" smtClean="0">
                <a:latin typeface="Times New Roman" pitchFamily="18" charset="0"/>
                <a:cs typeface="Times New Roman" pitchFamily="18" charset="0"/>
              </a:rPr>
              <a:t>18-20% increase </a:t>
            </a:r>
            <a:r>
              <a:rPr lang="en-US" sz="2400" dirty="0">
                <a:latin typeface="Times New Roman" pitchFamily="18" charset="0"/>
                <a:cs typeface="Times New Roman" pitchFamily="18" charset="0"/>
              </a:rPr>
              <a:t>in female </a:t>
            </a:r>
            <a:r>
              <a:rPr lang="en-US" sz="2400" dirty="0" smtClean="0">
                <a:latin typeface="Times New Roman" pitchFamily="18" charset="0"/>
                <a:cs typeface="Times New Roman" pitchFamily="18" charset="0"/>
              </a:rPr>
              <a:t>body weight </a:t>
            </a:r>
            <a:r>
              <a:rPr lang="en-US" sz="2400" dirty="0">
                <a:latin typeface="Times New Roman" pitchFamily="18" charset="0"/>
                <a:cs typeface="Times New Roman" pitchFamily="18" charset="0"/>
              </a:rPr>
              <a:t>from this weighing to the flock weight at peak.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0767185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458200" cy="5257799"/>
          </a:xfrm>
        </p:spPr>
        <p:txBody>
          <a:bodyPr>
            <a:noAutofit/>
          </a:bodyPr>
          <a:lstStyle/>
          <a:p>
            <a:pPr algn="just"/>
            <a:r>
              <a:rPr lang="en-US" sz="2400" dirty="0" smtClean="0">
                <a:latin typeface="Times New Roman" pitchFamily="18" charset="0"/>
                <a:cs typeface="Times New Roman" pitchFamily="18" charset="0"/>
              </a:rPr>
              <a:t>Less </a:t>
            </a:r>
            <a:r>
              <a:rPr lang="en-US" sz="2400" dirty="0">
                <a:latin typeface="Times New Roman" pitchFamily="18" charset="0"/>
                <a:cs typeface="Times New Roman" pitchFamily="18" charset="0"/>
              </a:rPr>
              <a:t>than </a:t>
            </a:r>
            <a:r>
              <a:rPr lang="en-US" sz="2400" dirty="0" smtClean="0">
                <a:latin typeface="Times New Roman" pitchFamily="18" charset="0"/>
                <a:cs typeface="Times New Roman" pitchFamily="18" charset="0"/>
              </a:rPr>
              <a:t>18% </a:t>
            </a:r>
            <a:r>
              <a:rPr lang="en-US" sz="2400" dirty="0">
                <a:latin typeface="Times New Roman" pitchFamily="18" charset="0"/>
                <a:cs typeface="Times New Roman" pitchFamily="18" charset="0"/>
              </a:rPr>
              <a:t>weight gain </a:t>
            </a:r>
            <a:r>
              <a:rPr lang="en-US" sz="2400" dirty="0" smtClean="0">
                <a:latin typeface="Times New Roman" pitchFamily="18" charset="0"/>
                <a:cs typeface="Times New Roman" pitchFamily="18" charset="0"/>
              </a:rPr>
              <a:t>necessitate </a:t>
            </a:r>
            <a:r>
              <a:rPr lang="en-US" sz="2400" dirty="0">
                <a:latin typeface="Times New Roman" pitchFamily="18" charset="0"/>
                <a:cs typeface="Times New Roman" pitchFamily="18" charset="0"/>
              </a:rPr>
              <a:t>leaving peak feed </a:t>
            </a:r>
            <a:r>
              <a:rPr lang="en-US" sz="2400" dirty="0" smtClean="0">
                <a:latin typeface="Times New Roman" pitchFamily="18" charset="0"/>
                <a:cs typeface="Times New Roman" pitchFamily="18" charset="0"/>
              </a:rPr>
              <a:t>amounts </a:t>
            </a:r>
            <a:r>
              <a:rPr lang="en-US" sz="2400" dirty="0">
                <a:latin typeface="Times New Roman" pitchFamily="18" charset="0"/>
                <a:cs typeface="Times New Roman" pitchFamily="18" charset="0"/>
              </a:rPr>
              <a:t>a bit longer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flock.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Weight </a:t>
            </a:r>
            <a:r>
              <a:rPr lang="en-US" sz="2400" dirty="0">
                <a:latin typeface="Times New Roman" pitchFamily="18" charset="0"/>
                <a:cs typeface="Times New Roman" pitchFamily="18" charset="0"/>
              </a:rPr>
              <a:t>gains of over </a:t>
            </a:r>
            <a:r>
              <a:rPr lang="en-US" sz="2400" dirty="0" smtClean="0">
                <a:latin typeface="Times New Roman" pitchFamily="18" charset="0"/>
                <a:cs typeface="Times New Roman" pitchFamily="18" charset="0"/>
              </a:rPr>
              <a:t>20%: Hens are </a:t>
            </a:r>
            <a:r>
              <a:rPr lang="en-US" sz="2400" dirty="0">
                <a:latin typeface="Times New Roman" pitchFamily="18" charset="0"/>
                <a:cs typeface="Times New Roman" pitchFamily="18" charset="0"/>
              </a:rPr>
              <a:t>getting more nutrients than they need to sustain </a:t>
            </a:r>
            <a:r>
              <a:rPr lang="en-US" sz="2400" dirty="0" smtClean="0">
                <a:latin typeface="Times New Roman" pitchFamily="18" charset="0"/>
                <a:cs typeface="Times New Roman" pitchFamily="18" charset="0"/>
              </a:rPr>
              <a:t>production </a:t>
            </a:r>
            <a:r>
              <a:rPr lang="en-US" sz="2400" dirty="0">
                <a:latin typeface="Times New Roman" pitchFamily="18" charset="0"/>
                <a:cs typeface="Times New Roman" pitchFamily="18" charset="0"/>
              </a:rPr>
              <a:t>and feed reduction can begin</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This rule of 18-20% body weight increase is used when the body weight of the females is between 2800 and 3100 grams with a 0.5% to 3% average weekly production. </a:t>
            </a:r>
          </a:p>
        </p:txBody>
      </p:sp>
    </p:spTree>
    <p:extLst>
      <p:ext uri="{BB962C8B-B14F-4D97-AF65-F5344CB8AC3E}">
        <p14:creationId xmlns:p14="http://schemas.microsoft.com/office/powerpoint/2010/main" val="14121044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5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Post peak feeding reduction</a:t>
            </a:r>
            <a:endParaRPr lang="en-US" sz="2400" dirty="0" smtClean="0">
              <a:solidFill>
                <a:srgbClr val="FF0000"/>
              </a:solidFill>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hen carries some of the genes for excellent broiler performance that are seen in her progeny.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female </a:t>
            </a:r>
            <a:r>
              <a:rPr lang="en-US" sz="2400" dirty="0" smtClean="0">
                <a:latin typeface="Times New Roman" pitchFamily="18" charset="0"/>
                <a:cs typeface="Times New Roman" pitchFamily="18" charset="0"/>
              </a:rPr>
              <a:t>easily becomes </a:t>
            </a:r>
            <a:r>
              <a:rPr lang="en-US" sz="2400" dirty="0">
                <a:latin typeface="Times New Roman" pitchFamily="18" charset="0"/>
                <a:cs typeface="Times New Roman" pitchFamily="18" charset="0"/>
              </a:rPr>
              <a:t>overweight, causing problems with persistency of lay and fertility in the later stages of </a:t>
            </a:r>
            <a:r>
              <a:rPr lang="en-US" sz="2400" dirty="0" smtClean="0">
                <a:latin typeface="Times New Roman" pitchFamily="18" charset="0"/>
                <a:cs typeface="Times New Roman" pitchFamily="18" charset="0"/>
              </a:rPr>
              <a:t>life</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Peak production </a:t>
            </a:r>
            <a:r>
              <a:rPr lang="en-US" sz="2400" dirty="0">
                <a:latin typeface="Times New Roman" pitchFamily="18" charset="0"/>
                <a:cs typeface="Times New Roman" pitchFamily="18" charset="0"/>
              </a:rPr>
              <a:t>is defined as the point that the average production percent of the </a:t>
            </a:r>
            <a:r>
              <a:rPr lang="en-US" sz="2400" u="sng" dirty="0">
                <a:solidFill>
                  <a:srgbClr val="FF0000"/>
                </a:solidFill>
                <a:latin typeface="Times New Roman" pitchFamily="18" charset="0"/>
                <a:cs typeface="Times New Roman" pitchFamily="18" charset="0"/>
              </a:rPr>
              <a:t>5 most recent hen-days </a:t>
            </a:r>
            <a:r>
              <a:rPr lang="en-US" sz="2400" dirty="0">
                <a:latin typeface="Times New Roman" pitchFamily="18" charset="0"/>
                <a:cs typeface="Times New Roman" pitchFamily="18" charset="0"/>
              </a:rPr>
              <a:t>begins to decrease.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517610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458200" cy="55625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Post peak feeding </a:t>
            </a:r>
            <a:r>
              <a:rPr lang="en-US" sz="2400" b="1" dirty="0" smtClean="0">
                <a:solidFill>
                  <a:srgbClr val="FF0000"/>
                </a:solidFill>
                <a:latin typeface="Times New Roman" pitchFamily="18" charset="0"/>
                <a:cs typeface="Times New Roman" pitchFamily="18" charset="0"/>
              </a:rPr>
              <a:t>reduction ………….</a:t>
            </a:r>
            <a:endParaRPr lang="en-US" sz="2400" dirty="0" smtClean="0">
              <a:solidFill>
                <a:srgbClr val="FF0000"/>
              </a:solidFill>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this time, reduction of the daily amount fed is important in order to keep the hens performing adequately</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first reduction is normally 2 - 2.5 </a:t>
            </a:r>
            <a:r>
              <a:rPr lang="en-US" sz="2400" dirty="0" smtClean="0">
                <a:latin typeface="Times New Roman" pitchFamily="18" charset="0"/>
                <a:cs typeface="Times New Roman" pitchFamily="18" charset="0"/>
              </a:rPr>
              <a:t>g/per </a:t>
            </a:r>
            <a:r>
              <a:rPr lang="en-US" sz="2400" dirty="0">
                <a:latin typeface="Times New Roman" pitchFamily="18" charset="0"/>
                <a:cs typeface="Times New Roman" pitchFamily="18" charset="0"/>
              </a:rPr>
              <a:t>bird </a:t>
            </a: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first and second week.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Subsequent </a:t>
            </a:r>
            <a:r>
              <a:rPr lang="en-US" sz="2400" dirty="0">
                <a:latin typeface="Times New Roman" pitchFamily="18" charset="0"/>
                <a:cs typeface="Times New Roman" pitchFamily="18" charset="0"/>
              </a:rPr>
              <a:t>reductions are normally </a:t>
            </a:r>
            <a:r>
              <a:rPr lang="en-US" sz="2400" dirty="0" smtClean="0">
                <a:latin typeface="Times New Roman" pitchFamily="18" charset="0"/>
                <a:cs typeface="Times New Roman" pitchFamily="18" charset="0"/>
              </a:rPr>
              <a:t>1g/bird each </a:t>
            </a:r>
            <a:r>
              <a:rPr lang="en-US" sz="2400" dirty="0">
                <a:latin typeface="Times New Roman" pitchFamily="18" charset="0"/>
                <a:cs typeface="Times New Roman" pitchFamily="18" charset="0"/>
              </a:rPr>
              <a:t>week until a cumulative reduction of around 14% from the peak </a:t>
            </a:r>
            <a:r>
              <a:rPr lang="en-US" sz="2400" dirty="0" smtClean="0">
                <a:latin typeface="Times New Roman" pitchFamily="18" charset="0"/>
                <a:cs typeface="Times New Roman" pitchFamily="18" charset="0"/>
              </a:rPr>
              <a:t>amount.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616355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59435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Schedule for </a:t>
            </a:r>
            <a:r>
              <a:rPr lang="en-US" sz="2400" b="1" dirty="0">
                <a:solidFill>
                  <a:srgbClr val="FF0000"/>
                </a:solidFill>
                <a:latin typeface="Times New Roman" pitchFamily="18" charset="0"/>
                <a:cs typeface="Times New Roman" pitchFamily="18" charset="0"/>
              </a:rPr>
              <a:t>feed </a:t>
            </a:r>
            <a:r>
              <a:rPr lang="en-US" sz="2400" b="1" dirty="0" smtClean="0">
                <a:solidFill>
                  <a:srgbClr val="FF0000"/>
                </a:solidFill>
                <a:latin typeface="Times New Roman" pitchFamily="18" charset="0"/>
                <a:cs typeface="Times New Roman" pitchFamily="18" charset="0"/>
              </a:rPr>
              <a:t>withdrawal</a:t>
            </a:r>
          </a:p>
          <a:p>
            <a:pPr marL="0" indent="0" algn="just">
              <a:buNone/>
            </a:pPr>
            <a:endParaRPr lang="en-US" sz="2400" dirty="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a flock peaks well, withdrawing feed too soon </a:t>
            </a:r>
            <a:r>
              <a:rPr lang="en-US" sz="2400" dirty="0" smtClean="0">
                <a:latin typeface="Times New Roman" pitchFamily="18" charset="0"/>
                <a:cs typeface="Times New Roman" pitchFamily="18" charset="0"/>
              </a:rPr>
              <a:t>seriously </a:t>
            </a:r>
            <a:r>
              <a:rPr lang="en-US" sz="2400" dirty="0">
                <a:latin typeface="Times New Roman" pitchFamily="18" charset="0"/>
                <a:cs typeface="Times New Roman" pitchFamily="18" charset="0"/>
              </a:rPr>
              <a:t>damage the rate of lay, as the birds will need the nutrients to maintain egg production.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Conversely</a:t>
            </a:r>
            <a:r>
              <a:rPr lang="en-US" sz="2400" dirty="0">
                <a:latin typeface="Times New Roman" pitchFamily="18" charset="0"/>
                <a:cs typeface="Times New Roman" pitchFamily="18" charset="0"/>
              </a:rPr>
              <a:t>, if a flock peaks poorly, feed withdrawal </a:t>
            </a:r>
            <a:r>
              <a:rPr lang="en-US" sz="2400" dirty="0" smtClean="0">
                <a:latin typeface="Times New Roman" pitchFamily="18" charset="0"/>
                <a:cs typeface="Times New Roman" pitchFamily="18" charset="0"/>
              </a:rPr>
              <a:t>be </a:t>
            </a:r>
            <a:r>
              <a:rPr lang="en-US" sz="2400" dirty="0">
                <a:latin typeface="Times New Roman" pitchFamily="18" charset="0"/>
                <a:cs typeface="Times New Roman" pitchFamily="18" charset="0"/>
              </a:rPr>
              <a:t>more rapid, as the birds do not need the higher level of </a:t>
            </a:r>
            <a:r>
              <a:rPr lang="en-US" sz="2400" dirty="0" smtClean="0">
                <a:latin typeface="Times New Roman" pitchFamily="18" charset="0"/>
                <a:cs typeface="Times New Roman" pitchFamily="18" charset="0"/>
              </a:rPr>
              <a:t>feed</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a flock has been fed 470-480 </a:t>
            </a:r>
            <a:r>
              <a:rPr lang="en-US" sz="2400" dirty="0" smtClean="0">
                <a:latin typeface="Times New Roman" pitchFamily="18" charset="0"/>
                <a:cs typeface="Times New Roman" pitchFamily="18" charset="0"/>
              </a:rPr>
              <a:t>Kcals/hen/day, </a:t>
            </a:r>
            <a:r>
              <a:rPr lang="en-US" sz="2400" dirty="0">
                <a:latin typeface="Times New Roman" pitchFamily="18" charset="0"/>
                <a:cs typeface="Times New Roman" pitchFamily="18" charset="0"/>
              </a:rPr>
              <a:t>then it will be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reduce feed levels sooner and at a more rapid rate than a flock that was fed only 440-450 </a:t>
            </a:r>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peak</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95685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066800"/>
            <a:ext cx="8229600" cy="5410200"/>
          </a:xfrm>
        </p:spPr>
        <p:txBody>
          <a:bodyPr>
            <a:noAutofit/>
          </a:bodyPr>
          <a:lstStyle/>
          <a:p>
            <a:pPr algn="just"/>
            <a:r>
              <a:rPr lang="en-US" sz="2400" dirty="0" smtClean="0">
                <a:latin typeface="Times New Roman" pitchFamily="18" charset="0"/>
                <a:cs typeface="Times New Roman" pitchFamily="18" charset="0"/>
              </a:rPr>
              <a:t>Before </a:t>
            </a:r>
            <a:r>
              <a:rPr lang="en-US" sz="2400" dirty="0">
                <a:latin typeface="Times New Roman" pitchFamily="18" charset="0"/>
                <a:cs typeface="Times New Roman" pitchFamily="18" charset="0"/>
              </a:rPr>
              <a:t>laying out a site for a placement of day-old chicks, confirm chick numbers with the supplier.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Cover </a:t>
            </a:r>
            <a:r>
              <a:rPr lang="en-US" sz="2400" dirty="0">
                <a:latin typeface="Times New Roman" pitchFamily="18" charset="0"/>
                <a:cs typeface="Times New Roman" pitchFamily="18" charset="0"/>
              </a:rPr>
              <a:t>the whole floor with litter to prevent heat loss.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Level </a:t>
            </a:r>
            <a:r>
              <a:rPr lang="en-US" sz="2400" dirty="0">
                <a:latin typeface="Times New Roman" pitchFamily="18" charset="0"/>
                <a:cs typeface="Times New Roman" pitchFamily="18" charset="0"/>
              </a:rPr>
              <a:t>shavings by raking and compressing firmly.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Uneven </a:t>
            </a:r>
            <a:r>
              <a:rPr lang="en-US" sz="2400" dirty="0">
                <a:latin typeface="Times New Roman" pitchFamily="18" charset="0"/>
                <a:cs typeface="Times New Roman" pitchFamily="18" charset="0"/>
              </a:rPr>
              <a:t>litter creates uneven floor temperatures, causing groups of chicks to huddle in pockets or under equipment. </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8624308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458200" cy="51053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Schedule for </a:t>
            </a:r>
            <a:r>
              <a:rPr lang="en-US" sz="2400" b="1" dirty="0">
                <a:solidFill>
                  <a:srgbClr val="FF0000"/>
                </a:solidFill>
                <a:latin typeface="Times New Roman" pitchFamily="18" charset="0"/>
                <a:cs typeface="Times New Roman" pitchFamily="18" charset="0"/>
              </a:rPr>
              <a:t>feed </a:t>
            </a:r>
            <a:r>
              <a:rPr lang="en-US" sz="2400" b="1" dirty="0" smtClean="0">
                <a:solidFill>
                  <a:srgbClr val="FF0000"/>
                </a:solidFill>
                <a:latin typeface="Times New Roman" pitchFamily="18" charset="0"/>
                <a:cs typeface="Times New Roman" pitchFamily="18" charset="0"/>
              </a:rPr>
              <a:t>withdrawal ……………</a:t>
            </a:r>
          </a:p>
          <a:p>
            <a:pPr marL="0" indent="0" algn="just">
              <a:buNone/>
            </a:pPr>
            <a:endParaRPr lang="en-US" sz="2400" dirty="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flock </a:t>
            </a:r>
            <a:r>
              <a:rPr lang="en-US" sz="2400" dirty="0" smtClean="0">
                <a:latin typeface="Times New Roman" pitchFamily="18" charset="0"/>
                <a:cs typeface="Times New Roman" pitchFamily="18" charset="0"/>
              </a:rPr>
              <a:t>gaining </a:t>
            </a:r>
            <a:r>
              <a:rPr lang="en-US" sz="2400" dirty="0">
                <a:latin typeface="Times New Roman" pitchFamily="18" charset="0"/>
                <a:cs typeface="Times New Roman" pitchFamily="18" charset="0"/>
              </a:rPr>
              <a:t>weight excessively will become overweight quickly if feed is not reduced.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flock that is not gaining or even losing weight during and after peak probably needs added feed in order to maintain egg production</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During past </a:t>
            </a:r>
            <a:r>
              <a:rPr lang="en-US" sz="2400" dirty="0">
                <a:latin typeface="Times New Roman" pitchFamily="18" charset="0"/>
                <a:cs typeface="Times New Roman" pitchFamily="18" charset="0"/>
              </a:rPr>
              <a:t>peak production, the egg size may be increasing, and the hens </a:t>
            </a:r>
            <a:r>
              <a:rPr lang="en-US" sz="2400" dirty="0" smtClean="0">
                <a:latin typeface="Times New Roman" pitchFamily="18" charset="0"/>
                <a:cs typeface="Times New Roman" pitchFamily="18" charset="0"/>
              </a:rPr>
              <a:t>require </a:t>
            </a:r>
            <a:r>
              <a:rPr lang="en-US" sz="2400" dirty="0">
                <a:latin typeface="Times New Roman" pitchFamily="18" charset="0"/>
                <a:cs typeface="Times New Roman" pitchFamily="18" charset="0"/>
              </a:rPr>
              <a:t>the proper nutrients to sustain production</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86602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458200" cy="5105399"/>
          </a:xfrm>
        </p:spPr>
        <p:txBody>
          <a:bodyPr>
            <a:noAutofit/>
          </a:bodyPr>
          <a:lstStyle/>
          <a:p>
            <a:pPr algn="just"/>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feed cleanup time from 1.5 (crumble) to 3 hours (mash) is considered ideal.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flock that consumes the daily ration in less than that time is not receiving the nutrients </a:t>
            </a:r>
            <a:r>
              <a:rPr lang="en-US" sz="2400" dirty="0" smtClean="0">
                <a:latin typeface="Times New Roman" pitchFamily="18" charset="0"/>
                <a:cs typeface="Times New Roman" pitchFamily="18" charset="0"/>
              </a:rPr>
              <a:t>needed </a:t>
            </a:r>
            <a:r>
              <a:rPr lang="en-US" sz="2400" dirty="0">
                <a:latin typeface="Times New Roman" pitchFamily="18" charset="0"/>
                <a:cs typeface="Times New Roman" pitchFamily="18" charset="0"/>
              </a:rPr>
              <a:t>and is hungry. Feed withdrawal could adversely affect production in such a flock.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On </a:t>
            </a:r>
            <a:r>
              <a:rPr lang="en-US" sz="2400" dirty="0">
                <a:latin typeface="Times New Roman" pitchFamily="18" charset="0"/>
                <a:cs typeface="Times New Roman" pitchFamily="18" charset="0"/>
              </a:rPr>
              <a:t>the other hand, if the birds are receiving too much feed then the feed consumption time could go past 3.5 to 4.0 hours. The birds could become overweight and uneven. More rapid withdrawal would be needed in this case. </a:t>
            </a:r>
            <a:r>
              <a:rPr lang="en-US" sz="2400" b="1" dirty="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343915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458200" cy="5333999"/>
          </a:xfrm>
        </p:spPr>
        <p:txBody>
          <a:bodyPr>
            <a:noAutofit/>
          </a:bodyPr>
          <a:lstStyle/>
          <a:p>
            <a:pPr marL="0" indent="0" algn="just">
              <a:buNone/>
            </a:pPr>
            <a:r>
              <a:rPr lang="en-US" sz="2400" dirty="0" smtClean="0">
                <a:solidFill>
                  <a:srgbClr val="00B050"/>
                </a:solidFill>
                <a:latin typeface="Times New Roman" pitchFamily="18" charset="0"/>
                <a:cs typeface="Times New Roman" pitchFamily="18" charset="0"/>
              </a:rPr>
              <a:t>Factors </a:t>
            </a:r>
            <a:r>
              <a:rPr lang="en-US" sz="2400" dirty="0" smtClean="0">
                <a:solidFill>
                  <a:srgbClr val="00B050"/>
                </a:solidFill>
                <a:latin typeface="Times New Roman" pitchFamily="18" charset="0"/>
                <a:cs typeface="Times New Roman" pitchFamily="18" charset="0"/>
              </a:rPr>
              <a:t>affecting </a:t>
            </a:r>
            <a:r>
              <a:rPr lang="en-US" sz="2400" dirty="0">
                <a:solidFill>
                  <a:srgbClr val="00B050"/>
                </a:solidFill>
                <a:latin typeface="Times New Roman" pitchFamily="18" charset="0"/>
                <a:cs typeface="Times New Roman" pitchFamily="18" charset="0"/>
              </a:rPr>
              <a:t>feed cleanup </a:t>
            </a:r>
            <a:r>
              <a:rPr lang="en-US" sz="2400" dirty="0" smtClean="0">
                <a:solidFill>
                  <a:srgbClr val="00B050"/>
                </a:solidFill>
                <a:latin typeface="Times New Roman" pitchFamily="18" charset="0"/>
                <a:cs typeface="Times New Roman" pitchFamily="18" charset="0"/>
              </a:rPr>
              <a:t>time</a:t>
            </a:r>
            <a:r>
              <a:rPr lang="en-US" sz="2400" dirty="0" smtClean="0">
                <a:solidFill>
                  <a:srgbClr val="00B050"/>
                </a:solidFill>
                <a:latin typeface="Times New Roman" pitchFamily="18" charset="0"/>
                <a:cs typeface="Times New Roman" pitchFamily="18" charset="0"/>
              </a:rPr>
              <a:t>:</a:t>
            </a:r>
          </a:p>
          <a:p>
            <a:pPr marL="0" indent="0" algn="just">
              <a:buNone/>
            </a:pPr>
            <a:endParaRPr lang="en-US" sz="2400" dirty="0">
              <a:solidFill>
                <a:srgbClr val="00B050"/>
              </a:solidFill>
              <a:latin typeface="Times New Roman" pitchFamily="18" charset="0"/>
              <a:cs typeface="Times New Roman" pitchFamily="18" charset="0"/>
            </a:endParaRPr>
          </a:p>
          <a:p>
            <a:pPr lvl="0" algn="just">
              <a:buFont typeface="Wingdings" pitchFamily="2" charset="2"/>
              <a:buChar char="ü"/>
            </a:pPr>
            <a:r>
              <a:rPr lang="en-US" sz="2400" dirty="0">
                <a:latin typeface="Times New Roman" pitchFamily="18" charset="0"/>
                <a:cs typeface="Times New Roman" pitchFamily="18" charset="0"/>
              </a:rPr>
              <a:t>Feed physical form (pellets/crumble/mash</a:t>
            </a:r>
            <a:r>
              <a:rPr lang="en-US" sz="2400" dirty="0" smtClean="0">
                <a:latin typeface="Times New Roman" pitchFamily="18" charset="0"/>
                <a:cs typeface="Times New Roman" pitchFamily="18" charset="0"/>
              </a:rPr>
              <a:t>)</a:t>
            </a:r>
          </a:p>
          <a:p>
            <a:pPr lvl="0" algn="just">
              <a:buFont typeface="Wingdings" pitchFamily="2" charset="2"/>
              <a:buChar char="ü"/>
            </a:pPr>
            <a:endParaRPr lang="en-US" sz="2400" dirty="0">
              <a:latin typeface="Times New Roman" pitchFamily="18" charset="0"/>
              <a:cs typeface="Times New Roman" pitchFamily="18" charset="0"/>
            </a:endParaRPr>
          </a:p>
          <a:p>
            <a:pPr lvl="0" algn="just">
              <a:buFont typeface="Wingdings" pitchFamily="2" charset="2"/>
              <a:buChar char="ü"/>
            </a:pPr>
            <a:r>
              <a:rPr lang="en-US" sz="2400" dirty="0" smtClean="0">
                <a:latin typeface="Times New Roman" pitchFamily="18" charset="0"/>
                <a:cs typeface="Times New Roman" pitchFamily="18" charset="0"/>
              </a:rPr>
              <a:t>Hot/Cold </a:t>
            </a:r>
            <a:r>
              <a:rPr lang="en-US" sz="2400" dirty="0" smtClean="0">
                <a:latin typeface="Times New Roman" pitchFamily="18" charset="0"/>
                <a:cs typeface="Times New Roman" pitchFamily="18" charset="0"/>
              </a:rPr>
              <a:t>temperatures</a:t>
            </a:r>
          </a:p>
          <a:p>
            <a:pPr lvl="0" algn="just">
              <a:buFont typeface="Wingdings" pitchFamily="2" charset="2"/>
              <a:buChar char="ü"/>
            </a:pPr>
            <a:endParaRPr lang="en-US" sz="2400" dirty="0">
              <a:latin typeface="Times New Roman" pitchFamily="18" charset="0"/>
              <a:cs typeface="Times New Roman" pitchFamily="18" charset="0"/>
            </a:endParaRPr>
          </a:p>
          <a:p>
            <a:pPr lvl="0" algn="just">
              <a:buFont typeface="Wingdings" pitchFamily="2" charset="2"/>
              <a:buChar char="ü"/>
            </a:pPr>
            <a:r>
              <a:rPr lang="en-US" sz="2400" dirty="0">
                <a:latin typeface="Times New Roman" pitchFamily="18" charset="0"/>
                <a:cs typeface="Times New Roman" pitchFamily="18" charset="0"/>
              </a:rPr>
              <a:t>Watering system (nipples or open trough</a:t>
            </a:r>
            <a:r>
              <a:rPr lang="en-US" sz="2400" dirty="0" smtClean="0">
                <a:latin typeface="Times New Roman" pitchFamily="18" charset="0"/>
                <a:cs typeface="Times New Roman" pitchFamily="18" charset="0"/>
              </a:rPr>
              <a:t>),</a:t>
            </a:r>
          </a:p>
          <a:p>
            <a:pPr lvl="0" algn="just">
              <a:buFont typeface="Wingdings" pitchFamily="2" charset="2"/>
              <a:buChar char="ü"/>
            </a:pPr>
            <a:endParaRPr lang="en-US" sz="2400" dirty="0">
              <a:latin typeface="Times New Roman" pitchFamily="18" charset="0"/>
              <a:cs typeface="Times New Roman" pitchFamily="18" charset="0"/>
            </a:endParaRPr>
          </a:p>
          <a:p>
            <a:pPr lvl="0" algn="just">
              <a:buFont typeface="Wingdings" pitchFamily="2" charset="2"/>
              <a:buChar char="ü"/>
            </a:pPr>
            <a:r>
              <a:rPr lang="en-US" sz="2400" dirty="0">
                <a:latin typeface="Times New Roman" pitchFamily="18" charset="0"/>
                <a:cs typeface="Times New Roman" pitchFamily="18" charset="0"/>
              </a:rPr>
              <a:t>Feeding system and speed of feed </a:t>
            </a:r>
            <a:r>
              <a:rPr lang="en-US" sz="2400" dirty="0" smtClean="0">
                <a:latin typeface="Times New Roman" pitchFamily="18" charset="0"/>
                <a:cs typeface="Times New Roman" pitchFamily="18" charset="0"/>
              </a:rPr>
              <a:t>delivery</a:t>
            </a:r>
          </a:p>
          <a:p>
            <a:pPr lvl="0" algn="just">
              <a:buFont typeface="Wingdings" pitchFamily="2" charset="2"/>
              <a:buChar char="ü"/>
            </a:pPr>
            <a:endParaRPr lang="en-US" sz="2400" dirty="0">
              <a:latin typeface="Times New Roman" pitchFamily="18" charset="0"/>
              <a:cs typeface="Times New Roman" pitchFamily="18" charset="0"/>
            </a:endParaRPr>
          </a:p>
          <a:p>
            <a:pPr lvl="0" algn="just">
              <a:buFont typeface="Wingdings" pitchFamily="2" charset="2"/>
              <a:buChar char="ü"/>
            </a:pPr>
            <a:r>
              <a:rPr lang="en-US" sz="2400" dirty="0">
                <a:latin typeface="Times New Roman" pitchFamily="18" charset="0"/>
                <a:cs typeface="Times New Roman" pitchFamily="18" charset="0"/>
              </a:rPr>
              <a:t>Possible disease considerations.</a:t>
            </a:r>
          </a:p>
        </p:txBody>
      </p:sp>
    </p:spTree>
    <p:extLst>
      <p:ext uri="{BB962C8B-B14F-4D97-AF65-F5344CB8AC3E}">
        <p14:creationId xmlns:p14="http://schemas.microsoft.com/office/powerpoint/2010/main" val="152170507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458200" cy="5257799"/>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MALE </a:t>
            </a:r>
            <a:r>
              <a:rPr lang="en-US" sz="2400" b="1" dirty="0" smtClean="0">
                <a:solidFill>
                  <a:srgbClr val="FF0000"/>
                </a:solidFill>
                <a:latin typeface="Times New Roman" pitchFamily="18" charset="0"/>
                <a:cs typeface="Times New Roman" pitchFamily="18" charset="0"/>
              </a:rPr>
              <a:t>MANAGEMENT</a:t>
            </a:r>
          </a:p>
          <a:p>
            <a:pPr marL="0" indent="0" algn="just">
              <a:buNone/>
            </a:pPr>
            <a:endParaRPr lang="en-US" sz="2400" dirty="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Correct development </a:t>
            </a:r>
            <a:r>
              <a:rPr lang="en-US" sz="2400" dirty="0">
                <a:latin typeface="Times New Roman" pitchFamily="18" charset="0"/>
                <a:cs typeface="Times New Roman" pitchFamily="18" charset="0"/>
              </a:rPr>
              <a:t>of the male’s reproductive system while controlling their growth potential and capacity to deposit breast muscle</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Male growth </a:t>
            </a:r>
            <a:r>
              <a:rPr lang="en-US" sz="2400" dirty="0">
                <a:latin typeface="Times New Roman" pitchFamily="18" charset="0"/>
                <a:cs typeface="Times New Roman" pitchFamily="18" charset="0"/>
              </a:rPr>
              <a:t>profile </a:t>
            </a:r>
            <a:r>
              <a:rPr lang="en-US" sz="2400" dirty="0" smtClean="0">
                <a:latin typeface="Times New Roman" pitchFamily="18" charset="0"/>
                <a:cs typeface="Times New Roman" pitchFamily="18" charset="0"/>
              </a:rPr>
              <a:t>correlates </a:t>
            </a:r>
            <a:r>
              <a:rPr lang="en-US" sz="2400" dirty="0">
                <a:latin typeface="Times New Roman" pitchFamily="18" charset="0"/>
                <a:cs typeface="Times New Roman" pitchFamily="18" charset="0"/>
              </a:rPr>
              <a:t>with flock fertility. Males should be weighed at least weekly from one to 30 weeks of </a:t>
            </a:r>
            <a:r>
              <a:rPr lang="en-US" sz="2400" dirty="0" smtClean="0">
                <a:latin typeface="Times New Roman" pitchFamily="18" charset="0"/>
                <a:cs typeface="Times New Roman" pitchFamily="18" charset="0"/>
              </a:rPr>
              <a:t>age</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Males should </a:t>
            </a:r>
            <a:r>
              <a:rPr lang="en-US" sz="2400" dirty="0">
                <a:latin typeface="Times New Roman" pitchFamily="18" charset="0"/>
                <a:cs typeface="Times New Roman" pitchFamily="18" charset="0"/>
              </a:rPr>
              <a:t>be reared separately from the females </a:t>
            </a:r>
            <a:r>
              <a:rPr lang="en-US" sz="2400" dirty="0" smtClean="0">
                <a:latin typeface="Times New Roman" pitchFamily="18" charset="0"/>
                <a:cs typeface="Times New Roman" pitchFamily="18" charset="0"/>
              </a:rPr>
              <a:t>upto </a:t>
            </a:r>
            <a:r>
              <a:rPr lang="en-US" sz="2400" dirty="0">
                <a:latin typeface="Times New Roman" pitchFamily="18" charset="0"/>
                <a:cs typeface="Times New Roman" pitchFamily="18" charset="0"/>
              </a:rPr>
              <a:t>20 weeks of </a:t>
            </a:r>
            <a:r>
              <a:rPr lang="en-US" sz="2400" dirty="0" smtClean="0">
                <a:latin typeface="Times New Roman" pitchFamily="18" charset="0"/>
                <a:cs typeface="Times New Roman" pitchFamily="18" charset="0"/>
              </a:rPr>
              <a:t>age</a:t>
            </a: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604423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599"/>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MALE </a:t>
            </a:r>
            <a:r>
              <a:rPr lang="en-US" sz="2400" b="1" dirty="0" smtClean="0">
                <a:solidFill>
                  <a:srgbClr val="FF0000"/>
                </a:solidFill>
                <a:latin typeface="Times New Roman" pitchFamily="18" charset="0"/>
                <a:cs typeface="Times New Roman" pitchFamily="18" charset="0"/>
              </a:rPr>
              <a:t>MANAGEMENT ……………..</a:t>
            </a:r>
            <a:endParaRPr lang="en-US" sz="2400" dirty="0">
              <a:solidFill>
                <a:srgbClr val="FF0000"/>
              </a:solidFill>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Remove </a:t>
            </a:r>
            <a:r>
              <a:rPr lang="en-US" sz="2400" dirty="0" smtClean="0">
                <a:latin typeface="Times New Roman" pitchFamily="18" charset="0"/>
                <a:cs typeface="Times New Roman" pitchFamily="18" charset="0"/>
              </a:rPr>
              <a:t>obvious </a:t>
            </a:r>
            <a:r>
              <a:rPr lang="en-US" sz="2400" dirty="0">
                <a:latin typeface="Times New Roman" pitchFamily="18" charset="0"/>
                <a:cs typeface="Times New Roman" pitchFamily="18" charset="0"/>
              </a:rPr>
              <a:t>males with visual </a:t>
            </a:r>
            <a:r>
              <a:rPr lang="en-US" sz="2400" dirty="0" smtClean="0">
                <a:latin typeface="Times New Roman" pitchFamily="18" charset="0"/>
                <a:cs typeface="Times New Roman" pitchFamily="18" charset="0"/>
              </a:rPr>
              <a:t>faults at 8 weeks of age.</a:t>
            </a:r>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After </a:t>
            </a:r>
            <a:r>
              <a:rPr lang="en-US" sz="2400" dirty="0">
                <a:latin typeface="Times New Roman" pitchFamily="18" charset="0"/>
                <a:cs typeface="Times New Roman" pitchFamily="18" charset="0"/>
              </a:rPr>
              <a:t>16 weeks of age stimulate the males constantly with feed to maintain body weight and testes development.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transferring from rearing to production houses consider the following:</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Use </a:t>
            </a:r>
            <a:r>
              <a:rPr lang="en-US" sz="2400" dirty="0" smtClean="0">
                <a:latin typeface="Times New Roman" pitchFamily="18" charset="0"/>
                <a:cs typeface="Times New Roman" pitchFamily="18" charset="0"/>
              </a:rPr>
              <a:t>Separate </a:t>
            </a:r>
            <a:r>
              <a:rPr lang="en-US" sz="2400" dirty="0">
                <a:latin typeface="Times New Roman" pitchFamily="18" charset="0"/>
                <a:cs typeface="Times New Roman" pitchFamily="18" charset="0"/>
              </a:rPr>
              <a:t>Sex Feeding (SSF) in production.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Transfer </a:t>
            </a:r>
            <a:r>
              <a:rPr lang="en-US" sz="2400" dirty="0" smtClean="0">
                <a:latin typeface="Times New Roman" pitchFamily="18" charset="0"/>
                <a:cs typeface="Times New Roman" pitchFamily="18" charset="0"/>
              </a:rPr>
              <a:t>males </a:t>
            </a:r>
            <a:r>
              <a:rPr lang="en-US" sz="2400" dirty="0">
                <a:latin typeface="Times New Roman" pitchFamily="18" charset="0"/>
                <a:cs typeface="Times New Roman" pitchFamily="18" charset="0"/>
              </a:rPr>
              <a:t>to the production house 3 to 5 days earlier than the females. </a:t>
            </a:r>
            <a:endParaRPr lang="en-US"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6698928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458200" cy="5562599"/>
          </a:xfrm>
        </p:spPr>
        <p:txBody>
          <a:bodyPr>
            <a:noAutofit/>
          </a:bodyPr>
          <a:lstStyle/>
          <a:p>
            <a:pPr algn="just"/>
            <a:r>
              <a:rPr lang="en-US" sz="2400" dirty="0" smtClean="0">
                <a:latin typeface="Times New Roman" pitchFamily="18" charset="0"/>
                <a:cs typeface="Times New Roman" pitchFamily="18" charset="0"/>
              </a:rPr>
              <a:t>Mating ratio of 9-11% by 23 weeks.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Match heavier groups of males with heavier females and light males with light females.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Body weight difference from 20-40 weeks should be closer to 500-600 g and past 40 weeks between 800-900.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the male, it is best to give small feed increases (3-5 g/week) from transfer to adult weight (30 weeks). </a:t>
            </a:r>
          </a:p>
        </p:txBody>
      </p:sp>
    </p:spTree>
    <p:extLst>
      <p:ext uri="{BB962C8B-B14F-4D97-AF65-F5344CB8AC3E}">
        <p14:creationId xmlns:p14="http://schemas.microsoft.com/office/powerpoint/2010/main" val="28682318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458200" cy="4876799"/>
          </a:xfrm>
        </p:spPr>
        <p:txBody>
          <a:bodyPr>
            <a:noAutofit/>
          </a:bodyPr>
          <a:lstStyle/>
          <a:p>
            <a:pPr algn="just"/>
            <a:r>
              <a:rPr lang="en-US" sz="2400" dirty="0" smtClean="0">
                <a:latin typeface="Times New Roman" pitchFamily="18" charset="0"/>
                <a:cs typeface="Times New Roman" pitchFamily="18" charset="0"/>
              </a:rPr>
              <a:t>Adult </a:t>
            </a:r>
            <a:r>
              <a:rPr lang="en-US" sz="2400" dirty="0" smtClean="0">
                <a:latin typeface="Times New Roman" pitchFamily="18" charset="0"/>
                <a:cs typeface="Times New Roman" pitchFamily="18" charset="0"/>
              </a:rPr>
              <a:t>male kept very active and in good condition with 370-380 Kcal/male/day and 20-21g CP/male/day</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After 30 weeks feed allocations should be modified according to weight trends.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Males should not weigh more than 5.5 kg or mating efficiency starts to go down</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Evaluating male breast shape by hand: Keep a V-shaped breast with tight in consistency.</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051678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458200" cy="50291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SPIKING: </a:t>
            </a:r>
            <a:r>
              <a:rPr lang="en-US" sz="2400" dirty="0" smtClean="0">
                <a:latin typeface="Times New Roman" pitchFamily="18" charset="0"/>
                <a:cs typeface="Times New Roman" pitchFamily="18" charset="0"/>
              </a:rPr>
              <a:t>Addition of </a:t>
            </a:r>
            <a:r>
              <a:rPr lang="en-US" sz="2400" dirty="0">
                <a:latin typeface="Times New Roman" pitchFamily="18" charset="0"/>
                <a:cs typeface="Times New Roman" pitchFamily="18" charset="0"/>
              </a:rPr>
              <a:t>young broiler breeder males into an older flock to compensate for the decline in fertility that usually occurs after 45 weeks of age. </a:t>
            </a:r>
            <a:endParaRPr lang="en-US" sz="2400" dirty="0" smtClean="0">
              <a:latin typeface="Times New Roman" pitchFamily="18" charset="0"/>
              <a:cs typeface="Times New Roman" pitchFamily="18" charset="0"/>
            </a:endParaRPr>
          </a:p>
          <a:p>
            <a:pPr marL="0" indent="0"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Due to </a:t>
            </a:r>
            <a:r>
              <a:rPr lang="en-US" sz="2400" dirty="0">
                <a:latin typeface="Times New Roman" pitchFamily="18" charset="0"/>
                <a:cs typeface="Times New Roman" pitchFamily="18" charset="0"/>
              </a:rPr>
              <a:t>a decline in mating </a:t>
            </a:r>
            <a:r>
              <a:rPr lang="en-US" sz="2400" dirty="0" smtClean="0">
                <a:latin typeface="Times New Roman" pitchFamily="18" charset="0"/>
                <a:cs typeface="Times New Roman" pitchFamily="18" charset="0"/>
              </a:rPr>
              <a:t>interest, </a:t>
            </a:r>
            <a:r>
              <a:rPr lang="en-US" sz="2400" dirty="0">
                <a:latin typeface="Times New Roman" pitchFamily="18" charset="0"/>
                <a:cs typeface="Times New Roman" pitchFamily="18" charset="0"/>
              </a:rPr>
              <a:t>a reduction in sperm </a:t>
            </a:r>
            <a:r>
              <a:rPr lang="en-US" sz="2400" dirty="0" smtClean="0">
                <a:latin typeface="Times New Roman" pitchFamily="18" charset="0"/>
                <a:cs typeface="Times New Roman" pitchFamily="18" charset="0"/>
              </a:rPr>
              <a:t>quality, </a:t>
            </a:r>
            <a:r>
              <a:rPr lang="en-US" sz="2400" dirty="0">
                <a:latin typeface="Times New Roman" pitchFamily="18" charset="0"/>
                <a:cs typeface="Times New Roman" pitchFamily="18" charset="0"/>
              </a:rPr>
              <a:t>lower mating efficiency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excess </a:t>
            </a:r>
            <a:r>
              <a:rPr lang="en-US" sz="2400" dirty="0" smtClean="0">
                <a:latin typeface="Times New Roman" pitchFamily="18" charset="0"/>
                <a:cs typeface="Times New Roman" pitchFamily="18" charset="0"/>
              </a:rPr>
              <a:t>male.</a:t>
            </a:r>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Spike </a:t>
            </a:r>
            <a:r>
              <a:rPr lang="en-US" sz="2400" dirty="0">
                <a:latin typeface="Times New Roman" pitchFamily="18" charset="0"/>
                <a:cs typeface="Times New Roman" pitchFamily="18" charset="0"/>
              </a:rPr>
              <a:t>a minimum of 20% additional males to an existing flock.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Males </a:t>
            </a:r>
            <a:r>
              <a:rPr lang="en-US" sz="2400" dirty="0">
                <a:latin typeface="Times New Roman" pitchFamily="18" charset="0"/>
                <a:cs typeface="Times New Roman" pitchFamily="18" charset="0"/>
              </a:rPr>
              <a:t>must be at least 25 weeks of age with a minimum weight of 3.8-4.0 kg and sexually mature.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24716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458200" cy="5486399"/>
          </a:xfrm>
        </p:spPr>
        <p:txBody>
          <a:bodyPr>
            <a:noAutofit/>
          </a:bodyPr>
          <a:lstStyle/>
          <a:p>
            <a:pPr algn="just"/>
            <a:r>
              <a:rPr lang="en-US" sz="2400" dirty="0" smtClean="0">
                <a:latin typeface="Times New Roman" pitchFamily="18" charset="0"/>
                <a:cs typeface="Times New Roman" pitchFamily="18" charset="0"/>
              </a:rPr>
              <a:t>Spiking </a:t>
            </a:r>
            <a:r>
              <a:rPr lang="en-US" sz="2400" dirty="0" smtClean="0">
                <a:latin typeface="Times New Roman" pitchFamily="18" charset="0"/>
                <a:cs typeface="Times New Roman" pitchFamily="18" charset="0"/>
              </a:rPr>
              <a:t>results </a:t>
            </a:r>
            <a:r>
              <a:rPr lang="en-US" sz="2400" dirty="0">
                <a:latin typeface="Times New Roman" pitchFamily="18" charset="0"/>
                <a:cs typeface="Times New Roman" pitchFamily="18" charset="0"/>
              </a:rPr>
              <a:t>in a 2-3% increase in overall hatchability</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Males </a:t>
            </a:r>
            <a:r>
              <a:rPr lang="en-US" sz="2400" dirty="0">
                <a:latin typeface="Times New Roman" pitchFamily="18" charset="0"/>
                <a:cs typeface="Times New Roman" pitchFamily="18" charset="0"/>
              </a:rPr>
              <a:t>should come from a single source flock.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Source flock tested for </a:t>
            </a:r>
            <a:r>
              <a:rPr lang="en-US" sz="2400" dirty="0">
                <a:latin typeface="Times New Roman" pitchFamily="18" charset="0"/>
                <a:cs typeface="Times New Roman" pitchFamily="18" charset="0"/>
              </a:rPr>
              <a:t>Mycoplasma and </a:t>
            </a:r>
            <a:r>
              <a:rPr lang="en-US" sz="2400" dirty="0" smtClean="0">
                <a:latin typeface="Times New Roman" pitchFamily="18" charset="0"/>
                <a:cs typeface="Times New Roman" pitchFamily="18" charset="0"/>
              </a:rPr>
              <a:t>other diseases</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Intra-spiking means </a:t>
            </a:r>
            <a:r>
              <a:rPr lang="en-US" sz="2400" dirty="0">
                <a:latin typeface="Times New Roman" pitchFamily="18" charset="0"/>
                <a:cs typeface="Times New Roman" pitchFamily="18" charset="0"/>
              </a:rPr>
              <a:t>exchanging 25-30% of original males between </a:t>
            </a:r>
            <a:r>
              <a:rPr lang="en-US" sz="2400" dirty="0" smtClean="0">
                <a:latin typeface="Times New Roman" pitchFamily="18" charset="0"/>
                <a:cs typeface="Times New Roman" pitchFamily="18" charset="0"/>
              </a:rPr>
              <a:t>houses from </a:t>
            </a:r>
            <a:r>
              <a:rPr lang="en-US" sz="2400" dirty="0">
                <a:latin typeface="Times New Roman" pitchFamily="18" charset="0"/>
                <a:cs typeface="Times New Roman" pitchFamily="18" charset="0"/>
              </a:rPr>
              <a:t>the same </a:t>
            </a:r>
            <a:r>
              <a:rPr lang="en-US" sz="2400" dirty="0" smtClean="0">
                <a:latin typeface="Times New Roman" pitchFamily="18" charset="0"/>
                <a:cs typeface="Times New Roman" pitchFamily="18" charset="0"/>
              </a:rPr>
              <a:t>farm</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Intra-spiking gives </a:t>
            </a:r>
            <a:r>
              <a:rPr lang="en-US" sz="2400" dirty="0">
                <a:latin typeface="Times New Roman" pitchFamily="18" charset="0"/>
                <a:cs typeface="Times New Roman" pitchFamily="18" charset="0"/>
              </a:rPr>
              <a:t>better results when done earlier in life (&lt;45 weeks). </a:t>
            </a:r>
            <a:r>
              <a:rPr lang="en-US" sz="2400" dirty="0" smtClean="0">
                <a:latin typeface="Times New Roman" pitchFamily="18" charset="0"/>
                <a:cs typeface="Times New Roman" pitchFamily="18" charset="0"/>
              </a:rPr>
              <a:t>Mating </a:t>
            </a:r>
            <a:r>
              <a:rPr lang="en-US" sz="2400" dirty="0">
                <a:latin typeface="Times New Roman" pitchFamily="18" charset="0"/>
                <a:cs typeface="Times New Roman" pitchFamily="18" charset="0"/>
              </a:rPr>
              <a:t>activity increases very significantly after intra-spiking. </a:t>
            </a:r>
          </a:p>
        </p:txBody>
      </p:sp>
    </p:spTree>
    <p:extLst>
      <p:ext uri="{BB962C8B-B14F-4D97-AF65-F5344CB8AC3E}">
        <p14:creationId xmlns:p14="http://schemas.microsoft.com/office/powerpoint/2010/main" val="10798204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59435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Egg Weighing</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Analysis of trend of egg weight : Useful guide </a:t>
            </a:r>
            <a:r>
              <a:rPr lang="en-US" sz="2400" dirty="0">
                <a:latin typeface="Times New Roman" pitchFamily="18" charset="0"/>
                <a:cs typeface="Times New Roman" pitchFamily="18" charset="0"/>
              </a:rPr>
              <a:t>to flock performance </a:t>
            </a:r>
            <a:r>
              <a:rPr lang="en-US" sz="2400" dirty="0" smtClean="0">
                <a:latin typeface="Times New Roman" pitchFamily="18" charset="0"/>
                <a:cs typeface="Times New Roman" pitchFamily="18" charset="0"/>
              </a:rPr>
              <a:t>and give </a:t>
            </a:r>
            <a:r>
              <a:rPr lang="en-US" sz="2400" dirty="0">
                <a:latin typeface="Times New Roman" pitchFamily="18" charset="0"/>
                <a:cs typeface="Times New Roman" pitchFamily="18" charset="0"/>
              </a:rPr>
              <a:t>an early indication of problems. </a:t>
            </a:r>
            <a:endParaRPr lang="en-US"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marL="0" indent="0"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Weigh </a:t>
            </a:r>
            <a:r>
              <a:rPr lang="en-US" sz="2400" dirty="0">
                <a:latin typeface="Times New Roman" pitchFamily="18" charset="0"/>
                <a:cs typeface="Times New Roman" pitchFamily="18" charset="0"/>
              </a:rPr>
              <a:t>at least 90 eggs immediately following the mid-morning collection, excluding only double-yolk and cracked </a:t>
            </a:r>
            <a:r>
              <a:rPr lang="en-US" sz="2400" dirty="0" smtClean="0">
                <a:latin typeface="Times New Roman" pitchFamily="18" charset="0"/>
                <a:cs typeface="Times New Roman" pitchFamily="18" charset="0"/>
              </a:rPr>
              <a:t>eggs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marL="0" indent="0" algn="just">
              <a:buNone/>
            </a:pPr>
            <a:r>
              <a:rPr lang="en-US" sz="2400" b="1" dirty="0" smtClean="0">
                <a:latin typeface="Times New Roman" pitchFamily="18" charset="0"/>
                <a:cs typeface="Times New Roman" pitchFamily="18" charset="0"/>
              </a:rPr>
              <a:t>Underweight </a:t>
            </a:r>
            <a:r>
              <a:rPr lang="en-US" sz="2400" b="1" dirty="0">
                <a:latin typeface="Times New Roman" pitchFamily="18" charset="0"/>
                <a:cs typeface="Times New Roman" pitchFamily="18" charset="0"/>
              </a:rPr>
              <a:t>eggs: </a:t>
            </a:r>
            <a:r>
              <a:rPr lang="en-US" sz="2400" dirty="0">
                <a:latin typeface="Times New Roman" pitchFamily="18" charset="0"/>
                <a:cs typeface="Times New Roman" pitchFamily="18" charset="0"/>
              </a:rPr>
              <a:t>Underfeeding, Low levels of energy or </a:t>
            </a:r>
            <a:r>
              <a:rPr lang="en-US" sz="2400" dirty="0" smtClean="0">
                <a:latin typeface="Times New Roman" pitchFamily="18" charset="0"/>
                <a:cs typeface="Times New Roman" pitchFamily="18" charset="0"/>
              </a:rPr>
              <a:t>protein, </a:t>
            </a:r>
            <a:r>
              <a:rPr lang="en-US" sz="2400" dirty="0">
                <a:latin typeface="Times New Roman" pitchFamily="18" charset="0"/>
                <a:cs typeface="Times New Roman" pitchFamily="18" charset="0"/>
              </a:rPr>
              <a:t>Inadequate water supply, Disease, Extreme house temperatures, Underweight birds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51004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a:bodyPr>
          <a:lstStyle/>
          <a:p>
            <a:pPr algn="l"/>
            <a:r>
              <a:rPr lang="en-US" sz="2400" b="1" dirty="0" smtClean="0">
                <a:solidFill>
                  <a:srgbClr val="FF0000"/>
                </a:solidFill>
              </a:rPr>
              <a:t>Floor space requirements</a:t>
            </a:r>
            <a:endParaRPr lang="en-US" sz="24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2569530"/>
              </p:ext>
            </p:extLst>
          </p:nvPr>
        </p:nvGraphicFramePr>
        <p:xfrm>
          <a:off x="381000" y="1066800"/>
          <a:ext cx="8610600" cy="5562600"/>
        </p:xfrm>
        <a:graphic>
          <a:graphicData uri="http://schemas.openxmlformats.org/drawingml/2006/table">
            <a:tbl>
              <a:tblPr firstRow="1" firstCol="1" bandRow="1">
                <a:tableStyleId>{5C22544A-7EE6-4342-B048-85BDC9FD1C3A}</a:tableStyleId>
              </a:tblPr>
              <a:tblGrid>
                <a:gridCol w="2870200">
                  <a:extLst>
                    <a:ext uri="{9D8B030D-6E8A-4147-A177-3AD203B41FA5}">
                      <a16:colId xmlns:a16="http://schemas.microsoft.com/office/drawing/2014/main" val="20000"/>
                    </a:ext>
                  </a:extLst>
                </a:gridCol>
                <a:gridCol w="2870200">
                  <a:extLst>
                    <a:ext uri="{9D8B030D-6E8A-4147-A177-3AD203B41FA5}">
                      <a16:colId xmlns:a16="http://schemas.microsoft.com/office/drawing/2014/main" val="20001"/>
                    </a:ext>
                  </a:extLst>
                </a:gridCol>
                <a:gridCol w="2870200">
                  <a:extLst>
                    <a:ext uri="{9D8B030D-6E8A-4147-A177-3AD203B41FA5}">
                      <a16:colId xmlns:a16="http://schemas.microsoft.com/office/drawing/2014/main" val="20002"/>
                    </a:ext>
                  </a:extLst>
                </a:gridCol>
              </a:tblGrid>
              <a:tr h="936636">
                <a:tc rowSpan="2">
                  <a:txBody>
                    <a:bodyPr/>
                    <a:lstStyle/>
                    <a:p>
                      <a:pPr marL="0" marR="0" algn="just">
                        <a:lnSpc>
                          <a:spcPct val="115000"/>
                        </a:lnSpc>
                        <a:spcBef>
                          <a:spcPts val="0"/>
                        </a:spcBef>
                        <a:spcAft>
                          <a:spcPts val="0"/>
                        </a:spcAft>
                      </a:pPr>
                      <a:endParaRPr lang="en-US" sz="1600" dirty="0" smtClean="0">
                        <a:effectLst/>
                        <a:latin typeface="Times New Roman" pitchFamily="18" charset="0"/>
                        <a:cs typeface="Times New Roman" pitchFamily="18" charset="0"/>
                      </a:endParaRPr>
                    </a:p>
                    <a:p>
                      <a:pPr marL="0" marR="0" algn="just">
                        <a:lnSpc>
                          <a:spcPct val="115000"/>
                        </a:lnSpc>
                        <a:spcBef>
                          <a:spcPts val="0"/>
                        </a:spcBef>
                        <a:spcAft>
                          <a:spcPts val="0"/>
                        </a:spcAft>
                      </a:pPr>
                      <a:r>
                        <a:rPr lang="en-US" sz="1600" dirty="0" smtClean="0">
                          <a:effectLst/>
                          <a:latin typeface="Times New Roman" pitchFamily="18" charset="0"/>
                          <a:cs typeface="Times New Roman" pitchFamily="18" charset="0"/>
                        </a:rPr>
                        <a:t>Females</a:t>
                      </a:r>
                      <a:endParaRPr lang="en-US" sz="1600" dirty="0">
                        <a:effectLst/>
                        <a:latin typeface="Times New Roman" pitchFamily="18" charset="0"/>
                        <a:cs typeface="Times New Roman" pitchFamily="18" charset="0"/>
                      </a:endParaRPr>
                    </a:p>
                    <a:p>
                      <a:pPr marL="0" marR="0" algn="just">
                        <a:lnSpc>
                          <a:spcPct val="115000"/>
                        </a:lnSpc>
                        <a:spcBef>
                          <a:spcPts val="0"/>
                        </a:spcBef>
                        <a:spcAft>
                          <a:spcPts val="0"/>
                        </a:spcAft>
                      </a:pPr>
                      <a:r>
                        <a:rPr lang="en-US" sz="1600" u="sng" dirty="0">
                          <a:effectLst/>
                          <a:latin typeface="Times New Roman" pitchFamily="18" charset="0"/>
                          <a:cs typeface="Times New Roman" pitchFamily="18" charset="0"/>
                        </a:rPr>
                        <a:t>Rearing</a:t>
                      </a:r>
                      <a:endParaRPr lang="en-US" sz="1600" dirty="0">
                        <a:effectLst/>
                        <a:latin typeface="Times New Roman" pitchFamily="18" charset="0"/>
                        <a:cs typeface="Times New Roman" pitchFamily="18" charset="0"/>
                      </a:endParaRPr>
                    </a:p>
                    <a:p>
                      <a:pPr marL="0" marR="0" algn="just">
                        <a:lnSpc>
                          <a:spcPct val="115000"/>
                        </a:lnSpc>
                        <a:spcBef>
                          <a:spcPts val="0"/>
                        </a:spcBef>
                        <a:spcAft>
                          <a:spcPts val="0"/>
                        </a:spcAft>
                      </a:pPr>
                      <a:r>
                        <a:rPr lang="en-US" sz="1600" dirty="0">
                          <a:effectLst/>
                          <a:latin typeface="Times New Roman" pitchFamily="18" charset="0"/>
                          <a:cs typeface="Times New Roman" pitchFamily="18" charset="0"/>
                        </a:rPr>
                        <a:t>brooding area (First 5 days)</a:t>
                      </a:r>
                    </a:p>
                    <a:p>
                      <a:pPr marL="0" marR="0" algn="just">
                        <a:lnSpc>
                          <a:spcPct val="115000"/>
                        </a:lnSpc>
                        <a:spcBef>
                          <a:spcPts val="0"/>
                        </a:spcBef>
                        <a:spcAft>
                          <a:spcPts val="0"/>
                        </a:spcAft>
                      </a:pPr>
                      <a:r>
                        <a:rPr lang="en-US" sz="1600" dirty="0">
                          <a:effectLst/>
                          <a:latin typeface="Times New Roman" pitchFamily="18" charset="0"/>
                          <a:cs typeface="Times New Roman" pitchFamily="18" charset="0"/>
                        </a:rPr>
                        <a:t>open sided rearing</a:t>
                      </a:r>
                    </a:p>
                    <a:p>
                      <a:pPr marL="0" marR="0" algn="just">
                        <a:lnSpc>
                          <a:spcPct val="115000"/>
                        </a:lnSpc>
                        <a:spcBef>
                          <a:spcPts val="0"/>
                        </a:spcBef>
                        <a:spcAft>
                          <a:spcPts val="0"/>
                        </a:spcAft>
                      </a:pPr>
                      <a:r>
                        <a:rPr lang="en-US" sz="1600" dirty="0">
                          <a:effectLst/>
                          <a:latin typeface="Times New Roman" pitchFamily="18" charset="0"/>
                          <a:cs typeface="Times New Roman" pitchFamily="18" charset="0"/>
                        </a:rPr>
                        <a:t>dark out rearing</a:t>
                      </a:r>
                    </a:p>
                    <a:p>
                      <a:pPr marL="0" marR="0" algn="just">
                        <a:lnSpc>
                          <a:spcPct val="115000"/>
                        </a:lnSpc>
                        <a:spcBef>
                          <a:spcPts val="0"/>
                        </a:spcBef>
                        <a:spcAft>
                          <a:spcPts val="0"/>
                        </a:spcAft>
                      </a:pPr>
                      <a:endParaRPr lang="en-US" sz="1600" u="sng" dirty="0" smtClean="0">
                        <a:effectLst/>
                        <a:latin typeface="Times New Roman" pitchFamily="18" charset="0"/>
                        <a:cs typeface="Times New Roman" pitchFamily="18" charset="0"/>
                      </a:endParaRPr>
                    </a:p>
                    <a:p>
                      <a:pPr marL="0" marR="0" algn="just">
                        <a:lnSpc>
                          <a:spcPct val="115000"/>
                        </a:lnSpc>
                        <a:spcBef>
                          <a:spcPts val="0"/>
                        </a:spcBef>
                        <a:spcAft>
                          <a:spcPts val="0"/>
                        </a:spcAft>
                      </a:pPr>
                      <a:r>
                        <a:rPr lang="en-US" sz="1600" u="sng" dirty="0" smtClean="0">
                          <a:effectLst/>
                          <a:latin typeface="Times New Roman" pitchFamily="18" charset="0"/>
                          <a:cs typeface="Times New Roman" pitchFamily="18" charset="0"/>
                        </a:rPr>
                        <a:t>Production</a:t>
                      </a:r>
                      <a:endParaRPr lang="en-US" sz="1600" dirty="0">
                        <a:effectLst/>
                        <a:latin typeface="Times New Roman" pitchFamily="18" charset="0"/>
                        <a:cs typeface="Times New Roman" pitchFamily="18" charset="0"/>
                      </a:endParaRPr>
                    </a:p>
                    <a:p>
                      <a:pPr marL="0" marR="0" algn="just">
                        <a:lnSpc>
                          <a:spcPct val="115000"/>
                        </a:lnSpc>
                        <a:spcBef>
                          <a:spcPts val="0"/>
                        </a:spcBef>
                        <a:spcAft>
                          <a:spcPts val="0"/>
                        </a:spcAft>
                      </a:pPr>
                      <a:r>
                        <a:rPr lang="en-US" sz="1600" dirty="0">
                          <a:effectLst/>
                          <a:latin typeface="Times New Roman" pitchFamily="18" charset="0"/>
                          <a:cs typeface="Times New Roman" pitchFamily="18" charset="0"/>
                        </a:rPr>
                        <a:t>floor-open sided</a:t>
                      </a:r>
                    </a:p>
                    <a:p>
                      <a:pPr marL="0" marR="0" algn="just">
                        <a:lnSpc>
                          <a:spcPct val="115000"/>
                        </a:lnSpc>
                        <a:spcBef>
                          <a:spcPts val="0"/>
                        </a:spcBef>
                        <a:spcAft>
                          <a:spcPts val="0"/>
                        </a:spcAft>
                      </a:pPr>
                      <a:r>
                        <a:rPr lang="en-US" sz="1600" dirty="0">
                          <a:effectLst/>
                          <a:latin typeface="Times New Roman" pitchFamily="18" charset="0"/>
                          <a:cs typeface="Times New Roman" pitchFamily="18" charset="0"/>
                        </a:rPr>
                        <a:t>floor-tunneled</a:t>
                      </a:r>
                    </a:p>
                    <a:p>
                      <a:pPr marL="0" marR="0" algn="just">
                        <a:lnSpc>
                          <a:spcPct val="115000"/>
                        </a:lnSpc>
                        <a:spcBef>
                          <a:spcPts val="0"/>
                        </a:spcBef>
                        <a:spcAft>
                          <a:spcPts val="0"/>
                        </a:spcAft>
                      </a:pPr>
                      <a:r>
                        <a:rPr lang="en-US" sz="1600" dirty="0">
                          <a:effectLst/>
                          <a:latin typeface="Times New Roman" pitchFamily="18" charset="0"/>
                          <a:cs typeface="Times New Roman" pitchFamily="18" charset="0"/>
                        </a:rPr>
                        <a:t>slatted</a:t>
                      </a:r>
                      <a:endParaRPr lang="en-US" sz="1600" dirty="0">
                        <a:effectLst/>
                        <a:latin typeface="Times New Roman" pitchFamily="18" charset="0"/>
                        <a:ea typeface="Calibri"/>
                        <a:cs typeface="Times New Roman" pitchFamily="18" charset="0"/>
                      </a:endParaRPr>
                    </a:p>
                  </a:txBody>
                  <a:tcPr marL="68580" marR="68580" marT="0" marB="0">
                    <a:solidFill>
                      <a:schemeClr val="tx2">
                        <a:lumMod val="60000"/>
                        <a:lumOff val="40000"/>
                      </a:schemeClr>
                    </a:solidFill>
                  </a:tcPr>
                </a:tc>
                <a:tc gridSpan="2">
                  <a:txBody>
                    <a:bodyPr/>
                    <a:lstStyle/>
                    <a:p>
                      <a:pPr marL="0" marR="0" algn="ctr">
                        <a:lnSpc>
                          <a:spcPct val="115000"/>
                        </a:lnSpc>
                        <a:spcBef>
                          <a:spcPts val="0"/>
                        </a:spcBef>
                        <a:spcAft>
                          <a:spcPts val="0"/>
                        </a:spcAft>
                      </a:pPr>
                      <a:r>
                        <a:rPr lang="en-US" sz="1600" dirty="0">
                          <a:effectLst/>
                          <a:latin typeface="Times New Roman" pitchFamily="18" charset="0"/>
                          <a:cs typeface="Times New Roman" pitchFamily="18" charset="0"/>
                        </a:rPr>
                        <a:t>Floor Space Recommendations</a:t>
                      </a:r>
                    </a:p>
                    <a:p>
                      <a:pPr marL="0" marR="0" algn="ctr">
                        <a:lnSpc>
                          <a:spcPct val="115000"/>
                        </a:lnSpc>
                        <a:spcBef>
                          <a:spcPts val="0"/>
                        </a:spcBef>
                        <a:spcAft>
                          <a:spcPts val="0"/>
                        </a:spcAft>
                      </a:pPr>
                      <a:r>
                        <a:rPr lang="en-US" sz="1600" dirty="0">
                          <a:effectLst/>
                          <a:latin typeface="Times New Roman" pitchFamily="18" charset="0"/>
                          <a:cs typeface="Times New Roman" pitchFamily="18" charset="0"/>
                        </a:rPr>
                        <a:t>sq. ft/bird                                  </a:t>
                      </a:r>
                      <a:r>
                        <a:rPr lang="en-US" sz="1600" dirty="0" smtClean="0">
                          <a:effectLst/>
                          <a:latin typeface="Times New Roman" pitchFamily="18" charset="0"/>
                          <a:cs typeface="Times New Roman" pitchFamily="18" charset="0"/>
                        </a:rPr>
                        <a:t>                               </a:t>
                      </a:r>
                      <a:r>
                        <a:rPr lang="en-US" sz="1600" dirty="0">
                          <a:effectLst/>
                          <a:latin typeface="Times New Roman" pitchFamily="18" charset="0"/>
                          <a:cs typeface="Times New Roman" pitchFamily="18" charset="0"/>
                        </a:rPr>
                        <a:t>birds/sq. meter</a:t>
                      </a:r>
                      <a:endParaRPr lang="en-US" sz="1600" dirty="0">
                        <a:effectLst/>
                        <a:latin typeface="Times New Roman" pitchFamily="18" charset="0"/>
                        <a:ea typeface="Calibri"/>
                        <a:cs typeface="Times New Roman" pitchFamily="18" charset="0"/>
                      </a:endParaRPr>
                    </a:p>
                  </a:txBody>
                  <a:tcPr marL="68580" marR="68580" marT="0" marB="0">
                    <a:solidFill>
                      <a:schemeClr val="tx2">
                        <a:lumMod val="60000"/>
                        <a:lumOff val="40000"/>
                      </a:schemeClr>
                    </a:solidFill>
                  </a:tcPr>
                </a:tc>
                <a:tc hMerge="1">
                  <a:txBody>
                    <a:bodyPr/>
                    <a:lstStyle/>
                    <a:p>
                      <a:endParaRPr lang="en-US"/>
                    </a:p>
                  </a:txBody>
                  <a:tcPr/>
                </a:tc>
                <a:extLst>
                  <a:ext uri="{0D108BD9-81ED-4DB2-BD59-A6C34878D82A}">
                    <a16:rowId xmlns:a16="http://schemas.microsoft.com/office/drawing/2014/main" val="10000"/>
                  </a:ext>
                </a:extLst>
              </a:tr>
              <a:tr h="2724433">
                <a:tc vMerge="1">
                  <a:txBody>
                    <a:bodyPr/>
                    <a:lstStyle/>
                    <a:p>
                      <a:endParaRPr lang="en-US"/>
                    </a:p>
                  </a:txBody>
                  <a:tcPr/>
                </a:tc>
                <a:tc>
                  <a:txBody>
                    <a:bodyPr/>
                    <a:lstStyle/>
                    <a:p>
                      <a:pPr marL="0" marR="0" algn="l">
                        <a:lnSpc>
                          <a:spcPct val="115000"/>
                        </a:lnSpc>
                        <a:spcBef>
                          <a:spcPts val="0"/>
                        </a:spcBef>
                        <a:spcAft>
                          <a:spcPts val="0"/>
                        </a:spcAft>
                      </a:pPr>
                      <a:r>
                        <a:rPr lang="en-US" sz="1800" b="1" dirty="0">
                          <a:effectLst/>
                          <a:latin typeface="Times New Roman" pitchFamily="18" charset="0"/>
                          <a:cs typeface="Times New Roman" pitchFamily="18" charset="0"/>
                        </a:rPr>
                        <a:t>0.36</a:t>
                      </a:r>
                    </a:p>
                    <a:p>
                      <a:pPr marL="0" marR="0" algn="l">
                        <a:lnSpc>
                          <a:spcPct val="115000"/>
                        </a:lnSpc>
                        <a:spcBef>
                          <a:spcPts val="0"/>
                        </a:spcBef>
                        <a:spcAft>
                          <a:spcPts val="0"/>
                        </a:spcAft>
                      </a:pPr>
                      <a:r>
                        <a:rPr lang="en-US" sz="1800" b="1" dirty="0">
                          <a:effectLst/>
                          <a:latin typeface="Times New Roman" pitchFamily="18" charset="0"/>
                          <a:cs typeface="Times New Roman" pitchFamily="18" charset="0"/>
                        </a:rPr>
                        <a:t>1.75</a:t>
                      </a:r>
                    </a:p>
                    <a:p>
                      <a:pPr marL="0" marR="0" algn="l">
                        <a:lnSpc>
                          <a:spcPct val="115000"/>
                        </a:lnSpc>
                        <a:spcBef>
                          <a:spcPts val="0"/>
                        </a:spcBef>
                        <a:spcAft>
                          <a:spcPts val="0"/>
                        </a:spcAft>
                      </a:pPr>
                      <a:r>
                        <a:rPr lang="en-US" sz="1800" b="1" dirty="0">
                          <a:effectLst/>
                          <a:latin typeface="Times New Roman" pitchFamily="18" charset="0"/>
                          <a:cs typeface="Times New Roman" pitchFamily="18" charset="0"/>
                        </a:rPr>
                        <a:t>1.50</a:t>
                      </a:r>
                    </a:p>
                    <a:p>
                      <a:pPr marL="0" marR="0" algn="l">
                        <a:lnSpc>
                          <a:spcPct val="115000"/>
                        </a:lnSpc>
                        <a:spcBef>
                          <a:spcPts val="0"/>
                        </a:spcBef>
                        <a:spcAft>
                          <a:spcPts val="0"/>
                        </a:spcAft>
                      </a:pPr>
                      <a:r>
                        <a:rPr lang="en-US" sz="1800" b="1" dirty="0">
                          <a:effectLst/>
                          <a:latin typeface="Times New Roman" pitchFamily="18" charset="0"/>
                          <a:cs typeface="Times New Roman" pitchFamily="18" charset="0"/>
                        </a:rPr>
                        <a:t> </a:t>
                      </a:r>
                    </a:p>
                    <a:p>
                      <a:pPr marL="0" marR="0" algn="l">
                        <a:lnSpc>
                          <a:spcPct val="115000"/>
                        </a:lnSpc>
                        <a:spcBef>
                          <a:spcPts val="0"/>
                        </a:spcBef>
                        <a:spcAft>
                          <a:spcPts val="0"/>
                        </a:spcAft>
                      </a:pPr>
                      <a:r>
                        <a:rPr lang="en-US" sz="1800" b="1" dirty="0">
                          <a:effectLst/>
                          <a:latin typeface="Times New Roman" pitchFamily="18" charset="0"/>
                          <a:cs typeface="Times New Roman" pitchFamily="18" charset="0"/>
                        </a:rPr>
                        <a:t>2.75</a:t>
                      </a:r>
                    </a:p>
                    <a:p>
                      <a:pPr marL="0" marR="0" algn="l">
                        <a:lnSpc>
                          <a:spcPct val="115000"/>
                        </a:lnSpc>
                        <a:spcBef>
                          <a:spcPts val="0"/>
                        </a:spcBef>
                        <a:spcAft>
                          <a:spcPts val="0"/>
                        </a:spcAft>
                      </a:pPr>
                      <a:r>
                        <a:rPr lang="en-US" sz="1800" b="1" dirty="0">
                          <a:effectLst/>
                          <a:latin typeface="Times New Roman" pitchFamily="18" charset="0"/>
                          <a:cs typeface="Times New Roman" pitchFamily="18" charset="0"/>
                        </a:rPr>
                        <a:t>2.25</a:t>
                      </a:r>
                    </a:p>
                    <a:p>
                      <a:pPr marL="0" marR="0" algn="l">
                        <a:lnSpc>
                          <a:spcPct val="115000"/>
                        </a:lnSpc>
                        <a:spcBef>
                          <a:spcPts val="0"/>
                        </a:spcBef>
                        <a:spcAft>
                          <a:spcPts val="0"/>
                        </a:spcAft>
                      </a:pPr>
                      <a:r>
                        <a:rPr lang="en-US" sz="1800" b="1" dirty="0">
                          <a:effectLst/>
                          <a:latin typeface="Times New Roman" pitchFamily="18" charset="0"/>
                          <a:cs typeface="Times New Roman" pitchFamily="18" charset="0"/>
                        </a:rPr>
                        <a:t>2.00</a:t>
                      </a:r>
                      <a:endParaRPr lang="en-US" sz="1800" b="1" dirty="0">
                        <a:effectLst/>
                        <a:latin typeface="Times New Roman" pitchFamily="18" charset="0"/>
                        <a:ea typeface="Calibri"/>
                        <a:cs typeface="Times New Roman" pitchFamily="18" charset="0"/>
                      </a:endParaRPr>
                    </a:p>
                  </a:txBody>
                  <a:tcPr marL="68580" marR="68580" marT="0" marB="0">
                    <a:solidFill>
                      <a:srgbClr val="92D050"/>
                    </a:solidFill>
                  </a:tcPr>
                </a:tc>
                <a:tc>
                  <a:txBody>
                    <a:bodyPr/>
                    <a:lstStyle/>
                    <a:p>
                      <a:pPr marL="0" marR="0" algn="ctr">
                        <a:lnSpc>
                          <a:spcPct val="115000"/>
                        </a:lnSpc>
                        <a:spcBef>
                          <a:spcPts val="0"/>
                        </a:spcBef>
                        <a:spcAft>
                          <a:spcPts val="0"/>
                        </a:spcAft>
                      </a:pPr>
                      <a:r>
                        <a:rPr lang="en-US" sz="1800" b="1" dirty="0">
                          <a:effectLst/>
                          <a:latin typeface="Times New Roman" pitchFamily="18" charset="0"/>
                          <a:cs typeface="Times New Roman" pitchFamily="18" charset="0"/>
                        </a:rPr>
                        <a:t>30.00</a:t>
                      </a:r>
                    </a:p>
                    <a:p>
                      <a:pPr marL="0" marR="0" algn="ctr">
                        <a:lnSpc>
                          <a:spcPct val="115000"/>
                        </a:lnSpc>
                        <a:spcBef>
                          <a:spcPts val="0"/>
                        </a:spcBef>
                        <a:spcAft>
                          <a:spcPts val="0"/>
                        </a:spcAft>
                      </a:pPr>
                      <a:r>
                        <a:rPr lang="en-US" sz="1800" b="1" dirty="0">
                          <a:effectLst/>
                          <a:latin typeface="Times New Roman" pitchFamily="18" charset="0"/>
                          <a:cs typeface="Times New Roman" pitchFamily="18" charset="0"/>
                        </a:rPr>
                        <a:t>6.00</a:t>
                      </a:r>
                    </a:p>
                    <a:p>
                      <a:pPr marL="0" marR="0" algn="ctr">
                        <a:lnSpc>
                          <a:spcPct val="115000"/>
                        </a:lnSpc>
                        <a:spcBef>
                          <a:spcPts val="0"/>
                        </a:spcBef>
                        <a:spcAft>
                          <a:spcPts val="0"/>
                        </a:spcAft>
                      </a:pPr>
                      <a:r>
                        <a:rPr lang="en-US" sz="1800" b="1" dirty="0">
                          <a:effectLst/>
                          <a:latin typeface="Times New Roman" pitchFamily="18" charset="0"/>
                          <a:cs typeface="Times New Roman" pitchFamily="18" charset="0"/>
                        </a:rPr>
                        <a:t>7.00</a:t>
                      </a:r>
                    </a:p>
                    <a:p>
                      <a:pPr marL="0" marR="0" algn="ctr">
                        <a:lnSpc>
                          <a:spcPct val="115000"/>
                        </a:lnSpc>
                        <a:spcBef>
                          <a:spcPts val="0"/>
                        </a:spcBef>
                        <a:spcAft>
                          <a:spcPts val="0"/>
                        </a:spcAft>
                      </a:pPr>
                      <a:r>
                        <a:rPr lang="en-US" sz="1800" b="1" dirty="0">
                          <a:effectLst/>
                          <a:latin typeface="Times New Roman" pitchFamily="18" charset="0"/>
                          <a:cs typeface="Times New Roman" pitchFamily="18" charset="0"/>
                        </a:rPr>
                        <a:t> </a:t>
                      </a:r>
                    </a:p>
                    <a:p>
                      <a:pPr marL="0" marR="0" algn="ctr">
                        <a:lnSpc>
                          <a:spcPct val="115000"/>
                        </a:lnSpc>
                        <a:spcBef>
                          <a:spcPts val="0"/>
                        </a:spcBef>
                        <a:spcAft>
                          <a:spcPts val="0"/>
                        </a:spcAft>
                      </a:pPr>
                      <a:r>
                        <a:rPr lang="en-US" sz="1800" b="1" dirty="0">
                          <a:effectLst/>
                          <a:latin typeface="Times New Roman" pitchFamily="18" charset="0"/>
                          <a:cs typeface="Times New Roman" pitchFamily="18" charset="0"/>
                        </a:rPr>
                        <a:t>3.85</a:t>
                      </a:r>
                    </a:p>
                    <a:p>
                      <a:pPr marL="0" marR="0" algn="ctr">
                        <a:lnSpc>
                          <a:spcPct val="115000"/>
                        </a:lnSpc>
                        <a:spcBef>
                          <a:spcPts val="0"/>
                        </a:spcBef>
                        <a:spcAft>
                          <a:spcPts val="0"/>
                        </a:spcAft>
                      </a:pPr>
                      <a:r>
                        <a:rPr lang="en-US" sz="1800" b="1" dirty="0">
                          <a:effectLst/>
                          <a:latin typeface="Times New Roman" pitchFamily="18" charset="0"/>
                          <a:cs typeface="Times New Roman" pitchFamily="18" charset="0"/>
                        </a:rPr>
                        <a:t>4.70</a:t>
                      </a:r>
                    </a:p>
                    <a:p>
                      <a:pPr marL="0" marR="0" algn="ctr">
                        <a:lnSpc>
                          <a:spcPct val="115000"/>
                        </a:lnSpc>
                        <a:spcBef>
                          <a:spcPts val="0"/>
                        </a:spcBef>
                        <a:spcAft>
                          <a:spcPts val="0"/>
                        </a:spcAft>
                      </a:pPr>
                      <a:r>
                        <a:rPr lang="en-US" sz="1800" b="1" dirty="0">
                          <a:effectLst/>
                          <a:latin typeface="Times New Roman" pitchFamily="18" charset="0"/>
                          <a:cs typeface="Times New Roman" pitchFamily="18" charset="0"/>
                        </a:rPr>
                        <a:t>5.25</a:t>
                      </a:r>
                      <a:endParaRPr lang="en-US" sz="1800" b="1" dirty="0">
                        <a:effectLst/>
                        <a:latin typeface="Times New Roman" pitchFamily="18" charset="0"/>
                        <a:ea typeface="Calibri"/>
                        <a:cs typeface="Times New Roman" pitchFamily="18" charset="0"/>
                      </a:endParaRPr>
                    </a:p>
                  </a:txBody>
                  <a:tcPr marL="68580" marR="68580" marT="0" marB="0">
                    <a:solidFill>
                      <a:srgbClr val="92D050"/>
                    </a:solidFill>
                  </a:tcPr>
                </a:tc>
                <a:extLst>
                  <a:ext uri="{0D108BD9-81ED-4DB2-BD59-A6C34878D82A}">
                    <a16:rowId xmlns:a16="http://schemas.microsoft.com/office/drawing/2014/main" val="10001"/>
                  </a:ext>
                </a:extLst>
              </a:tr>
              <a:tr h="1901531">
                <a:tc>
                  <a:txBody>
                    <a:bodyPr/>
                    <a:lstStyle/>
                    <a:p>
                      <a:pPr marL="0" marR="0" algn="just">
                        <a:lnSpc>
                          <a:spcPct val="115000"/>
                        </a:lnSpc>
                        <a:spcBef>
                          <a:spcPts val="0"/>
                        </a:spcBef>
                        <a:spcAft>
                          <a:spcPts val="0"/>
                        </a:spcAft>
                      </a:pPr>
                      <a:r>
                        <a:rPr lang="en-US" sz="1600" dirty="0">
                          <a:effectLst/>
                          <a:latin typeface="Times New Roman" pitchFamily="18" charset="0"/>
                          <a:cs typeface="Times New Roman" pitchFamily="18" charset="0"/>
                        </a:rPr>
                        <a:t>Males: </a:t>
                      </a:r>
                      <a:r>
                        <a:rPr lang="en-US" sz="1600" u="sng" dirty="0">
                          <a:effectLst/>
                          <a:latin typeface="Times New Roman" pitchFamily="18" charset="0"/>
                          <a:cs typeface="Times New Roman" pitchFamily="18" charset="0"/>
                        </a:rPr>
                        <a:t>Rearing</a:t>
                      </a:r>
                      <a:endParaRPr lang="en-US" sz="1600" dirty="0">
                        <a:effectLst/>
                        <a:latin typeface="Times New Roman" pitchFamily="18" charset="0"/>
                        <a:cs typeface="Times New Roman" pitchFamily="18" charset="0"/>
                      </a:endParaRPr>
                    </a:p>
                    <a:p>
                      <a:pPr marL="0" marR="0" algn="just">
                        <a:lnSpc>
                          <a:spcPct val="115000"/>
                        </a:lnSpc>
                        <a:spcBef>
                          <a:spcPts val="0"/>
                        </a:spcBef>
                        <a:spcAft>
                          <a:spcPts val="0"/>
                        </a:spcAft>
                      </a:pPr>
                      <a:r>
                        <a:rPr lang="en-US" sz="1600" dirty="0">
                          <a:effectLst/>
                          <a:latin typeface="Times New Roman" pitchFamily="18" charset="0"/>
                          <a:cs typeface="Times New Roman" pitchFamily="18" charset="0"/>
                        </a:rPr>
                        <a:t>brooding area (First 5 days)</a:t>
                      </a:r>
                    </a:p>
                    <a:p>
                      <a:pPr marL="0" marR="0" algn="just">
                        <a:lnSpc>
                          <a:spcPct val="115000"/>
                        </a:lnSpc>
                        <a:spcBef>
                          <a:spcPts val="0"/>
                        </a:spcBef>
                        <a:spcAft>
                          <a:spcPts val="0"/>
                        </a:spcAft>
                      </a:pPr>
                      <a:r>
                        <a:rPr lang="en-US" sz="1600" dirty="0">
                          <a:effectLst/>
                          <a:latin typeface="Times New Roman" pitchFamily="18" charset="0"/>
                          <a:cs typeface="Times New Roman" pitchFamily="18" charset="0"/>
                        </a:rPr>
                        <a:t>open sided rearing</a:t>
                      </a:r>
                    </a:p>
                    <a:p>
                      <a:pPr marL="0" marR="0" algn="just">
                        <a:lnSpc>
                          <a:spcPct val="115000"/>
                        </a:lnSpc>
                        <a:spcBef>
                          <a:spcPts val="0"/>
                        </a:spcBef>
                        <a:spcAft>
                          <a:spcPts val="0"/>
                        </a:spcAft>
                      </a:pPr>
                      <a:r>
                        <a:rPr lang="en-US" sz="1600" dirty="0">
                          <a:effectLst/>
                          <a:latin typeface="Times New Roman" pitchFamily="18" charset="0"/>
                          <a:cs typeface="Times New Roman" pitchFamily="18" charset="0"/>
                        </a:rPr>
                        <a:t>dark out rearing</a:t>
                      </a:r>
                      <a:endParaRPr lang="en-US" sz="1600" dirty="0">
                        <a:effectLst/>
                        <a:latin typeface="Times New Roman" pitchFamily="18" charset="0"/>
                        <a:ea typeface="Calibri"/>
                        <a:cs typeface="Times New Roman" pitchFamily="18" charset="0"/>
                      </a:endParaRPr>
                    </a:p>
                  </a:txBody>
                  <a:tcPr marL="68580" marR="68580" marT="0" marB="0">
                    <a:solidFill>
                      <a:schemeClr val="accent3">
                        <a:lumMod val="75000"/>
                      </a:schemeClr>
                    </a:solidFill>
                  </a:tcPr>
                </a:tc>
                <a:tc>
                  <a:txBody>
                    <a:bodyPr/>
                    <a:lstStyle/>
                    <a:p>
                      <a:pPr marL="0" marR="0" algn="l">
                        <a:lnSpc>
                          <a:spcPct val="115000"/>
                        </a:lnSpc>
                        <a:spcBef>
                          <a:spcPts val="0"/>
                        </a:spcBef>
                        <a:spcAft>
                          <a:spcPts val="0"/>
                        </a:spcAft>
                      </a:pPr>
                      <a:r>
                        <a:rPr lang="en-US" sz="1800" b="1" dirty="0">
                          <a:effectLst/>
                          <a:latin typeface="Times New Roman" pitchFamily="18" charset="0"/>
                          <a:cs typeface="Times New Roman" pitchFamily="18" charset="0"/>
                        </a:rPr>
                        <a:t> </a:t>
                      </a:r>
                    </a:p>
                    <a:p>
                      <a:pPr marL="0" marR="0" algn="l">
                        <a:lnSpc>
                          <a:spcPct val="115000"/>
                        </a:lnSpc>
                        <a:spcBef>
                          <a:spcPts val="0"/>
                        </a:spcBef>
                        <a:spcAft>
                          <a:spcPts val="0"/>
                        </a:spcAft>
                      </a:pPr>
                      <a:r>
                        <a:rPr lang="en-US" sz="1800" b="1" dirty="0">
                          <a:effectLst/>
                          <a:latin typeface="Times New Roman" pitchFamily="18" charset="0"/>
                          <a:cs typeface="Times New Roman" pitchFamily="18" charset="0"/>
                        </a:rPr>
                        <a:t>0.36</a:t>
                      </a:r>
                    </a:p>
                    <a:p>
                      <a:pPr marL="0" marR="0" algn="l">
                        <a:lnSpc>
                          <a:spcPct val="115000"/>
                        </a:lnSpc>
                        <a:spcBef>
                          <a:spcPts val="0"/>
                        </a:spcBef>
                        <a:spcAft>
                          <a:spcPts val="0"/>
                        </a:spcAft>
                      </a:pPr>
                      <a:r>
                        <a:rPr lang="en-US" sz="1800" b="1" dirty="0">
                          <a:effectLst/>
                          <a:latin typeface="Times New Roman" pitchFamily="18" charset="0"/>
                          <a:cs typeface="Times New Roman" pitchFamily="18" charset="0"/>
                        </a:rPr>
                        <a:t>3.00</a:t>
                      </a:r>
                    </a:p>
                    <a:p>
                      <a:pPr marL="0" marR="0" algn="l">
                        <a:lnSpc>
                          <a:spcPct val="115000"/>
                        </a:lnSpc>
                        <a:spcBef>
                          <a:spcPts val="0"/>
                        </a:spcBef>
                        <a:spcAft>
                          <a:spcPts val="0"/>
                        </a:spcAft>
                      </a:pPr>
                      <a:r>
                        <a:rPr lang="en-US" sz="1800" b="1" dirty="0">
                          <a:effectLst/>
                          <a:latin typeface="Times New Roman" pitchFamily="18" charset="0"/>
                          <a:cs typeface="Times New Roman" pitchFamily="18" charset="0"/>
                        </a:rPr>
                        <a:t>2.75</a:t>
                      </a:r>
                      <a:endParaRPr lang="en-US" sz="1800" b="1" dirty="0">
                        <a:effectLst/>
                        <a:latin typeface="Times New Roman" pitchFamily="18" charset="0"/>
                        <a:ea typeface="Calibri"/>
                        <a:cs typeface="Times New Roman" pitchFamily="18" charset="0"/>
                      </a:endParaRPr>
                    </a:p>
                  </a:txBody>
                  <a:tcPr marL="68580" marR="68580" marT="0" marB="0">
                    <a:solidFill>
                      <a:srgbClr val="FFC000"/>
                    </a:solidFill>
                  </a:tcPr>
                </a:tc>
                <a:tc>
                  <a:txBody>
                    <a:bodyPr/>
                    <a:lstStyle/>
                    <a:p>
                      <a:pPr marL="0" marR="0" algn="ctr">
                        <a:lnSpc>
                          <a:spcPct val="115000"/>
                        </a:lnSpc>
                        <a:spcBef>
                          <a:spcPts val="0"/>
                        </a:spcBef>
                        <a:spcAft>
                          <a:spcPts val="0"/>
                        </a:spcAft>
                      </a:pPr>
                      <a:r>
                        <a:rPr lang="en-US" sz="1800" b="1" dirty="0">
                          <a:effectLst/>
                          <a:latin typeface="Times New Roman" pitchFamily="18" charset="0"/>
                          <a:cs typeface="Times New Roman" pitchFamily="18" charset="0"/>
                        </a:rPr>
                        <a:t> </a:t>
                      </a:r>
                    </a:p>
                    <a:p>
                      <a:pPr marL="0" marR="0" algn="ctr">
                        <a:lnSpc>
                          <a:spcPct val="115000"/>
                        </a:lnSpc>
                        <a:spcBef>
                          <a:spcPts val="0"/>
                        </a:spcBef>
                        <a:spcAft>
                          <a:spcPts val="0"/>
                        </a:spcAft>
                      </a:pPr>
                      <a:r>
                        <a:rPr lang="en-US" sz="1800" b="1" dirty="0">
                          <a:effectLst/>
                          <a:latin typeface="Times New Roman" pitchFamily="18" charset="0"/>
                          <a:cs typeface="Times New Roman" pitchFamily="18" charset="0"/>
                        </a:rPr>
                        <a:t>30.00</a:t>
                      </a:r>
                    </a:p>
                    <a:p>
                      <a:pPr marL="0" marR="0" algn="ctr">
                        <a:lnSpc>
                          <a:spcPct val="115000"/>
                        </a:lnSpc>
                        <a:spcBef>
                          <a:spcPts val="0"/>
                        </a:spcBef>
                        <a:spcAft>
                          <a:spcPts val="0"/>
                        </a:spcAft>
                      </a:pPr>
                      <a:r>
                        <a:rPr lang="en-US" sz="1800" b="1" dirty="0">
                          <a:effectLst/>
                          <a:latin typeface="Times New Roman" pitchFamily="18" charset="0"/>
                          <a:cs typeface="Times New Roman" pitchFamily="18" charset="0"/>
                        </a:rPr>
                        <a:t>3.50</a:t>
                      </a:r>
                    </a:p>
                    <a:p>
                      <a:pPr marL="0" marR="0" algn="ctr">
                        <a:lnSpc>
                          <a:spcPct val="115000"/>
                        </a:lnSpc>
                        <a:spcBef>
                          <a:spcPts val="0"/>
                        </a:spcBef>
                        <a:spcAft>
                          <a:spcPts val="0"/>
                        </a:spcAft>
                      </a:pPr>
                      <a:r>
                        <a:rPr lang="en-US" sz="1800" b="1" dirty="0">
                          <a:effectLst/>
                          <a:latin typeface="Times New Roman" pitchFamily="18" charset="0"/>
                          <a:cs typeface="Times New Roman" pitchFamily="18" charset="0"/>
                        </a:rPr>
                        <a:t>3.85</a:t>
                      </a:r>
                      <a:endParaRPr lang="en-US" sz="1800" b="1" dirty="0">
                        <a:effectLst/>
                        <a:latin typeface="Times New Roman" pitchFamily="18" charset="0"/>
                        <a:ea typeface="Calibri"/>
                        <a:cs typeface="Times New Roman" pitchFamily="18" charset="0"/>
                      </a:endParaRPr>
                    </a:p>
                  </a:txBody>
                  <a:tcPr marL="68580" marR="68580" marT="0" marB="0">
                    <a:solidFill>
                      <a:srgbClr val="FFC00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18556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458200" cy="4876799"/>
          </a:xfrm>
        </p:spPr>
        <p:txBody>
          <a:bodyPr>
            <a:noAutofit/>
          </a:bodyPr>
          <a:lstStyle/>
          <a:p>
            <a:pPr marL="0" indent="0" algn="just">
              <a:buNone/>
            </a:pPr>
            <a:r>
              <a:rPr lang="en-US" sz="2400" b="1" dirty="0" smtClean="0">
                <a:latin typeface="Times New Roman" pitchFamily="18" charset="0"/>
                <a:cs typeface="Times New Roman" pitchFamily="18" charset="0"/>
              </a:rPr>
              <a:t>Overweight </a:t>
            </a:r>
            <a:r>
              <a:rPr lang="en-US" sz="2400" b="1" dirty="0">
                <a:latin typeface="Times New Roman" pitchFamily="18" charset="0"/>
                <a:cs typeface="Times New Roman" pitchFamily="18" charset="0"/>
              </a:rPr>
              <a:t>eggs: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Overfeeding</a:t>
            </a:r>
            <a:r>
              <a:rPr lang="en-US" sz="2400" dirty="0">
                <a:latin typeface="Times New Roman" pitchFamily="18" charset="0"/>
                <a:cs typeface="Times New Roman" pitchFamily="18" charset="0"/>
              </a:rPr>
              <a:t>, High levels of energy or protein </a:t>
            </a:r>
            <a:r>
              <a:rPr lang="en-US" sz="2400" dirty="0" smtClean="0">
                <a:latin typeface="Times New Roman" pitchFamily="18" charset="0"/>
                <a:cs typeface="Times New Roman" pitchFamily="18" charset="0"/>
              </a:rPr>
              <a:t>in feeds</a:t>
            </a:r>
            <a:r>
              <a:rPr lang="en-US" sz="2400" dirty="0">
                <a:latin typeface="Times New Roman" pitchFamily="18" charset="0"/>
                <a:cs typeface="Times New Roman" pitchFamily="18" charset="0"/>
              </a:rPr>
              <a:t>, Overweight </a:t>
            </a:r>
            <a:r>
              <a:rPr lang="en-US" sz="2400" dirty="0" smtClean="0">
                <a:latin typeface="Times New Roman" pitchFamily="18" charset="0"/>
                <a:cs typeface="Times New Roman" pitchFamily="18" charset="0"/>
              </a:rPr>
              <a:t>birds</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Egg size is largely determined by the body weight of the female at photo-stimulation.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Delayed </a:t>
            </a:r>
            <a:r>
              <a:rPr lang="en-US" sz="2400" dirty="0">
                <a:latin typeface="Times New Roman" pitchFamily="18" charset="0"/>
                <a:cs typeface="Times New Roman" pitchFamily="18" charset="0"/>
              </a:rPr>
              <a:t>lighting </a:t>
            </a:r>
            <a:r>
              <a:rPr lang="en-US" sz="2400" dirty="0" smtClean="0">
                <a:latin typeface="Times New Roman" pitchFamily="18" charset="0"/>
                <a:cs typeface="Times New Roman" pitchFamily="18" charset="0"/>
              </a:rPr>
              <a:t>give </a:t>
            </a:r>
            <a:r>
              <a:rPr lang="en-US" sz="2400" dirty="0">
                <a:latin typeface="Times New Roman" pitchFamily="18" charset="0"/>
                <a:cs typeface="Times New Roman" pitchFamily="18" charset="0"/>
              </a:rPr>
              <a:t>larger eggs initially and probably throughout the life of the flock</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241805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5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Egg collection: </a:t>
            </a:r>
            <a:endParaRPr lang="en-US" sz="2400" b="1" dirty="0" smtClean="0">
              <a:solidFill>
                <a:srgbClr val="FF0000"/>
              </a:solidFill>
              <a:latin typeface="Times New Roman" pitchFamily="18" charset="0"/>
              <a:cs typeface="Times New Roman" pitchFamily="18" charset="0"/>
            </a:endParaRPr>
          </a:p>
          <a:p>
            <a:pPr marL="0" indent="0" algn="just">
              <a:buNone/>
            </a:pPr>
            <a:endParaRPr lang="en-US" sz="2400" b="1" dirty="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Maximum </a:t>
            </a:r>
            <a:r>
              <a:rPr lang="en-US" sz="2400" dirty="0">
                <a:latin typeface="Times New Roman" pitchFamily="18" charset="0"/>
                <a:cs typeface="Times New Roman" pitchFamily="18" charset="0"/>
              </a:rPr>
              <a:t>hatchability and chick quality can only be achieved when the egg is held under optimum conditions between laying and setting in the incubator.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Manual </a:t>
            </a:r>
            <a:r>
              <a:rPr lang="en-US" sz="2400" dirty="0">
                <a:latin typeface="Times New Roman" pitchFamily="18" charset="0"/>
                <a:cs typeface="Times New Roman" pitchFamily="18" charset="0"/>
              </a:rPr>
              <a:t>nests </a:t>
            </a:r>
            <a:r>
              <a:rPr lang="en-US" sz="2400" dirty="0" smtClean="0">
                <a:latin typeface="Times New Roman" pitchFamily="18" charset="0"/>
                <a:cs typeface="Times New Roman" pitchFamily="18" charset="0"/>
              </a:rPr>
              <a:t>kept </a:t>
            </a:r>
            <a:r>
              <a:rPr lang="en-US" sz="2400" dirty="0">
                <a:latin typeface="Times New Roman" pitchFamily="18" charset="0"/>
                <a:cs typeface="Times New Roman" pitchFamily="18" charset="0"/>
              </a:rPr>
              <a:t>well maintained with clean shavings.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Collect </a:t>
            </a:r>
            <a:r>
              <a:rPr lang="en-US" sz="2400" dirty="0">
                <a:latin typeface="Times New Roman" pitchFamily="18" charset="0"/>
                <a:cs typeface="Times New Roman" pitchFamily="18" charset="0"/>
              </a:rPr>
              <a:t>eggs at least </a:t>
            </a:r>
            <a:r>
              <a:rPr lang="en-US" sz="2400" dirty="0" smtClean="0">
                <a:latin typeface="Times New Roman" pitchFamily="18" charset="0"/>
                <a:cs typeface="Times New Roman" pitchFamily="18" charset="0"/>
              </a:rPr>
              <a:t>4-6 </a:t>
            </a:r>
            <a:r>
              <a:rPr lang="en-US" sz="2400" dirty="0">
                <a:latin typeface="Times New Roman" pitchFamily="18" charset="0"/>
                <a:cs typeface="Times New Roman" pitchFamily="18" charset="0"/>
              </a:rPr>
              <a:t>times daily and during peak production periods six collections are recommended.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Eggs </a:t>
            </a:r>
            <a:r>
              <a:rPr lang="en-US" sz="2400" dirty="0" smtClean="0">
                <a:latin typeface="Times New Roman" pitchFamily="18" charset="0"/>
                <a:cs typeface="Times New Roman" pitchFamily="18" charset="0"/>
              </a:rPr>
              <a:t>regularly </a:t>
            </a:r>
            <a:r>
              <a:rPr lang="en-US" sz="2400" dirty="0">
                <a:latin typeface="Times New Roman" pitchFamily="18" charset="0"/>
                <a:cs typeface="Times New Roman" pitchFamily="18" charset="0"/>
              </a:rPr>
              <a:t>collected and cooled down to storage temperatures to prevent pre-incubation and embryo </a:t>
            </a:r>
            <a:r>
              <a:rPr lang="en-US" sz="2400" dirty="0" smtClean="0">
                <a:latin typeface="Times New Roman" pitchFamily="18" charset="0"/>
                <a:cs typeface="Times New Roman" pitchFamily="18" charset="0"/>
              </a:rPr>
              <a:t>development improve </a:t>
            </a:r>
            <a:r>
              <a:rPr lang="en-US" sz="2400" dirty="0">
                <a:latin typeface="Times New Roman" pitchFamily="18" charset="0"/>
                <a:cs typeface="Times New Roman" pitchFamily="18" charset="0"/>
              </a:rPr>
              <a:t>hatchability</a:t>
            </a:r>
            <a:r>
              <a:rPr lang="en-US" sz="24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3232222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458200" cy="5105399"/>
          </a:xfrm>
        </p:spPr>
        <p:txBody>
          <a:bodyPr>
            <a:noAutofit/>
          </a:bodyPr>
          <a:lstStyle/>
          <a:p>
            <a:pPr algn="just"/>
            <a:r>
              <a:rPr lang="en-US" sz="2400" dirty="0" smtClean="0">
                <a:latin typeface="Times New Roman" pitchFamily="18" charset="0"/>
                <a:cs typeface="Times New Roman" pitchFamily="18" charset="0"/>
              </a:rPr>
              <a:t>Wash hands before and after each egg collection, and before and after handling floor eggs.</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Prevent hair line cracks by handling eggs carefully at all times. </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Eggs should be collected in plastic or fiber trays with the small end facing down.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23884118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5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Egg Grading: </a:t>
            </a:r>
            <a:endParaRPr lang="en-US" sz="2400" b="1" dirty="0" smtClean="0">
              <a:solidFill>
                <a:srgbClr val="FF0000"/>
              </a:solidFill>
              <a:latin typeface="Times New Roman" pitchFamily="18" charset="0"/>
              <a:cs typeface="Times New Roman" pitchFamily="18" charset="0"/>
            </a:endParaRPr>
          </a:p>
          <a:p>
            <a:pPr marL="0" indent="0" algn="just">
              <a:buNone/>
            </a:pPr>
            <a:endParaRPr lang="en-US" sz="2400" b="1" dirty="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Egg </a:t>
            </a:r>
            <a:r>
              <a:rPr lang="en-US" sz="2400" dirty="0">
                <a:latin typeface="Times New Roman" pitchFamily="18" charset="0"/>
                <a:cs typeface="Times New Roman" pitchFamily="18" charset="0"/>
              </a:rPr>
              <a:t>grading </a:t>
            </a:r>
            <a:r>
              <a:rPr lang="en-US" sz="2400" dirty="0" smtClean="0">
                <a:latin typeface="Times New Roman" pitchFamily="18" charset="0"/>
                <a:cs typeface="Times New Roman" pitchFamily="18" charset="0"/>
              </a:rPr>
              <a:t>carried </a:t>
            </a:r>
            <a:r>
              <a:rPr lang="en-US" sz="2400" dirty="0">
                <a:latin typeface="Times New Roman" pitchFamily="18" charset="0"/>
                <a:cs typeface="Times New Roman" pitchFamily="18" charset="0"/>
              </a:rPr>
              <a:t>out with care to prevent damage to hatching </a:t>
            </a:r>
            <a:r>
              <a:rPr lang="en-US" sz="2400" dirty="0" smtClean="0">
                <a:latin typeface="Times New Roman" pitchFamily="18" charset="0"/>
                <a:cs typeface="Times New Roman" pitchFamily="18" charset="0"/>
              </a:rPr>
              <a:t>eggs.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Remove </a:t>
            </a:r>
            <a:r>
              <a:rPr lang="en-US" sz="2400" dirty="0">
                <a:latin typeface="Times New Roman" pitchFamily="18" charset="0"/>
                <a:cs typeface="Times New Roman" pitchFamily="18" charset="0"/>
              </a:rPr>
              <a:t>and discard eggs unsuitable for </a:t>
            </a:r>
            <a:r>
              <a:rPr lang="en-US" sz="2400" dirty="0" smtClean="0">
                <a:latin typeface="Times New Roman" pitchFamily="18" charset="0"/>
                <a:cs typeface="Times New Roman" pitchFamily="18" charset="0"/>
              </a:rPr>
              <a:t>hatching like dirty, cracked, small, very large, double yolk, poor shells, grossly misshapen.</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Rejected </a:t>
            </a:r>
            <a:r>
              <a:rPr lang="en-US" sz="2400" dirty="0">
                <a:latin typeface="Times New Roman" pitchFamily="18" charset="0"/>
                <a:cs typeface="Times New Roman" pitchFamily="18" charset="0"/>
              </a:rPr>
              <a:t>eggs should be stored well away from hatching eggs</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Egg </a:t>
            </a:r>
            <a:r>
              <a:rPr lang="en-US" sz="2400" dirty="0" smtClean="0">
                <a:latin typeface="Times New Roman" pitchFamily="18" charset="0"/>
                <a:cs typeface="Times New Roman" pitchFamily="18" charset="0"/>
              </a:rPr>
              <a:t>handling </a:t>
            </a:r>
            <a:r>
              <a:rPr lang="en-US" sz="2400" dirty="0">
                <a:latin typeface="Times New Roman" pitchFamily="18" charset="0"/>
                <a:cs typeface="Times New Roman" pitchFamily="18" charset="0"/>
              </a:rPr>
              <a:t>room </a:t>
            </a:r>
            <a:r>
              <a:rPr lang="en-US" sz="2400" dirty="0" smtClean="0">
                <a:latin typeface="Times New Roman" pitchFamily="18" charset="0"/>
                <a:cs typeface="Times New Roman" pitchFamily="18" charset="0"/>
              </a:rPr>
              <a:t>kept </a:t>
            </a:r>
            <a:r>
              <a:rPr lang="en-US" sz="2400" dirty="0">
                <a:latin typeface="Times New Roman" pitchFamily="18" charset="0"/>
                <a:cs typeface="Times New Roman" pitchFamily="18" charset="0"/>
              </a:rPr>
              <a:t>clean and </a:t>
            </a:r>
            <a:r>
              <a:rPr lang="en-US" sz="2400" dirty="0" smtClean="0">
                <a:latin typeface="Times New Roman" pitchFamily="18" charset="0"/>
                <a:cs typeface="Times New Roman" pitchFamily="18" charset="0"/>
              </a:rPr>
              <a:t>tidy and </a:t>
            </a:r>
            <a:r>
              <a:rPr lang="en-US" sz="2400" dirty="0">
                <a:latin typeface="Times New Roman" pitchFamily="18" charset="0"/>
                <a:cs typeface="Times New Roman" pitchFamily="18" charset="0"/>
              </a:rPr>
              <a:t>is the first stage of egg </a:t>
            </a:r>
            <a:r>
              <a:rPr lang="en-US" sz="2400" dirty="0" smtClean="0">
                <a:latin typeface="Times New Roman" pitchFamily="18" charset="0"/>
                <a:cs typeface="Times New Roman" pitchFamily="18" charset="0"/>
              </a:rPr>
              <a:t>cooling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898645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458200" cy="5333999"/>
          </a:xfrm>
        </p:spPr>
        <p:txBody>
          <a:bodyPr>
            <a:noAutofit/>
          </a:bodyPr>
          <a:lstStyle/>
          <a:p>
            <a:pPr algn="just"/>
            <a:r>
              <a:rPr lang="en-US" sz="2400" dirty="0" smtClean="0">
                <a:latin typeface="Times New Roman" pitchFamily="18" charset="0"/>
                <a:cs typeface="Times New Roman" pitchFamily="18" charset="0"/>
              </a:rPr>
              <a:t>Sanitize </a:t>
            </a:r>
            <a:r>
              <a:rPr lang="en-US" sz="2400" dirty="0" smtClean="0">
                <a:latin typeface="Times New Roman" pitchFamily="18" charset="0"/>
                <a:cs typeface="Times New Roman" pitchFamily="18" charset="0"/>
              </a:rPr>
              <a:t>hatching eggs with formaldehyde fumigation</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Eggs </a:t>
            </a:r>
            <a:r>
              <a:rPr lang="en-US" sz="2400" dirty="0" smtClean="0">
                <a:latin typeface="Times New Roman" pitchFamily="18" charset="0"/>
                <a:cs typeface="Times New Roman" pitchFamily="18" charset="0"/>
              </a:rPr>
              <a:t>allowed </a:t>
            </a:r>
            <a:r>
              <a:rPr lang="en-US" sz="2400" dirty="0">
                <a:latin typeface="Times New Roman" pitchFamily="18" charset="0"/>
                <a:cs typeface="Times New Roman" pitchFamily="18" charset="0"/>
              </a:rPr>
              <a:t>to cool down gradually to the farm egg store before putting them into the egg </a:t>
            </a:r>
            <a:r>
              <a:rPr lang="en-US" sz="2400" dirty="0" smtClean="0">
                <a:latin typeface="Times New Roman" pitchFamily="18" charset="0"/>
                <a:cs typeface="Times New Roman" pitchFamily="18" charset="0"/>
              </a:rPr>
              <a:t>store RH of </a:t>
            </a:r>
            <a:r>
              <a:rPr lang="en-US" sz="2400" dirty="0">
                <a:latin typeface="Times New Roman" pitchFamily="18" charset="0"/>
                <a:cs typeface="Times New Roman" pitchFamily="18" charset="0"/>
              </a:rPr>
              <a:t>75% </a:t>
            </a:r>
            <a:r>
              <a:rPr lang="en-US" sz="2400" dirty="0" smtClean="0">
                <a:latin typeface="Times New Roman" pitchFamily="18" charset="0"/>
                <a:cs typeface="Times New Roman" pitchFamily="18" charset="0"/>
              </a:rPr>
              <a:t>all </a:t>
            </a:r>
            <a:r>
              <a:rPr lang="en-US" sz="2400" dirty="0">
                <a:latin typeface="Times New Roman" pitchFamily="18" charset="0"/>
                <a:cs typeface="Times New Roman" pitchFamily="18" charset="0"/>
              </a:rPr>
              <a:t>times</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Keep a record of the maximum and minimum temperatures and the relative humidity in the egg store.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Eggs transported </a:t>
            </a:r>
            <a:r>
              <a:rPr lang="en-US" sz="2400" dirty="0">
                <a:latin typeface="Times New Roman" pitchFamily="18" charset="0"/>
                <a:cs typeface="Times New Roman" pitchFamily="18" charset="0"/>
              </a:rPr>
              <a:t>to the hatchery at least twice a week.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Temperature </a:t>
            </a:r>
            <a:r>
              <a:rPr lang="en-US" sz="2400" dirty="0">
                <a:latin typeface="Times New Roman" pitchFamily="18" charset="0"/>
                <a:cs typeface="Times New Roman" pitchFamily="18" charset="0"/>
              </a:rPr>
              <a:t>fluctuations during egg storage </a:t>
            </a:r>
            <a:r>
              <a:rPr lang="en-US" sz="2400" dirty="0" smtClean="0">
                <a:latin typeface="Times New Roman" pitchFamily="18" charset="0"/>
                <a:cs typeface="Times New Roman" pitchFamily="18" charset="0"/>
              </a:rPr>
              <a:t>will </a:t>
            </a:r>
            <a:r>
              <a:rPr lang="en-US" sz="2400" dirty="0">
                <a:latin typeface="Times New Roman" pitchFamily="18" charset="0"/>
                <a:cs typeface="Times New Roman" pitchFamily="18" charset="0"/>
              </a:rPr>
              <a:t>cause a higher early embryonic mortality and poorer quality chicks.</a:t>
            </a:r>
          </a:p>
        </p:txBody>
      </p:sp>
    </p:spTree>
    <p:extLst>
      <p:ext uri="{BB962C8B-B14F-4D97-AF65-F5344CB8AC3E}">
        <p14:creationId xmlns:p14="http://schemas.microsoft.com/office/powerpoint/2010/main" val="194357674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458200" cy="52577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Biosecurity at the poultry </a:t>
            </a:r>
            <a:r>
              <a:rPr lang="en-US" sz="2400" b="1" dirty="0" smtClean="0">
                <a:solidFill>
                  <a:srgbClr val="FF0000"/>
                </a:solidFill>
                <a:latin typeface="Times New Roman" pitchFamily="18" charset="0"/>
                <a:cs typeface="Times New Roman" pitchFamily="18" charset="0"/>
              </a:rPr>
              <a:t>farm</a:t>
            </a:r>
          </a:p>
          <a:p>
            <a:pPr marL="0" indent="0" algn="just">
              <a:buNone/>
            </a:pPr>
            <a:endParaRPr lang="en-US" sz="2400"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Procedures </a:t>
            </a:r>
            <a:r>
              <a:rPr lang="en-US" sz="2400" dirty="0">
                <a:latin typeface="Times New Roman" pitchFamily="18" charset="0"/>
                <a:cs typeface="Times New Roman" pitchFamily="18" charset="0"/>
              </a:rPr>
              <a:t>to prevent the introduction and spread of </a:t>
            </a:r>
            <a:r>
              <a:rPr lang="en-US" sz="2400" dirty="0" smtClean="0">
                <a:latin typeface="Times New Roman" pitchFamily="18" charset="0"/>
                <a:cs typeface="Times New Roman" pitchFamily="18" charset="0"/>
              </a:rPr>
              <a:t>put </a:t>
            </a:r>
            <a:r>
              <a:rPr lang="en-US" sz="2400" dirty="0">
                <a:latin typeface="Times New Roman" pitchFamily="18" charset="0"/>
                <a:cs typeface="Times New Roman" pitchFamily="18" charset="0"/>
              </a:rPr>
              <a:t>in place for feed production, farm operations, hatchery, general maintenance and personnel.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Farms </a:t>
            </a:r>
            <a:r>
              <a:rPr lang="en-US" sz="2400" dirty="0">
                <a:latin typeface="Times New Roman" pitchFamily="18" charset="0"/>
                <a:cs typeface="Times New Roman" pitchFamily="18" charset="0"/>
              </a:rPr>
              <a:t>should contain flocks of a single age.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Distance between </a:t>
            </a:r>
            <a:r>
              <a:rPr lang="en-US" sz="2400" dirty="0">
                <a:latin typeface="Times New Roman" pitchFamily="18" charset="0"/>
                <a:cs typeface="Times New Roman" pitchFamily="18" charset="0"/>
              </a:rPr>
              <a:t>flocks of different </a:t>
            </a:r>
            <a:r>
              <a:rPr lang="en-US" sz="2400" dirty="0" smtClean="0">
                <a:latin typeface="Times New Roman" pitchFamily="18" charset="0"/>
                <a:cs typeface="Times New Roman" pitchFamily="18" charset="0"/>
              </a:rPr>
              <a:t>ages: 600m.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 perimeter </a:t>
            </a:r>
            <a:r>
              <a:rPr lang="en-US" sz="2400" dirty="0">
                <a:latin typeface="Times New Roman" pitchFamily="18" charset="0"/>
                <a:cs typeface="Times New Roman" pitchFamily="18" charset="0"/>
              </a:rPr>
              <a:t>fence to prevent unauthorized entry of people, vehicles and animals. </a:t>
            </a: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8726093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8673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Biosecurity at the poultry </a:t>
            </a:r>
            <a:r>
              <a:rPr lang="en-US" sz="2400" b="1" dirty="0" smtClean="0">
                <a:solidFill>
                  <a:srgbClr val="FF0000"/>
                </a:solidFill>
                <a:latin typeface="Times New Roman" pitchFamily="18" charset="0"/>
                <a:cs typeface="Times New Roman" pitchFamily="18" charset="0"/>
              </a:rPr>
              <a:t>farm ……………</a:t>
            </a:r>
          </a:p>
          <a:p>
            <a:pPr marL="0" indent="0" algn="just">
              <a:buNone/>
            </a:pPr>
            <a:endParaRPr lang="en-US" sz="2400"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Any </a:t>
            </a:r>
            <a:r>
              <a:rPr lang="en-US" sz="2400" dirty="0" smtClean="0">
                <a:latin typeface="Times New Roman" pitchFamily="18" charset="0"/>
                <a:cs typeface="Times New Roman" pitchFamily="18" charset="0"/>
              </a:rPr>
              <a:t>vehicles enter </a:t>
            </a:r>
            <a:r>
              <a:rPr lang="en-US" sz="2400" dirty="0">
                <a:latin typeface="Times New Roman" pitchFamily="18" charset="0"/>
                <a:cs typeface="Times New Roman" pitchFamily="18" charset="0"/>
              </a:rPr>
              <a:t>the farm must be washed and disinfected at the gate</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All farm workers and any other personnel who need to enter the farm must shower and change into a clean uniform.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All </a:t>
            </a:r>
            <a:r>
              <a:rPr lang="en-US" sz="2400" dirty="0">
                <a:latin typeface="Times New Roman" pitchFamily="18" charset="0"/>
                <a:cs typeface="Times New Roman" pitchFamily="18" charset="0"/>
              </a:rPr>
              <a:t>buildings must be vermin and wild bird proof.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Dead birds </a:t>
            </a:r>
            <a:r>
              <a:rPr lang="en-US" sz="2400" dirty="0">
                <a:latin typeface="Times New Roman" pitchFamily="18" charset="0"/>
                <a:cs typeface="Times New Roman" pitchFamily="18" charset="0"/>
              </a:rPr>
              <a:t>be disposed of by incinerating the carcasses on farm</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Keep a record of all visitors. </a:t>
            </a:r>
          </a:p>
        </p:txBody>
      </p:sp>
    </p:spTree>
    <p:extLst>
      <p:ext uri="{BB962C8B-B14F-4D97-AF65-F5344CB8AC3E}">
        <p14:creationId xmlns:p14="http://schemas.microsoft.com/office/powerpoint/2010/main" val="370229841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3245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Vaccinations: </a:t>
            </a:r>
            <a:endParaRPr lang="en-US" sz="2400" b="1" dirty="0" smtClean="0">
              <a:solidFill>
                <a:srgbClr val="FF0000"/>
              </a:solidFill>
              <a:latin typeface="Times New Roman" pitchFamily="18" charset="0"/>
              <a:cs typeface="Times New Roman" pitchFamily="18" charset="0"/>
            </a:endParaRPr>
          </a:p>
          <a:p>
            <a:pPr marL="0" indent="0" algn="just">
              <a:buNone/>
            </a:pPr>
            <a:endParaRPr lang="en-US" sz="2400" b="1" dirty="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To </a:t>
            </a:r>
            <a:r>
              <a:rPr lang="en-US" sz="2400" dirty="0" smtClean="0">
                <a:latin typeface="Times New Roman" pitchFamily="18" charset="0"/>
                <a:cs typeface="Times New Roman" pitchFamily="18" charset="0"/>
              </a:rPr>
              <a:t>prevent </a:t>
            </a:r>
            <a:r>
              <a:rPr lang="en-US" sz="2400" dirty="0">
                <a:latin typeface="Times New Roman" pitchFamily="18" charset="0"/>
                <a:cs typeface="Times New Roman" pitchFamily="18" charset="0"/>
              </a:rPr>
              <a:t>losses from a specific disease.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usual method is to provide immunity by exposure with a disease agent of less pathogenicity than the field strains of the disease.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scheduling of a vaccination program should be such that it allows any possible reaction to occur at an age in the flock’s life that will cause the least economic loss.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Pay particular </a:t>
            </a:r>
            <a:r>
              <a:rPr lang="en-US" sz="2400" dirty="0">
                <a:latin typeface="Times New Roman" pitchFamily="18" charset="0"/>
                <a:cs typeface="Times New Roman" pitchFamily="18" charset="0"/>
              </a:rPr>
              <a:t>attention to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flocks to </a:t>
            </a:r>
            <a:r>
              <a:rPr lang="en-US" sz="2400" dirty="0" smtClean="0">
                <a:latin typeface="Times New Roman" pitchFamily="18" charset="0"/>
                <a:cs typeface="Times New Roman" pitchFamily="18" charset="0"/>
              </a:rPr>
              <a:t>reduce vaccination </a:t>
            </a:r>
            <a:r>
              <a:rPr lang="en-US" sz="2400" dirty="0">
                <a:latin typeface="Times New Roman" pitchFamily="18" charset="0"/>
                <a:cs typeface="Times New Roman" pitchFamily="18" charset="0"/>
              </a:rPr>
              <a:t>stress.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Only </a:t>
            </a:r>
            <a:r>
              <a:rPr lang="en-US" sz="2400" dirty="0">
                <a:latin typeface="Times New Roman" pitchFamily="18" charset="0"/>
                <a:cs typeface="Times New Roman" pitchFamily="18" charset="0"/>
              </a:rPr>
              <a:t>vaccinate healthy birds. </a:t>
            </a:r>
            <a:endParaRPr lang="en-US" sz="2400" dirty="0" smtClean="0">
              <a:latin typeface="Times New Roman" pitchFamily="18" charset="0"/>
              <a:cs typeface="Times New Roman" pitchFamily="18" charset="0"/>
            </a:endParaRPr>
          </a:p>
          <a:p>
            <a:pPr marL="0" indent="0" algn="just">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6185798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458200" cy="5105399"/>
          </a:xfrm>
        </p:spPr>
        <p:txBody>
          <a:bodyPr>
            <a:noAutofit/>
          </a:bodyPr>
          <a:lstStyle/>
          <a:p>
            <a:pPr marL="0" indent="0" algn="just">
              <a:buNone/>
            </a:pPr>
            <a:r>
              <a:rPr lang="en-US" sz="2400" b="1" dirty="0" smtClean="0">
                <a:solidFill>
                  <a:srgbClr val="FF0000"/>
                </a:solidFill>
                <a:latin typeface="Times New Roman" pitchFamily="18" charset="0"/>
                <a:cs typeface="Times New Roman" pitchFamily="18" charset="0"/>
              </a:rPr>
              <a:t>Vaccinations …………….. </a:t>
            </a:r>
          </a:p>
          <a:p>
            <a:pPr marL="0" indent="0" algn="just">
              <a:buNone/>
            </a:pPr>
            <a:endParaRPr lang="en-US" sz="2400" b="1" dirty="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Follow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manufacturers’ instructions for vaccine reconstitution, dilution and administration. </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All </a:t>
            </a:r>
            <a:r>
              <a:rPr lang="en-US" sz="2400" dirty="0">
                <a:latin typeface="Times New Roman" pitchFamily="18" charset="0"/>
                <a:cs typeface="Times New Roman" pitchFamily="18" charset="0"/>
              </a:rPr>
              <a:t>used and open vaccine containers should be disposed of in a correct manner following each vaccination to prevent accidental spread of the virus.</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Monitor </a:t>
            </a:r>
            <a:r>
              <a:rPr lang="en-US" sz="2400" dirty="0">
                <a:latin typeface="Times New Roman" pitchFamily="18" charset="0"/>
                <a:cs typeface="Times New Roman" pitchFamily="18" charset="0"/>
              </a:rPr>
              <a:t>the health and antibody status of the flock on a routine basis.</a:t>
            </a:r>
          </a:p>
          <a:p>
            <a:pPr marL="0" indent="0" algn="just">
              <a:buNone/>
            </a:pP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51916737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038600"/>
            <a:ext cx="5334000" cy="2133600"/>
          </a:xfrm>
          <a:solidFill>
            <a:srgbClr val="C00000"/>
          </a:solidFill>
          <a:ln>
            <a:noFill/>
          </a:ln>
          <a:effectLst>
            <a:innerShdw blurRad="63500" dist="50800" dir="16200000">
              <a:prstClr val="black">
                <a:alpha val="50000"/>
              </a:prstClr>
            </a:inn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fontScale="90000"/>
            <a:scene3d>
              <a:camera prst="orthographicFront"/>
              <a:lightRig rig="freezing" dir="t">
                <a:rot lat="0" lon="0" rev="5640000"/>
              </a:lightRig>
            </a:scene3d>
            <a:sp3d prstMaterial="flat">
              <a:contourClr>
                <a:schemeClr val="tx2"/>
              </a:contourClr>
            </a:sp3d>
          </a:bodyPr>
          <a:lstStyle/>
          <a:p>
            <a:pPr algn="ctr"/>
            <a:r>
              <a:rPr lang="en-US" sz="10700" b="1" dirty="0" smtClean="0">
                <a:solidFill>
                  <a:srgbClr val="FFC000"/>
                </a:solidFill>
                <a:latin typeface="Mongolian Baiti" pitchFamily="66" charset="0"/>
                <a:cs typeface="Mongolian Baiti" pitchFamily="66" charset="0"/>
              </a:rPr>
              <a:t>THANKS</a:t>
            </a:r>
            <a:r>
              <a:rPr lang="en-US" dirty="0" smtClean="0"/>
              <a:t/>
            </a:r>
            <a:br>
              <a:rPr lang="en-US" dirty="0" smtClean="0"/>
            </a:br>
            <a:endParaRPr lang="en-US" dirty="0"/>
          </a:p>
        </p:txBody>
      </p:sp>
      <p:pic>
        <p:nvPicPr>
          <p:cNvPr id="2050" name="Picture 2" descr="C:\Users\S P SAHU\Desktop\COMMERCIAL POULTRY FARMING\53A797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1548" y="231191"/>
            <a:ext cx="4191000" cy="323273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497" y="231191"/>
            <a:ext cx="4847303" cy="3232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974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172199"/>
          </a:xfrm>
        </p:spPr>
        <p:txBody>
          <a:bodyPr>
            <a:noAutofit/>
          </a:bodyPr>
          <a:lstStyle/>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Start pre-heating the buildings </a:t>
            </a:r>
            <a:r>
              <a:rPr lang="en-US" sz="2400" dirty="0" smtClean="0">
                <a:latin typeface="Times New Roman" pitchFamily="18" charset="0"/>
                <a:cs typeface="Times New Roman" pitchFamily="18" charset="0"/>
              </a:rPr>
              <a:t>24-48 </a:t>
            </a:r>
            <a:r>
              <a:rPr lang="en-US" sz="2400" dirty="0">
                <a:latin typeface="Times New Roman" pitchFamily="18" charset="0"/>
                <a:cs typeface="Times New Roman" pitchFamily="18" charset="0"/>
              </a:rPr>
              <a:t>hours before the chicks arrive depending on climatic </a:t>
            </a:r>
            <a:r>
              <a:rPr lang="en-US" sz="2400" dirty="0" smtClean="0">
                <a:latin typeface="Times New Roman" pitchFamily="18" charset="0"/>
                <a:cs typeface="Times New Roman" pitchFamily="18" charset="0"/>
              </a:rPr>
              <a:t>conditions to ensure warm </a:t>
            </a:r>
            <a:r>
              <a:rPr lang="en-US" sz="2400" dirty="0">
                <a:latin typeface="Times New Roman" pitchFamily="18" charset="0"/>
                <a:cs typeface="Times New Roman" pitchFamily="18" charset="0"/>
              </a:rPr>
              <a:t>floor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correct air </a:t>
            </a:r>
            <a:r>
              <a:rPr lang="en-US" sz="2400" dirty="0">
                <a:latin typeface="Times New Roman" pitchFamily="18" charset="0"/>
                <a:cs typeface="Times New Roman" pitchFamily="18" charset="0"/>
              </a:rPr>
              <a:t>temperature </a:t>
            </a:r>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the chicks are placed.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Make </a:t>
            </a:r>
            <a:r>
              <a:rPr lang="en-US" sz="2400" dirty="0">
                <a:latin typeface="Times New Roman" pitchFamily="18" charset="0"/>
                <a:cs typeface="Times New Roman" pitchFamily="18" charset="0"/>
              </a:rPr>
              <a:t>regular checks to ensure that all brooders are working correctly</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Ensure </a:t>
            </a:r>
            <a:r>
              <a:rPr lang="en-US" sz="2400" dirty="0" smtClean="0">
                <a:latin typeface="Times New Roman" pitchFamily="18" charset="0"/>
                <a:cs typeface="Times New Roman" pitchFamily="18" charset="0"/>
              </a:rPr>
              <a:t>minimum </a:t>
            </a:r>
            <a:r>
              <a:rPr lang="en-US" sz="2400" dirty="0">
                <a:latin typeface="Times New Roman" pitchFamily="18" charset="0"/>
                <a:cs typeface="Times New Roman" pitchFamily="18" charset="0"/>
              </a:rPr>
              <a:t>ventilation rates </a:t>
            </a:r>
            <a:r>
              <a:rPr lang="en-US" sz="2400" dirty="0" smtClean="0">
                <a:latin typeface="Times New Roman" pitchFamily="18" charset="0"/>
                <a:cs typeface="Times New Roman" pitchFamily="18" charset="0"/>
              </a:rPr>
              <a:t>applied </a:t>
            </a:r>
            <a:r>
              <a:rPr lang="en-US" sz="2400" dirty="0">
                <a:latin typeface="Times New Roman" pitchFamily="18" charset="0"/>
                <a:cs typeface="Times New Roman" pitchFamily="18" charset="0"/>
              </a:rPr>
              <a:t>from the day before the chicks arrive</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Provide </a:t>
            </a:r>
            <a:r>
              <a:rPr lang="en-US" sz="2400" dirty="0">
                <a:latin typeface="Times New Roman" pitchFamily="18" charset="0"/>
                <a:cs typeface="Times New Roman" pitchFamily="18" charset="0"/>
              </a:rPr>
              <a:t>2 supplementary drinkers for every 100 chicks and position them near the feed.</a:t>
            </a:r>
          </a:p>
          <a:p>
            <a:pPr marL="0" indent="0" algn="just">
              <a:buNone/>
            </a:pPr>
            <a:r>
              <a:rPr lang="en-US" sz="2400" dirty="0" smtClean="0"/>
              <a:t>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7770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458200" cy="5638799"/>
          </a:xfrm>
        </p:spPr>
        <p:txBody>
          <a:bodyPr>
            <a:noAutofit/>
          </a:bodyPr>
          <a:lstStyle/>
          <a:p>
            <a:pPr algn="just"/>
            <a:r>
              <a:rPr lang="en-US" sz="2400" dirty="0" smtClean="0">
                <a:latin typeface="Times New Roman" pitchFamily="18" charset="0"/>
                <a:cs typeface="Times New Roman" pitchFamily="18" charset="0"/>
              </a:rPr>
              <a:t>Feeding </a:t>
            </a:r>
            <a:r>
              <a:rPr lang="en-US" sz="2400" dirty="0">
                <a:latin typeface="Times New Roman" pitchFamily="18" charset="0"/>
                <a:cs typeface="Times New Roman" pitchFamily="18" charset="0"/>
              </a:rPr>
              <a:t>equipment </a:t>
            </a:r>
            <a:r>
              <a:rPr lang="en-US" sz="2400" dirty="0" smtClean="0">
                <a:latin typeface="Times New Roman" pitchFamily="18" charset="0"/>
                <a:cs typeface="Times New Roman" pitchFamily="18" charset="0"/>
              </a:rPr>
              <a:t>distributed evenly and provide 1 </a:t>
            </a:r>
            <a:r>
              <a:rPr lang="en-US" sz="2400" dirty="0">
                <a:latin typeface="Times New Roman" pitchFamily="18" charset="0"/>
                <a:cs typeface="Times New Roman" pitchFamily="18" charset="0"/>
              </a:rPr>
              <a:t>feeder </a:t>
            </a: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every 75 chicks at day old.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Ensure supplementary </a:t>
            </a:r>
            <a:r>
              <a:rPr lang="en-US" sz="2400" dirty="0">
                <a:latin typeface="Times New Roman" pitchFamily="18" charset="0"/>
                <a:cs typeface="Times New Roman" pitchFamily="18" charset="0"/>
              </a:rPr>
              <a:t>feed remains fresh. Do not allow chicks to consume stale feed</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Brooder surround guards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no more than 46 cm (18 in) high</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Chicks of </a:t>
            </a:r>
            <a:r>
              <a:rPr lang="en-US" sz="2400" dirty="0">
                <a:latin typeface="Times New Roman" pitchFamily="18" charset="0"/>
                <a:cs typeface="Times New Roman" pitchFamily="18" charset="0"/>
              </a:rPr>
              <a:t>the same age </a:t>
            </a:r>
            <a:r>
              <a:rPr lang="en-US" sz="2400" dirty="0" smtClean="0">
                <a:latin typeface="Times New Roman" pitchFamily="18" charset="0"/>
                <a:cs typeface="Times New Roman" pitchFamily="18" charset="0"/>
              </a:rPr>
              <a:t>-- reared together to improve flock </a:t>
            </a:r>
            <a:r>
              <a:rPr lang="en-US" sz="2400" dirty="0">
                <a:latin typeface="Times New Roman" pitchFamily="18" charset="0"/>
                <a:cs typeface="Times New Roman" pitchFamily="18" charset="0"/>
              </a:rPr>
              <a:t>uniformity</a:t>
            </a:r>
            <a:r>
              <a:rPr lang="en-US" sz="2400" dirty="0"/>
              <a:t>. </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83403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458200" cy="5638799"/>
          </a:xfrm>
        </p:spPr>
        <p:txBody>
          <a:bodyPr>
            <a:noAutofit/>
          </a:bodyPr>
          <a:lstStyle/>
          <a:p>
            <a:pPr marL="0" indent="0" algn="just">
              <a:buNone/>
            </a:pPr>
            <a:r>
              <a:rPr lang="en-US" sz="2400" b="1" dirty="0">
                <a:solidFill>
                  <a:srgbClr val="FF0000"/>
                </a:solidFill>
                <a:latin typeface="Times New Roman" pitchFamily="18" charset="0"/>
                <a:cs typeface="Times New Roman" pitchFamily="18" charset="0"/>
              </a:rPr>
              <a:t>LIGHT:</a:t>
            </a:r>
            <a:r>
              <a:rPr lang="en-US" sz="2400" dirty="0">
                <a:solidFill>
                  <a:srgbClr val="FF0000"/>
                </a:solidFill>
                <a:latin typeface="Times New Roman" pitchFamily="18" charset="0"/>
                <a:cs typeface="Times New Roman" pitchFamily="18" charset="0"/>
              </a:rPr>
              <a:t> </a:t>
            </a:r>
            <a:endParaRPr lang="en-US" sz="2400" dirty="0" smtClean="0">
              <a:solidFill>
                <a:srgbClr val="FF0000"/>
              </a:solidFill>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Lighting </a:t>
            </a:r>
            <a:r>
              <a:rPr lang="en-US" sz="2400" dirty="0">
                <a:latin typeface="Times New Roman" pitchFamily="18" charset="0"/>
                <a:cs typeface="Times New Roman" pitchFamily="18" charset="0"/>
              </a:rPr>
              <a:t>should be continuous for the first 48 hours following chick placement.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Light intensity </a:t>
            </a:r>
            <a:r>
              <a:rPr lang="en-US" sz="2400" dirty="0">
                <a:latin typeface="Times New Roman" pitchFamily="18" charset="0"/>
                <a:cs typeface="Times New Roman" pitchFamily="18" charset="0"/>
              </a:rPr>
              <a:t>should be a minimum of 20 lux (2.0 ft candles) to ensure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chicks find feed and water.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All </a:t>
            </a:r>
            <a:r>
              <a:rPr lang="en-US" sz="2400" dirty="0">
                <a:latin typeface="Times New Roman" pitchFamily="18" charset="0"/>
                <a:cs typeface="Times New Roman" pitchFamily="18" charset="0"/>
              </a:rPr>
              <a:t>parent rearing houses should be light proof. </a:t>
            </a:r>
          </a:p>
          <a:p>
            <a:pPr marL="0" indent="0" algn="just">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42262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2923</TotalTime>
  <Words>4664</Words>
  <Application>Microsoft Office PowerPoint</Application>
  <PresentationFormat>On-screen Show (4:3)</PresentationFormat>
  <Paragraphs>631</Paragraphs>
  <Slides>69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69</vt:i4>
      </vt:variant>
    </vt:vector>
  </HeadingPairs>
  <TitlesOfParts>
    <vt:vector size="75" baseType="lpstr">
      <vt:lpstr>Arial</vt:lpstr>
      <vt:lpstr>Calibri</vt:lpstr>
      <vt:lpstr>Mongolian Baiti</vt:lpstr>
      <vt:lpstr>Times New Roman</vt:lpstr>
      <vt:lpstr>Wingdings</vt:lpstr>
      <vt:lpstr>Office Theme</vt:lpstr>
      <vt:lpstr>BREEDER POULTRY MANAGEMENT (LPM-608) </vt:lpstr>
      <vt:lpstr>PowerPoint Presentation</vt:lpstr>
      <vt:lpstr>PowerPoint Presentation</vt:lpstr>
      <vt:lpstr>PowerPoint Presentation</vt:lpstr>
      <vt:lpstr>PowerPoint Presentation</vt:lpstr>
      <vt:lpstr>Floor space requirements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HPC: High Performance Computer Or Super Computer </dc:title>
  <dc:creator>Meenakshi</dc:creator>
  <cp:lastModifiedBy>s p sahu</cp:lastModifiedBy>
  <cp:revision>414</cp:revision>
  <dcterms:created xsi:type="dcterms:W3CDTF">2013-08-24T05:25:50Z</dcterms:created>
  <dcterms:modified xsi:type="dcterms:W3CDTF">2020-04-22T11:03:27Z</dcterms:modified>
</cp:coreProperties>
</file>