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1"/>
  </p:notesMasterIdLst>
  <p:sldIdLst>
    <p:sldId id="256" r:id="rId2"/>
    <p:sldId id="342" r:id="rId3"/>
    <p:sldId id="343" r:id="rId4"/>
    <p:sldId id="313" r:id="rId5"/>
    <p:sldId id="314" r:id="rId6"/>
    <p:sldId id="320" r:id="rId7"/>
    <p:sldId id="321" r:id="rId8"/>
    <p:sldId id="344" r:id="rId9"/>
    <p:sldId id="322" r:id="rId10"/>
    <p:sldId id="345" r:id="rId11"/>
    <p:sldId id="312" r:id="rId12"/>
    <p:sldId id="346" r:id="rId13"/>
    <p:sldId id="323" r:id="rId14"/>
    <p:sldId id="347" r:id="rId15"/>
    <p:sldId id="324" r:id="rId16"/>
    <p:sldId id="348" r:id="rId17"/>
    <p:sldId id="325" r:id="rId18"/>
    <p:sldId id="349" r:id="rId19"/>
    <p:sldId id="326" r:id="rId20"/>
    <p:sldId id="350" r:id="rId21"/>
    <p:sldId id="331" r:id="rId22"/>
    <p:sldId id="351" r:id="rId23"/>
    <p:sldId id="327" r:id="rId24"/>
    <p:sldId id="352" r:id="rId25"/>
    <p:sldId id="328" r:id="rId26"/>
    <p:sldId id="353" r:id="rId27"/>
    <p:sldId id="329" r:id="rId28"/>
    <p:sldId id="330" r:id="rId29"/>
    <p:sldId id="354" r:id="rId30"/>
    <p:sldId id="332" r:id="rId31"/>
    <p:sldId id="355" r:id="rId32"/>
    <p:sldId id="333" r:id="rId33"/>
    <p:sldId id="356" r:id="rId34"/>
    <p:sldId id="334" r:id="rId35"/>
    <p:sldId id="335" r:id="rId36"/>
    <p:sldId id="357" r:id="rId37"/>
    <p:sldId id="336" r:id="rId38"/>
    <p:sldId id="358" r:id="rId39"/>
    <p:sldId id="337" r:id="rId40"/>
    <p:sldId id="359" r:id="rId41"/>
    <p:sldId id="338" r:id="rId42"/>
    <p:sldId id="360" r:id="rId43"/>
    <p:sldId id="339" r:id="rId44"/>
    <p:sldId id="361" r:id="rId45"/>
    <p:sldId id="340" r:id="rId46"/>
    <p:sldId id="362" r:id="rId47"/>
    <p:sldId id="341" r:id="rId48"/>
    <p:sldId id="363" r:id="rId49"/>
    <p:sldId id="311"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21" autoAdjust="0"/>
    <p:restoredTop sz="94595" autoAdjust="0"/>
  </p:normalViewPr>
  <p:slideViewPr>
    <p:cSldViewPr>
      <p:cViewPr varScale="1">
        <p:scale>
          <a:sx n="50" d="100"/>
          <a:sy n="50" d="100"/>
        </p:scale>
        <p:origin x="1152" y="38"/>
      </p:cViewPr>
      <p:guideLst>
        <p:guide orient="horz" pos="2160"/>
        <p:guide pos="2880"/>
      </p:guideLst>
    </p:cSldViewPr>
  </p:slideViewPr>
  <p:outlineViewPr>
    <p:cViewPr>
      <p:scale>
        <a:sx n="33" d="100"/>
        <a:sy n="33" d="100"/>
      </p:scale>
      <p:origin x="0" y="87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5A5538-F0F4-4422-B8CE-938A18FA3B86}" type="datetimeFigureOut">
              <a:rPr lang="en-US" smtClean="0"/>
              <a:pPr/>
              <a:t>4/22/2020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ED9B45-3D47-459F-8673-140C4B7DD093}" type="slidenum">
              <a:rPr lang="en-US" smtClean="0"/>
              <a:pPr/>
              <a:t>‹#›</a:t>
            </a:fld>
            <a:endParaRPr lang="en-US"/>
          </a:p>
        </p:txBody>
      </p:sp>
    </p:spTree>
    <p:extLst>
      <p:ext uri="{BB962C8B-B14F-4D97-AF65-F5344CB8AC3E}">
        <p14:creationId xmlns:p14="http://schemas.microsoft.com/office/powerpoint/2010/main" val="4248886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079BFE9-5587-4C41-9AF4-D893E4415134}" type="datetimeFigureOut">
              <a:rPr lang="en-US" smtClean="0"/>
              <a:pPr/>
              <a:t>4/22/2020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A0BD5D2-8628-46DB-91FF-3AD38736A5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79BFE9-5587-4C41-9AF4-D893E4415134}"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D5D2-8628-46DB-91FF-3AD38736A5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79BFE9-5587-4C41-9AF4-D893E4415134}"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D5D2-8628-46DB-91FF-3AD38736A5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79BFE9-5587-4C41-9AF4-D893E4415134}"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D5D2-8628-46DB-91FF-3AD38736A5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79BFE9-5587-4C41-9AF4-D893E4415134}"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D5D2-8628-46DB-91FF-3AD38736A5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79BFE9-5587-4C41-9AF4-D893E4415134}"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BD5D2-8628-46DB-91FF-3AD38736A5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79BFE9-5587-4C41-9AF4-D893E4415134}" type="datetimeFigureOut">
              <a:rPr lang="en-US" smtClean="0"/>
              <a:pPr/>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0BD5D2-8628-46DB-91FF-3AD38736A5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79BFE9-5587-4C41-9AF4-D893E4415134}" type="datetimeFigureOut">
              <a:rPr lang="en-US" smtClean="0"/>
              <a:pPr/>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0BD5D2-8628-46DB-91FF-3AD38736A5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9BFE9-5587-4C41-9AF4-D893E4415134}" type="datetimeFigureOut">
              <a:rPr lang="en-US" smtClean="0"/>
              <a:pPr/>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0BD5D2-8628-46DB-91FF-3AD38736A5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79BFE9-5587-4C41-9AF4-D893E4415134}"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BD5D2-8628-46DB-91FF-3AD38736A5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79BFE9-5587-4C41-9AF4-D893E4415134}"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A0BD5D2-8628-46DB-91FF-3AD38736A59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079BFE9-5587-4C41-9AF4-D893E4415134}" type="datetimeFigureOut">
              <a:rPr lang="en-US" smtClean="0"/>
              <a:pPr/>
              <a:t>4/22/2020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A0BD5D2-8628-46DB-91FF-3AD38736A59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7001">
              <a:srgbClr val="E6E6E6"/>
            </a:gs>
            <a:gs pos="8000">
              <a:srgbClr val="7D8496"/>
            </a:gs>
            <a:gs pos="22000">
              <a:srgbClr val="E6E6E6"/>
            </a:gs>
            <a:gs pos="41000">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533400"/>
            <a:ext cx="7010400" cy="2209800"/>
          </a:xfrm>
          <a:solidFill>
            <a:schemeClr val="accent5"/>
          </a:solidFill>
          <a:ln w="38100">
            <a:solidFill>
              <a:srgbClr val="7030A0"/>
            </a:solidFill>
          </a:ln>
          <a:effectLst>
            <a:reflection blurRad="6350" stA="50000" endA="300" endPos="55000" dir="5400000" sy="-100000" algn="bl" rotWithShape="0"/>
          </a:effectLst>
        </p:spPr>
        <p:txBody>
          <a:bodyPr>
            <a:normAutofit fontScale="90000"/>
          </a:bodyPr>
          <a:lstStyle/>
          <a:p>
            <a:pPr algn="ctr"/>
            <a:r>
              <a:rPr lang="en-US" sz="4000" dirty="0" smtClean="0">
                <a:solidFill>
                  <a:srgbClr val="C00000"/>
                </a:solidFill>
                <a:effectLst/>
                <a:latin typeface="Times New Roman" panose="02020603050405020304" pitchFamily="18" charset="0"/>
                <a:cs typeface="Times New Roman" panose="02020603050405020304" pitchFamily="18" charset="0"/>
              </a:rPr>
              <a:t/>
            </a:r>
            <a:br>
              <a:rPr lang="en-US" sz="4000" dirty="0" smtClean="0">
                <a:solidFill>
                  <a:srgbClr val="C00000"/>
                </a:solidFill>
                <a:effectLst/>
                <a:latin typeface="Times New Roman" panose="02020603050405020304" pitchFamily="18" charset="0"/>
                <a:cs typeface="Times New Roman" panose="02020603050405020304" pitchFamily="18" charset="0"/>
              </a:rPr>
            </a:br>
            <a:r>
              <a:rPr lang="en-US" sz="4000" dirty="0">
                <a:solidFill>
                  <a:srgbClr val="C00000"/>
                </a:solidFill>
                <a:effectLst/>
                <a:latin typeface="Times New Roman" panose="02020603050405020304" pitchFamily="18" charset="0"/>
                <a:cs typeface="Times New Roman" panose="02020603050405020304" pitchFamily="18" charset="0"/>
              </a:rPr>
              <a:t/>
            </a:r>
            <a:br>
              <a:rPr lang="en-US" sz="4000" dirty="0">
                <a:solidFill>
                  <a:srgbClr val="C00000"/>
                </a:solidFill>
                <a:effectLst/>
                <a:latin typeface="Times New Roman" panose="02020603050405020304" pitchFamily="18" charset="0"/>
                <a:cs typeface="Times New Roman" panose="02020603050405020304" pitchFamily="18" charset="0"/>
              </a:rPr>
            </a:br>
            <a:r>
              <a:rPr lang="en-US" sz="4000" dirty="0" smtClean="0">
                <a:solidFill>
                  <a:srgbClr val="C00000"/>
                </a:solidFill>
                <a:effectLst/>
                <a:latin typeface="Times New Roman" panose="02020603050405020304" pitchFamily="18" charset="0"/>
                <a:cs typeface="Times New Roman" panose="02020603050405020304" pitchFamily="18" charset="0"/>
              </a:rPr>
              <a:t>HOUSING </a:t>
            </a:r>
            <a:r>
              <a:rPr lang="en-US" sz="4000" dirty="0">
                <a:solidFill>
                  <a:srgbClr val="C00000"/>
                </a:solidFill>
                <a:effectLst/>
                <a:latin typeface="Times New Roman" panose="02020603050405020304" pitchFamily="18" charset="0"/>
                <a:cs typeface="Times New Roman" panose="02020603050405020304" pitchFamily="18" charset="0"/>
              </a:rPr>
              <a:t>MANAGEMENT OF </a:t>
            </a:r>
            <a:r>
              <a:rPr lang="en-US" sz="4000" dirty="0" smtClean="0">
                <a:solidFill>
                  <a:srgbClr val="C00000"/>
                </a:solidFill>
                <a:effectLst/>
                <a:latin typeface="Times New Roman" panose="02020603050405020304" pitchFamily="18" charset="0"/>
                <a:cs typeface="Times New Roman" panose="02020603050405020304" pitchFamily="18" charset="0"/>
              </a:rPr>
              <a:t>POULTRY</a:t>
            </a:r>
            <a:r>
              <a:rPr lang="en-US" sz="3200" dirty="0" smtClean="0">
                <a:solidFill>
                  <a:srgbClr val="C00000"/>
                </a:solidFill>
                <a:effectLst/>
                <a:latin typeface="Times New Roman" panose="02020603050405020304" pitchFamily="18" charset="0"/>
                <a:cs typeface="Times New Roman" panose="02020603050405020304" pitchFamily="18" charset="0"/>
              </a:rPr>
              <a:t/>
            </a:r>
            <a:br>
              <a:rPr lang="en-US" sz="3200" dirty="0" smtClean="0">
                <a:solidFill>
                  <a:srgbClr val="C00000"/>
                </a:solidFill>
                <a:effectLst/>
                <a:latin typeface="Times New Roman" panose="02020603050405020304" pitchFamily="18" charset="0"/>
                <a:cs typeface="Times New Roman" panose="02020603050405020304" pitchFamily="18" charset="0"/>
              </a:rPr>
            </a:br>
            <a:r>
              <a:rPr lang="en-US" sz="3200" dirty="0" smtClean="0">
                <a:solidFill>
                  <a:srgbClr val="C00000"/>
                </a:solidFill>
                <a:effectLst/>
                <a:latin typeface="Times New Roman" panose="02020603050405020304" pitchFamily="18" charset="0"/>
                <a:cs typeface="Times New Roman" panose="02020603050405020304" pitchFamily="18" charset="0"/>
              </a:rPr>
              <a:t>(</a:t>
            </a:r>
            <a:r>
              <a:rPr lang="en-US" sz="3200" dirty="0" err="1" smtClean="0">
                <a:solidFill>
                  <a:srgbClr val="C00000"/>
                </a:solidFill>
                <a:effectLst/>
                <a:latin typeface="Times New Roman" panose="02020603050405020304" pitchFamily="18" charset="0"/>
                <a:cs typeface="Times New Roman" panose="02020603050405020304" pitchFamily="18" charset="0"/>
              </a:rPr>
              <a:t>LPM</a:t>
            </a:r>
            <a:r>
              <a:rPr lang="en-US" sz="3200" dirty="0" smtClean="0">
                <a:solidFill>
                  <a:srgbClr val="C00000"/>
                </a:solidFill>
                <a:effectLst/>
                <a:latin typeface="Times New Roman" panose="02020603050405020304" pitchFamily="18" charset="0"/>
                <a:cs typeface="Times New Roman" panose="02020603050405020304" pitchFamily="18" charset="0"/>
              </a:rPr>
              <a:t>-608)</a:t>
            </a:r>
            <a:r>
              <a:rPr lang="en-US" sz="3200" dirty="0" smtClean="0">
                <a:solidFill>
                  <a:srgbClr val="C00000"/>
                </a:solidFill>
                <a:effectLst/>
                <a:latin typeface="Times New Roman" panose="02020603050405020304" pitchFamily="18" charset="0"/>
                <a:cs typeface="Times New Roman" panose="02020603050405020304" pitchFamily="18" charset="0"/>
              </a:rPr>
              <a:t/>
            </a:r>
            <a:br>
              <a:rPr lang="en-US" sz="3200" dirty="0" smtClean="0">
                <a:solidFill>
                  <a:srgbClr val="C00000"/>
                </a:solidFill>
                <a:effectLst/>
                <a:latin typeface="Times New Roman" panose="02020603050405020304" pitchFamily="18" charset="0"/>
                <a:cs typeface="Times New Roman" panose="02020603050405020304" pitchFamily="18" charset="0"/>
              </a:rPr>
            </a:br>
            <a:endParaRPr lang="en-US" sz="3200" dirty="0">
              <a:solidFill>
                <a:srgbClr val="C00000"/>
              </a:solidFill>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1676400" y="3581400"/>
            <a:ext cx="5715000" cy="1969770"/>
          </a:xfrm>
          <a:prstGeom prst="rect">
            <a:avLst/>
          </a:prstGeom>
          <a:noFill/>
        </p:spPr>
        <p:txBody>
          <a:bodyPr wrap="square" rtlCol="0">
            <a:spAutoFit/>
          </a:bodyPr>
          <a:lstStyle/>
          <a:p>
            <a:r>
              <a:rPr lang="en-US" sz="3200" b="1" dirty="0" smtClean="0">
                <a:solidFill>
                  <a:srgbClr val="0070C0"/>
                </a:solidFill>
                <a:latin typeface="Times New Roman" pitchFamily="18" charset="0"/>
                <a:cs typeface="Times New Roman" pitchFamily="18" charset="0"/>
              </a:rPr>
              <a:t>Dr. S. P. Sahu</a:t>
            </a:r>
          </a:p>
          <a:p>
            <a:r>
              <a:rPr lang="en-US" sz="2400" b="1" dirty="0" smtClean="0">
                <a:solidFill>
                  <a:schemeClr val="bg1"/>
                </a:solidFill>
                <a:latin typeface="Times New Roman" pitchFamily="18" charset="0"/>
                <a:cs typeface="Times New Roman" pitchFamily="18" charset="0"/>
              </a:rPr>
              <a:t>Department of LPM</a:t>
            </a:r>
          </a:p>
          <a:p>
            <a:r>
              <a:rPr lang="en-US" sz="2400" b="1" dirty="0" smtClean="0">
                <a:solidFill>
                  <a:schemeClr val="bg1"/>
                </a:solidFill>
                <a:latin typeface="Times New Roman" pitchFamily="18" charset="0"/>
                <a:cs typeface="Times New Roman" pitchFamily="18" charset="0"/>
              </a:rPr>
              <a:t>Bihar Veterinary College, Patna- 800 014</a:t>
            </a:r>
          </a:p>
          <a:p>
            <a:endParaRPr lang="en-US" sz="2400" b="1" dirty="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Email: spsahuj@rediffmail.com</a:t>
            </a:r>
            <a:endParaRPr lang="en-IN"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943600"/>
          </a:xfrm>
        </p:spPr>
        <p:txBody>
          <a:bodyPr>
            <a:noAutofit/>
          </a:bodyPr>
          <a:lstStyle/>
          <a:p>
            <a:pPr marL="0" indent="0">
              <a:buNone/>
            </a:pPr>
            <a:endParaRPr lang="en-US" sz="2400" b="1" dirty="0" smtClean="0">
              <a:latin typeface="Times New Roman" pitchFamily="18" charset="0"/>
              <a:cs typeface="Times New Roman" pitchFamily="18" charset="0"/>
            </a:endParaRPr>
          </a:p>
          <a:p>
            <a:pPr marL="0" indent="0">
              <a:buNone/>
            </a:pPr>
            <a:r>
              <a:rPr lang="en-US" sz="2800" b="1" dirty="0" smtClean="0">
                <a:solidFill>
                  <a:srgbClr val="FF0000"/>
                </a:solidFill>
                <a:latin typeface="Times New Roman" pitchFamily="18" charset="0"/>
                <a:cs typeface="Times New Roman" pitchFamily="18" charset="0"/>
              </a:rPr>
              <a:t>Advantages of deep litter system:</a:t>
            </a:r>
            <a:endParaRPr lang="en-US" sz="2800" dirty="0">
              <a:solidFill>
                <a:srgbClr val="FF0000"/>
              </a:solidFill>
              <a:latin typeface="Times New Roman" pitchFamily="18" charset="0"/>
              <a:cs typeface="Times New Roman" pitchFamily="18" charset="0"/>
            </a:endParaRPr>
          </a:p>
          <a:p>
            <a:pPr marL="822960" lvl="1" indent="-457200" algn="just">
              <a:lnSpc>
                <a:spcPct val="150000"/>
              </a:lnSpc>
              <a:buAutoNum type="arabicPeriod"/>
            </a:pPr>
            <a:r>
              <a:rPr lang="en-US" sz="2800" dirty="0" smtClean="0">
                <a:latin typeface="Times New Roman" pitchFamily="18" charset="0"/>
                <a:cs typeface="Times New Roman" pitchFamily="18" charset="0"/>
              </a:rPr>
              <a:t>Land </a:t>
            </a:r>
            <a:r>
              <a:rPr lang="en-US" sz="2800" dirty="0">
                <a:latin typeface="Times New Roman" pitchFamily="18" charset="0"/>
                <a:cs typeface="Times New Roman" pitchFamily="18" charset="0"/>
              </a:rPr>
              <a:t>requirement is </a:t>
            </a:r>
            <a:r>
              <a:rPr lang="en-US" sz="2800" dirty="0" smtClean="0">
                <a:latin typeface="Times New Roman" pitchFamily="18" charset="0"/>
                <a:cs typeface="Times New Roman" pitchFamily="18" charset="0"/>
              </a:rPr>
              <a:t>minimum   </a:t>
            </a:r>
            <a:endParaRPr lang="en-US" sz="2800" dirty="0" smtClean="0">
              <a:latin typeface="Times New Roman" pitchFamily="18" charset="0"/>
              <a:cs typeface="Times New Roman" pitchFamily="18" charset="0"/>
            </a:endParaRPr>
          </a:p>
          <a:p>
            <a:pPr marL="822960" lvl="1" indent="-457200" algn="just">
              <a:lnSpc>
                <a:spcPct val="150000"/>
              </a:lnSpc>
              <a:buAutoNum type="arabicPeriod"/>
            </a:pPr>
            <a:r>
              <a:rPr lang="en-US" sz="2800" dirty="0" smtClean="0">
                <a:latin typeface="Times New Roman" pitchFamily="18" charset="0"/>
                <a:cs typeface="Times New Roman" pitchFamily="18" charset="0"/>
              </a:rPr>
              <a:t>Easy </a:t>
            </a:r>
            <a:r>
              <a:rPr lang="en-US" sz="2800" dirty="0">
                <a:latin typeface="Times New Roman" pitchFamily="18" charset="0"/>
                <a:cs typeface="Times New Roman" pitchFamily="18" charset="0"/>
              </a:rPr>
              <a:t>and economic </a:t>
            </a:r>
            <a:r>
              <a:rPr lang="en-US" sz="2800" dirty="0" smtClean="0">
                <a:latin typeface="Times New Roman" pitchFamily="18" charset="0"/>
                <a:cs typeface="Times New Roman" pitchFamily="18" charset="0"/>
              </a:rPr>
              <a:t>management	</a:t>
            </a:r>
            <a:endParaRPr lang="en-US" sz="2800" dirty="0" smtClean="0">
              <a:latin typeface="Times New Roman" pitchFamily="18" charset="0"/>
              <a:cs typeface="Times New Roman" pitchFamily="18" charset="0"/>
            </a:endParaRPr>
          </a:p>
          <a:p>
            <a:pPr marL="822960" lvl="1" indent="-457200" algn="just">
              <a:lnSpc>
                <a:spcPct val="150000"/>
              </a:lnSpc>
              <a:buAutoNum type="arabicPeriod"/>
            </a:pPr>
            <a:r>
              <a:rPr lang="en-US" sz="2800" dirty="0" smtClean="0">
                <a:latin typeface="Times New Roman" pitchFamily="18" charset="0"/>
                <a:cs typeface="Times New Roman" pitchFamily="18" charset="0"/>
              </a:rPr>
              <a:t>Scientific </a:t>
            </a:r>
            <a:r>
              <a:rPr lang="en-US" sz="2800" dirty="0">
                <a:latin typeface="Times New Roman" pitchFamily="18" charset="0"/>
                <a:cs typeface="Times New Roman" pitchFamily="18" charset="0"/>
              </a:rPr>
              <a:t>feeding and </a:t>
            </a:r>
            <a:r>
              <a:rPr lang="en-US" sz="2800" dirty="0" smtClean="0">
                <a:latin typeface="Times New Roman" pitchFamily="18" charset="0"/>
                <a:cs typeface="Times New Roman" pitchFamily="18" charset="0"/>
              </a:rPr>
              <a:t>management</a:t>
            </a:r>
          </a:p>
          <a:p>
            <a:pPr marL="822960" lvl="1" indent="-457200" algn="just">
              <a:lnSpc>
                <a:spcPct val="150000"/>
              </a:lnSpc>
              <a:buAutoNum type="arabicPeriod"/>
            </a:pPr>
            <a:r>
              <a:rPr lang="en-US" sz="2800" dirty="0" smtClean="0">
                <a:latin typeface="Times New Roman" pitchFamily="18" charset="0"/>
                <a:cs typeface="Times New Roman" pitchFamily="18" charset="0"/>
              </a:rPr>
              <a:t>High </a:t>
            </a:r>
            <a:r>
              <a:rPr lang="en-US" sz="2800" dirty="0">
                <a:latin typeface="Times New Roman" pitchFamily="18" charset="0"/>
                <a:cs typeface="Times New Roman" pitchFamily="18" charset="0"/>
              </a:rPr>
              <a:t>degree of supervision</a:t>
            </a:r>
            <a:r>
              <a:rPr lang="en-US"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marL="822960" lvl="1" indent="-457200" algn="just">
              <a:lnSpc>
                <a:spcPct val="150000"/>
              </a:lnSpc>
              <a:buAutoNum type="arabicPeriod"/>
            </a:pPr>
            <a:r>
              <a:rPr lang="en-US" sz="2800" dirty="0" smtClean="0">
                <a:latin typeface="Times New Roman" pitchFamily="18" charset="0"/>
                <a:cs typeface="Times New Roman" pitchFamily="18" charset="0"/>
              </a:rPr>
              <a:t>Minimum </a:t>
            </a:r>
            <a:r>
              <a:rPr lang="en-US" sz="2800" dirty="0">
                <a:latin typeface="Times New Roman" pitchFamily="18" charset="0"/>
                <a:cs typeface="Times New Roman" pitchFamily="18" charset="0"/>
              </a:rPr>
              <a:t>Labour.	</a:t>
            </a:r>
            <a:endParaRPr lang="en-US" sz="2800" dirty="0" smtClean="0">
              <a:latin typeface="Times New Roman" pitchFamily="18" charset="0"/>
              <a:cs typeface="Times New Roman" pitchFamily="18" charset="0"/>
            </a:endParaRPr>
          </a:p>
          <a:p>
            <a:pPr marL="822960" lvl="1" indent="-457200" algn="just">
              <a:lnSpc>
                <a:spcPct val="150000"/>
              </a:lnSpc>
              <a:buAutoNum type="arabicPeriod"/>
            </a:pPr>
            <a:r>
              <a:rPr lang="en-US" sz="2800" dirty="0" smtClean="0">
                <a:latin typeface="Times New Roman" pitchFamily="18" charset="0"/>
                <a:cs typeface="Times New Roman" pitchFamily="18" charset="0"/>
              </a:rPr>
              <a:t>Automation </a:t>
            </a:r>
            <a:r>
              <a:rPr lang="en-US" sz="2800" dirty="0">
                <a:latin typeface="Times New Roman" pitchFamily="18" charset="0"/>
                <a:cs typeface="Times New Roman" pitchFamily="18" charset="0"/>
              </a:rPr>
              <a:t>is possible.	</a:t>
            </a:r>
            <a:endParaRPr lang="en-US" sz="2800" dirty="0" smtClean="0">
              <a:latin typeface="Times New Roman" pitchFamily="18" charset="0"/>
              <a:cs typeface="Times New Roman" pitchFamily="18" charset="0"/>
            </a:endParaRPr>
          </a:p>
          <a:p>
            <a:pPr marL="822960" lvl="1" indent="-457200" algn="just">
              <a:lnSpc>
                <a:spcPct val="150000"/>
              </a:lnSpc>
              <a:buAutoNum type="arabicPeriod"/>
            </a:pPr>
            <a:r>
              <a:rPr lang="en-US" sz="2800" dirty="0" smtClean="0">
                <a:latin typeface="Times New Roman" pitchFamily="18" charset="0"/>
                <a:cs typeface="Times New Roman" pitchFamily="18" charset="0"/>
              </a:rPr>
              <a:t>Manurial </a:t>
            </a:r>
            <a:r>
              <a:rPr lang="en-US" sz="2800" dirty="0">
                <a:latin typeface="Times New Roman" pitchFamily="18" charset="0"/>
                <a:cs typeface="Times New Roman" pitchFamily="18" charset="0"/>
              </a:rPr>
              <a:t>value is increased.</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764748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458200" cy="5105400"/>
          </a:xfrm>
        </p:spPr>
        <p:txBody>
          <a:bodyPr>
            <a:normAutofit/>
          </a:bodyPr>
          <a:lstStyle/>
          <a:p>
            <a:pPr marL="0" indent="0" algn="just">
              <a:buNone/>
            </a:pPr>
            <a:r>
              <a:rPr lang="en-US" b="1" dirty="0">
                <a:latin typeface="Times New Roman" pitchFamily="18" charset="0"/>
                <a:cs typeface="Times New Roman" pitchFamily="18" charset="0"/>
              </a:rPr>
              <a:t>Disadvantages: </a:t>
            </a:r>
            <a:r>
              <a:rPr lang="en-US" dirty="0">
                <a:latin typeface="Times New Roman" pitchFamily="18" charset="0"/>
                <a:cs typeface="Times New Roman" pitchFamily="18" charset="0"/>
              </a:rPr>
              <a:t>If the management is bad, liberation and accumulation of ammonia, wet litter problem, dirty eggs, disease problems may result. </a:t>
            </a:r>
            <a:endParaRPr lang="en-US" dirty="0" smtClean="0">
              <a:latin typeface="Times New Roman" pitchFamily="18" charset="0"/>
              <a:cs typeface="Times New Roman" pitchFamily="18" charset="0"/>
            </a:endParaRPr>
          </a:p>
          <a:p>
            <a:pPr marL="0" indent="0" algn="just">
              <a:buNone/>
            </a:pPr>
            <a:endParaRPr lang="en-US"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Because </a:t>
            </a:r>
            <a:r>
              <a:rPr lang="en-GB" dirty="0">
                <a:latin typeface="Times New Roman" pitchFamily="18" charset="0"/>
                <a:cs typeface="Times New Roman" pitchFamily="18" charset="0"/>
              </a:rPr>
              <a:t>of the direct contact between bird and litter, bacterial and parasitic disease may be a problem. </a:t>
            </a:r>
            <a:endParaRPr lang="en-GB" dirty="0" smtClean="0">
              <a:latin typeface="Times New Roman" pitchFamily="18" charset="0"/>
              <a:cs typeface="Times New Roman" pitchFamily="18" charset="0"/>
            </a:endParaRPr>
          </a:p>
          <a:p>
            <a:pPr algn="just"/>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Respiratory </a:t>
            </a:r>
            <a:r>
              <a:rPr lang="en-GB" dirty="0">
                <a:latin typeface="Times New Roman" pitchFamily="18" charset="0"/>
                <a:cs typeface="Times New Roman" pitchFamily="18" charset="0"/>
              </a:rPr>
              <a:t>problems may emerge due to dust from the litter. The cost of litter is an additional expenditure on production cost.</a:t>
            </a:r>
            <a:endParaRPr lang="en-US" dirty="0">
              <a:latin typeface="Times New Roman" pitchFamily="18" charset="0"/>
              <a:cs typeface="Times New Roman" pitchFamily="18" charset="0"/>
            </a:endParaRPr>
          </a:p>
          <a:p>
            <a:pPr marL="0" indent="0" algn="just">
              <a:buNone/>
            </a:pPr>
            <a:endParaRPr lang="en-GB" b="1" dirty="0" smtClean="0">
              <a:solidFill>
                <a:srgbClr val="FF0000"/>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932782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458200" cy="6019800"/>
          </a:xfrm>
        </p:spPr>
        <p:txBody>
          <a:bodyPr>
            <a:normAutofit/>
          </a:bodyPr>
          <a:lstStyle/>
          <a:p>
            <a:pPr marL="0" indent="0" algn="just">
              <a:buNone/>
            </a:pPr>
            <a:r>
              <a:rPr lang="en-GB" b="1" dirty="0" smtClean="0">
                <a:solidFill>
                  <a:srgbClr val="FF0000"/>
                </a:solidFill>
                <a:latin typeface="Times New Roman" pitchFamily="18" charset="0"/>
                <a:cs typeface="Times New Roman" pitchFamily="18" charset="0"/>
              </a:rPr>
              <a:t>B</a:t>
            </a:r>
            <a:r>
              <a:rPr lang="en-GB" b="1" dirty="0">
                <a:solidFill>
                  <a:srgbClr val="FF0000"/>
                </a:solidFill>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Cage/Battery system:</a:t>
            </a:r>
          </a:p>
          <a:p>
            <a:pPr algn="just"/>
            <a:r>
              <a:rPr lang="en-GB" dirty="0" smtClean="0">
                <a:latin typeface="Times New Roman" pitchFamily="18" charset="0"/>
                <a:cs typeface="Times New Roman" pitchFamily="18" charset="0"/>
              </a:rPr>
              <a:t>About </a:t>
            </a:r>
            <a:r>
              <a:rPr lang="en-GB" dirty="0">
                <a:latin typeface="Times New Roman" pitchFamily="18" charset="0"/>
                <a:cs typeface="Times New Roman" pitchFamily="18" charset="0"/>
              </a:rPr>
              <a:t>75 per cent of all the commercial layers in the world are kept in cages. </a:t>
            </a:r>
            <a:endParaRPr lang="en-GB" dirty="0" smtClean="0">
              <a:latin typeface="Times New Roman" pitchFamily="18" charset="0"/>
              <a:cs typeface="Times New Roman" pitchFamily="18" charset="0"/>
            </a:endParaRPr>
          </a:p>
          <a:p>
            <a:pPr algn="just"/>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Brooding </a:t>
            </a:r>
            <a:r>
              <a:rPr lang="en-GB" dirty="0">
                <a:latin typeface="Times New Roman" pitchFamily="18" charset="0"/>
                <a:cs typeface="Times New Roman" pitchFamily="18" charset="0"/>
              </a:rPr>
              <a:t>cages are usually for young chicks and growing birds and are about 14 to 16 inches in height with 22 inches wide and 24 inches deep. </a:t>
            </a:r>
            <a:endParaRPr lang="en-GB" dirty="0" smtClean="0">
              <a:latin typeface="Times New Roman" pitchFamily="18" charset="0"/>
              <a:cs typeface="Times New Roman" pitchFamily="18" charset="0"/>
            </a:endParaRPr>
          </a:p>
          <a:p>
            <a:pPr algn="just"/>
            <a:endParaRPr lang="en-GB"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Very </a:t>
            </a:r>
            <a:r>
              <a:rPr lang="en-US" dirty="0">
                <a:latin typeface="Times New Roman" pitchFamily="18" charset="0"/>
                <a:cs typeface="Times New Roman" pitchFamily="18" charset="0"/>
              </a:rPr>
              <a:t>popular, called as Californian cage system.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Birds </a:t>
            </a:r>
            <a:r>
              <a:rPr lang="en-US" dirty="0">
                <a:latin typeface="Times New Roman" pitchFamily="18" charset="0"/>
                <a:cs typeface="Times New Roman" pitchFamily="18" charset="0"/>
              </a:rPr>
              <a:t>are kept under total confinement with minimum space feed and water provided from outside.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Eggs </a:t>
            </a:r>
            <a:r>
              <a:rPr lang="en-US" dirty="0">
                <a:latin typeface="Times New Roman" pitchFamily="18" charset="0"/>
                <a:cs typeface="Times New Roman" pitchFamily="18" charset="0"/>
              </a:rPr>
              <a:t>laid will get rolled out by the inclined floor bottom.</a:t>
            </a:r>
          </a:p>
          <a:p>
            <a:endParaRPr lang="en-US" dirty="0"/>
          </a:p>
        </p:txBody>
      </p:sp>
    </p:spTree>
    <p:extLst>
      <p:ext uri="{BB962C8B-B14F-4D97-AF65-F5344CB8AC3E}">
        <p14:creationId xmlns:p14="http://schemas.microsoft.com/office/powerpoint/2010/main" val="1591563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458200" cy="5181600"/>
          </a:xfrm>
        </p:spPr>
        <p:txBody>
          <a:bodyPr>
            <a:noAutofit/>
          </a:bodyPr>
          <a:lstStyle/>
          <a:p>
            <a:pPr algn="just"/>
            <a:r>
              <a:rPr lang="en-US" sz="2400" b="1" dirty="0">
                <a:solidFill>
                  <a:srgbClr val="FF0000"/>
                </a:solidFill>
                <a:latin typeface="Times New Roman" pitchFamily="18" charset="0"/>
                <a:cs typeface="Times New Roman" pitchFamily="18" charset="0"/>
              </a:rPr>
              <a:t>Types of cages: </a:t>
            </a:r>
            <a:endParaRPr lang="en-US" sz="2400" b="1" dirty="0" smtClean="0">
              <a:solidFill>
                <a:srgbClr val="FF0000"/>
              </a:solidFill>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1. Single            2</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Mutiples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3</a:t>
            </a:r>
            <a:r>
              <a:rPr lang="en-US" sz="2400" dirty="0">
                <a:latin typeface="Times New Roman" pitchFamily="18" charset="0"/>
                <a:cs typeface="Times New Roman" pitchFamily="18" charset="0"/>
              </a:rPr>
              <a:t>. Colony cages (20-30 birds</a:t>
            </a:r>
            <a:r>
              <a:rPr lang="en-US" sz="2400" dirty="0" smtClean="0">
                <a:latin typeface="Times New Roman" pitchFamily="18" charset="0"/>
                <a:cs typeface="Times New Roman" pitchFamily="18" charset="0"/>
              </a:rPr>
              <a:t>).</a:t>
            </a:r>
          </a:p>
          <a:p>
            <a:pPr marL="0" indent="0" algn="just">
              <a:buNone/>
            </a:pPr>
            <a:endParaRPr lang="en-US" sz="2400" dirty="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The </a:t>
            </a:r>
            <a:r>
              <a:rPr lang="en-GB" sz="2400" dirty="0">
                <a:latin typeface="Times New Roman" pitchFamily="18" charset="0"/>
                <a:cs typeface="Times New Roman" pitchFamily="18" charset="0"/>
              </a:rPr>
              <a:t>width of the house must be determined by the dimensions of the cages. </a:t>
            </a:r>
            <a:endParaRPr lang="en-GB" sz="2400" dirty="0" smtClean="0">
              <a:latin typeface="Times New Roman" pitchFamily="18" charset="0"/>
              <a:cs typeface="Times New Roman" pitchFamily="18" charset="0"/>
            </a:endParaRP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In </a:t>
            </a:r>
            <a:r>
              <a:rPr lang="en-GB" sz="2400" dirty="0">
                <a:latin typeface="Times New Roman" pitchFamily="18" charset="0"/>
                <a:cs typeface="Times New Roman" pitchFamily="18" charset="0"/>
              </a:rPr>
              <a:t>mild climates, little housing may be required, suitable roof with curtains on the sides. These curtains are to be used only during the first few weeks and during inclement weather conditions. </a:t>
            </a:r>
            <a:endParaRPr lang="en-GB"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760846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458200" cy="5257800"/>
          </a:xfrm>
        </p:spPr>
        <p:txBody>
          <a:bodyPr>
            <a:noAutofit/>
          </a:bodyPr>
          <a:lstStyle/>
          <a:p>
            <a:pPr algn="just"/>
            <a:r>
              <a:rPr lang="en-GB" sz="2800" dirty="0" smtClean="0">
                <a:latin typeface="Times New Roman" pitchFamily="18" charset="0"/>
                <a:cs typeface="Times New Roman" pitchFamily="18" charset="0"/>
              </a:rPr>
              <a:t>Double </a:t>
            </a:r>
            <a:r>
              <a:rPr lang="en-GB" sz="2800" dirty="0" smtClean="0">
                <a:latin typeface="Times New Roman" pitchFamily="18" charset="0"/>
                <a:cs typeface="Times New Roman" pitchFamily="18" charset="0"/>
              </a:rPr>
              <a:t>decking </a:t>
            </a:r>
            <a:r>
              <a:rPr lang="en-GB" sz="2800" dirty="0">
                <a:latin typeface="Times New Roman" pitchFamily="18" charset="0"/>
                <a:cs typeface="Times New Roman" pitchFamily="18" charset="0"/>
              </a:rPr>
              <a:t>and triple decking increases the density of the birds in the </a:t>
            </a:r>
            <a:r>
              <a:rPr lang="en-GB" sz="2800" dirty="0" smtClean="0">
                <a:latin typeface="Times New Roman" pitchFamily="18" charset="0"/>
                <a:cs typeface="Times New Roman" pitchFamily="18" charset="0"/>
              </a:rPr>
              <a:t>house having </a:t>
            </a:r>
            <a:r>
              <a:rPr lang="en-GB" sz="2800" dirty="0">
                <a:latin typeface="Times New Roman" pitchFamily="18" charset="0"/>
                <a:cs typeface="Times New Roman" pitchFamily="18" charset="0"/>
              </a:rPr>
              <a:t>ample ventilation. </a:t>
            </a:r>
            <a:endParaRPr lang="en-GB" sz="2800" dirty="0" smtClean="0">
              <a:latin typeface="Times New Roman" pitchFamily="18" charset="0"/>
              <a:cs typeface="Times New Roman" pitchFamily="18" charset="0"/>
            </a:endParaRPr>
          </a:p>
          <a:p>
            <a:pPr algn="just"/>
            <a:endParaRPr lang="en-GB" sz="2800" dirty="0" smtClean="0">
              <a:latin typeface="Times New Roman" pitchFamily="18" charset="0"/>
              <a:cs typeface="Times New Roman" pitchFamily="18" charset="0"/>
            </a:endParaRPr>
          </a:p>
          <a:p>
            <a:pPr algn="just"/>
            <a:r>
              <a:rPr lang="en-GB" sz="2800" dirty="0" smtClean="0">
                <a:latin typeface="Times New Roman" pitchFamily="18" charset="0"/>
                <a:cs typeface="Times New Roman" pitchFamily="18" charset="0"/>
              </a:rPr>
              <a:t>Brooding </a:t>
            </a:r>
            <a:r>
              <a:rPr lang="en-GB" sz="2800" dirty="0">
                <a:latin typeface="Times New Roman" pitchFamily="18" charset="0"/>
                <a:cs typeface="Times New Roman" pitchFamily="18" charset="0"/>
              </a:rPr>
              <a:t>unit must be away from the other birds. </a:t>
            </a:r>
            <a:endParaRPr lang="en-GB" sz="2800" dirty="0" smtClean="0">
              <a:latin typeface="Times New Roman" pitchFamily="18" charset="0"/>
              <a:cs typeface="Times New Roman" pitchFamily="18" charset="0"/>
            </a:endParaRPr>
          </a:p>
          <a:p>
            <a:pPr algn="just"/>
            <a:endParaRPr lang="en-GB" sz="2800" dirty="0" smtClean="0">
              <a:latin typeface="Times New Roman" pitchFamily="18" charset="0"/>
              <a:cs typeface="Times New Roman" pitchFamily="18" charset="0"/>
            </a:endParaRPr>
          </a:p>
          <a:p>
            <a:pPr algn="just"/>
            <a:r>
              <a:rPr lang="en-GB" sz="2800" dirty="0" smtClean="0">
                <a:latin typeface="Times New Roman" pitchFamily="18" charset="0"/>
                <a:cs typeface="Times New Roman" pitchFamily="18" charset="0"/>
              </a:rPr>
              <a:t>All-in </a:t>
            </a:r>
            <a:r>
              <a:rPr lang="en-GB" sz="2800" dirty="0">
                <a:latin typeface="Times New Roman" pitchFamily="18" charset="0"/>
                <a:cs typeface="Times New Roman" pitchFamily="18" charset="0"/>
              </a:rPr>
              <a:t>all-out system of the rearing should be followed. </a:t>
            </a:r>
            <a:endParaRPr lang="en-GB" sz="2800" dirty="0" smtClean="0">
              <a:latin typeface="Times New Roman" pitchFamily="18" charset="0"/>
              <a:cs typeface="Times New Roman" pitchFamily="18" charset="0"/>
            </a:endParaRPr>
          </a:p>
          <a:p>
            <a:pPr algn="just"/>
            <a:endParaRPr lang="en-GB" sz="2800" dirty="0" smtClean="0">
              <a:latin typeface="Times New Roman" pitchFamily="18" charset="0"/>
              <a:cs typeface="Times New Roman" pitchFamily="18" charset="0"/>
            </a:endParaRPr>
          </a:p>
          <a:p>
            <a:pPr algn="just"/>
            <a:r>
              <a:rPr lang="en-GB" sz="2800" dirty="0" smtClean="0">
                <a:latin typeface="Times New Roman" pitchFamily="18" charset="0"/>
                <a:cs typeface="Times New Roman" pitchFamily="18" charset="0"/>
              </a:rPr>
              <a:t>With </a:t>
            </a:r>
            <a:r>
              <a:rPr lang="en-GB" sz="2800" dirty="0">
                <a:latin typeface="Times New Roman" pitchFamily="18" charset="0"/>
                <a:cs typeface="Times New Roman" pitchFamily="18" charset="0"/>
              </a:rPr>
              <a:t>two decks or three decks cages, when the upper deck is not directly over the lower deck a sloping dropping tray is inserted between the decks.</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4994035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257800"/>
          </a:xfrm>
        </p:spPr>
        <p:txBody>
          <a:bodyPr>
            <a:noAutofit/>
          </a:bodyPr>
          <a:lstStyle/>
          <a:p>
            <a:pPr marL="0" indent="0" algn="just">
              <a:buNone/>
            </a:pPr>
            <a:r>
              <a:rPr lang="en-US" sz="2400" b="1" dirty="0">
                <a:latin typeface="Times New Roman" pitchFamily="18" charset="0"/>
                <a:cs typeface="Times New Roman" pitchFamily="18" charset="0"/>
              </a:rPr>
              <a:t>Advantages</a:t>
            </a:r>
            <a:r>
              <a:rPr lang="en-US" sz="2400" b="1" dirty="0" smtClean="0">
                <a:latin typeface="Times New Roman" pitchFamily="18" charset="0"/>
                <a:cs typeface="Times New Roman" pitchFamily="18" charset="0"/>
              </a:rPr>
              <a:t>:</a:t>
            </a:r>
          </a:p>
          <a:p>
            <a:pPr marL="0" indent="0" algn="just">
              <a:buNone/>
            </a:pPr>
            <a:endParaRPr lang="en-US" sz="2400" dirty="0">
              <a:latin typeface="Times New Roman" pitchFamily="18" charset="0"/>
              <a:cs typeface="Times New Roman" pitchFamily="18" charset="0"/>
            </a:endParaRPr>
          </a:p>
          <a:p>
            <a:pPr marL="457200" indent="-457200" algn="just">
              <a:lnSpc>
                <a:spcPct val="150000"/>
              </a:lnSpc>
              <a:buAutoNum type="arabicPeriod"/>
            </a:pPr>
            <a:r>
              <a:rPr lang="en-US" sz="2400" dirty="0" smtClean="0">
                <a:latin typeface="Times New Roman" pitchFamily="18" charset="0"/>
                <a:cs typeface="Times New Roman" pitchFamily="18" charset="0"/>
              </a:rPr>
              <a:t>Vertical </a:t>
            </a:r>
            <a:r>
              <a:rPr lang="en-US" sz="2400" dirty="0" smtClean="0">
                <a:latin typeface="Times New Roman" pitchFamily="18" charset="0"/>
                <a:cs typeface="Times New Roman" pitchFamily="18" charset="0"/>
              </a:rPr>
              <a:t>expansion</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457200" indent="-457200" algn="just">
              <a:lnSpc>
                <a:spcPct val="150000"/>
              </a:lnSpc>
              <a:buAutoNum type="arabicPeriod"/>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Easy feeding and </a:t>
            </a:r>
            <a:r>
              <a:rPr lang="en-US" sz="2400" dirty="0" smtClean="0">
                <a:latin typeface="Times New Roman" pitchFamily="18" charset="0"/>
                <a:cs typeface="Times New Roman" pitchFamily="18" charset="0"/>
              </a:rPr>
              <a:t>management.</a:t>
            </a:r>
          </a:p>
          <a:p>
            <a:pPr marL="457200" indent="-457200" algn="just">
              <a:lnSpc>
                <a:spcPct val="150000"/>
              </a:lnSpc>
              <a:buAutoNum type="arabicPeriod"/>
            </a:pPr>
            <a:r>
              <a:rPr lang="en-US" sz="2400" dirty="0" smtClean="0">
                <a:latin typeface="Times New Roman" pitchFamily="18" charset="0"/>
                <a:cs typeface="Times New Roman" pitchFamily="18" charset="0"/>
              </a:rPr>
              <a:t>Protection </a:t>
            </a:r>
            <a:r>
              <a:rPr lang="en-US" sz="2400" dirty="0">
                <a:latin typeface="Times New Roman" pitchFamily="18" charset="0"/>
                <a:cs typeface="Times New Roman" pitchFamily="18" charset="0"/>
              </a:rPr>
              <a:t>from Vermin and wild </a:t>
            </a:r>
            <a:r>
              <a:rPr lang="en-US" sz="2400" dirty="0" smtClean="0">
                <a:latin typeface="Times New Roman" pitchFamily="18" charset="0"/>
                <a:cs typeface="Times New Roman" pitchFamily="18" charset="0"/>
              </a:rPr>
              <a:t>birds.</a:t>
            </a:r>
          </a:p>
          <a:p>
            <a:pPr marL="457200" indent="-457200" algn="just">
              <a:lnSpc>
                <a:spcPct val="150000"/>
              </a:lnSpc>
              <a:buAutoNum type="arabicPeriod"/>
            </a:pPr>
            <a:r>
              <a:rPr lang="en-US" sz="2400" dirty="0" smtClean="0">
                <a:latin typeface="Times New Roman" pitchFamily="18" charset="0"/>
                <a:cs typeface="Times New Roman" pitchFamily="18" charset="0"/>
              </a:rPr>
              <a:t>Litter </a:t>
            </a:r>
            <a:r>
              <a:rPr lang="en-US" sz="2400" dirty="0">
                <a:latin typeface="Times New Roman" pitchFamily="18" charset="0"/>
                <a:cs typeface="Times New Roman" pitchFamily="18" charset="0"/>
              </a:rPr>
              <a:t>borne diseases are avoided	</a:t>
            </a:r>
            <a:endParaRPr lang="en-US" sz="2400" dirty="0" smtClean="0">
              <a:latin typeface="Times New Roman" pitchFamily="18" charset="0"/>
              <a:cs typeface="Times New Roman" pitchFamily="18" charset="0"/>
            </a:endParaRPr>
          </a:p>
          <a:p>
            <a:pPr marL="457200" indent="-457200" algn="just">
              <a:lnSpc>
                <a:spcPct val="150000"/>
              </a:lnSpc>
              <a:buAutoNum type="arabicPeriod"/>
            </a:pPr>
            <a:r>
              <a:rPr lang="en-US" sz="2400" dirty="0" smtClean="0">
                <a:latin typeface="Times New Roman" pitchFamily="18" charset="0"/>
                <a:cs typeface="Times New Roman" pitchFamily="18" charset="0"/>
              </a:rPr>
              <a:t>Spreading </a:t>
            </a:r>
            <a:r>
              <a:rPr lang="en-US" sz="2400" dirty="0">
                <a:latin typeface="Times New Roman" pitchFamily="18" charset="0"/>
                <a:cs typeface="Times New Roman" pitchFamily="18" charset="0"/>
              </a:rPr>
              <a:t>of disease minimum	</a:t>
            </a:r>
            <a:endParaRPr lang="en-US" sz="2400" dirty="0" smtClean="0">
              <a:latin typeface="Times New Roman" pitchFamily="18" charset="0"/>
              <a:cs typeface="Times New Roman" pitchFamily="18" charset="0"/>
            </a:endParaRPr>
          </a:p>
          <a:p>
            <a:pPr marL="457200" indent="-457200" algn="just">
              <a:lnSpc>
                <a:spcPct val="150000"/>
              </a:lnSpc>
              <a:buAutoNum type="arabicPeriod"/>
            </a:pPr>
            <a:r>
              <a:rPr lang="en-US" sz="2400" dirty="0" smtClean="0">
                <a:latin typeface="Times New Roman" pitchFamily="18" charset="0"/>
                <a:cs typeface="Times New Roman" pitchFamily="18" charset="0"/>
              </a:rPr>
              <a:t>Minimum </a:t>
            </a:r>
            <a:r>
              <a:rPr lang="en-US" sz="2400" dirty="0">
                <a:latin typeface="Times New Roman" pitchFamily="18" charset="0"/>
                <a:cs typeface="Times New Roman" pitchFamily="18" charset="0"/>
              </a:rPr>
              <a:t>area is required / bird: Single- 1 </a:t>
            </a:r>
            <a:r>
              <a:rPr lang="en-US" sz="2400" dirty="0" err="1">
                <a:latin typeface="Times New Roman" pitchFamily="18" charset="0"/>
                <a:cs typeface="Times New Roman" pitchFamily="18" charset="0"/>
              </a:rPr>
              <a:t>sq.ft</a:t>
            </a:r>
            <a:r>
              <a:rPr lang="en-US" sz="2400" dirty="0">
                <a:latin typeface="Times New Roman" pitchFamily="18" charset="0"/>
                <a:cs typeface="Times New Roman" pitchFamily="18" charset="0"/>
              </a:rPr>
              <a:t>./bird, </a:t>
            </a:r>
            <a:endParaRPr lang="en-US" sz="2400" dirty="0" smtClean="0">
              <a:latin typeface="Times New Roman" pitchFamily="18" charset="0"/>
              <a:cs typeface="Times New Roman" pitchFamily="18" charset="0"/>
            </a:endParaRPr>
          </a:p>
          <a:p>
            <a:pPr marL="0" indent="0" algn="just">
              <a:lnSpc>
                <a:spcPct val="150000"/>
              </a:lnSpc>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Multiple-0.75 </a:t>
            </a:r>
            <a:r>
              <a:rPr lang="en-US" sz="2400" dirty="0" err="1">
                <a:latin typeface="Times New Roman" pitchFamily="18" charset="0"/>
                <a:cs typeface="Times New Roman" pitchFamily="18" charset="0"/>
              </a:rPr>
              <a:t>sq.ft</a:t>
            </a:r>
            <a:r>
              <a:rPr lang="en-US" sz="2400" dirty="0">
                <a:latin typeface="Times New Roman" pitchFamily="18" charset="0"/>
                <a:cs typeface="Times New Roman" pitchFamily="18" charset="0"/>
              </a:rPr>
              <a:t>./bird  and Colony – 0.5 </a:t>
            </a:r>
            <a:r>
              <a:rPr lang="en-US" sz="2400" dirty="0" err="1">
                <a:latin typeface="Times New Roman" pitchFamily="18" charset="0"/>
                <a:cs typeface="Times New Roman" pitchFamily="18" charset="0"/>
              </a:rPr>
              <a:t>sq.ft</a:t>
            </a:r>
            <a:r>
              <a:rPr lang="en-US" sz="2400" dirty="0">
                <a:latin typeface="Times New Roman" pitchFamily="18" charset="0"/>
                <a:cs typeface="Times New Roman" pitchFamily="18" charset="0"/>
              </a:rPr>
              <a:t>./bird</a:t>
            </a:r>
          </a:p>
          <a:p>
            <a:pPr marL="0" indent="0" algn="just">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404893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324600"/>
          </a:xfrm>
        </p:spPr>
        <p:txBody>
          <a:bodyPr>
            <a:noAutofit/>
          </a:bodyPr>
          <a:lstStyle/>
          <a:p>
            <a:pPr marL="0" indent="0" algn="just">
              <a:buNone/>
            </a:pPr>
            <a:r>
              <a:rPr lang="en-US" sz="2400" b="1" dirty="0" smtClean="0">
                <a:latin typeface="Times New Roman" pitchFamily="18" charset="0"/>
                <a:cs typeface="Times New Roman" pitchFamily="18" charset="0"/>
              </a:rPr>
              <a:t>Advantages ……………..</a:t>
            </a:r>
            <a:endParaRPr lang="en-US" sz="2400" dirty="0">
              <a:latin typeface="Times New Roman" pitchFamily="18" charset="0"/>
              <a:cs typeface="Times New Roman" pitchFamily="18" charset="0"/>
            </a:endParaRPr>
          </a:p>
          <a:p>
            <a:pPr marL="0" indent="0" algn="just">
              <a:lnSpc>
                <a:spcPct val="150000"/>
              </a:lnSpc>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7</a:t>
            </a:r>
            <a:r>
              <a:rPr lang="en-US" sz="2400" dirty="0">
                <a:latin typeface="Times New Roman" pitchFamily="18" charset="0"/>
                <a:cs typeface="Times New Roman" pitchFamily="18" charset="0"/>
              </a:rPr>
              <a:t>. Cleaner eggs.		</a:t>
            </a:r>
            <a:endParaRPr lang="en-US" sz="2400" dirty="0" smtClean="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8</a:t>
            </a:r>
            <a:r>
              <a:rPr lang="en-US" sz="2400" dirty="0">
                <a:latin typeface="Times New Roman" pitchFamily="18" charset="0"/>
                <a:cs typeface="Times New Roman" pitchFamily="18" charset="0"/>
              </a:rPr>
              <a:t>. Research data collection easier</a:t>
            </a:r>
          </a:p>
          <a:p>
            <a:pPr marL="0" indent="0" algn="just">
              <a:lnSpc>
                <a:spcPct val="150000"/>
              </a:lnSpc>
              <a:buNone/>
            </a:pPr>
            <a:r>
              <a:rPr lang="en-US" sz="2400" dirty="0">
                <a:latin typeface="Times New Roman" pitchFamily="18" charset="0"/>
                <a:cs typeface="Times New Roman" pitchFamily="18" charset="0"/>
              </a:rPr>
              <a:t>9. </a:t>
            </a:r>
            <a:r>
              <a:rPr lang="en-US" sz="2400" dirty="0" smtClean="0">
                <a:latin typeface="Times New Roman" pitchFamily="18" charset="0"/>
                <a:cs typeface="Times New Roman" pitchFamily="18" charset="0"/>
              </a:rPr>
              <a:t>Identification, </a:t>
            </a:r>
            <a:r>
              <a:rPr lang="en-US" sz="2400" dirty="0">
                <a:latin typeface="Times New Roman" pitchFamily="18" charset="0"/>
                <a:cs typeface="Times New Roman" pitchFamily="18" charset="0"/>
              </a:rPr>
              <a:t>handling and culling of non-layers easier.	</a:t>
            </a:r>
            <a:endParaRPr lang="en-US" sz="2400" dirty="0" smtClean="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10</a:t>
            </a:r>
            <a:r>
              <a:rPr lang="en-US" sz="2400" dirty="0">
                <a:latin typeface="Times New Roman" pitchFamily="18" charset="0"/>
                <a:cs typeface="Times New Roman" pitchFamily="18" charset="0"/>
              </a:rPr>
              <a:t>. Insects and pests controlled</a:t>
            </a:r>
          </a:p>
          <a:p>
            <a:pPr marL="0" indent="0" algn="just">
              <a:lnSpc>
                <a:spcPct val="150000"/>
              </a:lnSpc>
              <a:buNone/>
            </a:pPr>
            <a:r>
              <a:rPr lang="en-US" sz="2400" dirty="0">
                <a:latin typeface="Times New Roman" pitchFamily="18" charset="0"/>
                <a:cs typeface="Times New Roman" pitchFamily="18" charset="0"/>
              </a:rPr>
              <a:t>11. Vices are kept at minimum	</a:t>
            </a:r>
            <a:endParaRPr lang="en-US" sz="2400" dirty="0" smtClean="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12. Birds </a:t>
            </a:r>
            <a:r>
              <a:rPr lang="en-US" sz="2400" dirty="0">
                <a:latin typeface="Times New Roman" pitchFamily="18" charset="0"/>
                <a:cs typeface="Times New Roman" pitchFamily="18" charset="0"/>
              </a:rPr>
              <a:t>are of softer flesh than the floor reared birds.</a:t>
            </a:r>
          </a:p>
          <a:p>
            <a:pPr marL="0" indent="0" algn="just">
              <a:lnSpc>
                <a:spcPct val="150000"/>
              </a:lnSpc>
              <a:buNone/>
            </a:pPr>
            <a:r>
              <a:rPr lang="en-US" sz="2400" b="1" dirty="0">
                <a:latin typeface="Times New Roman" pitchFamily="18" charset="0"/>
                <a:cs typeface="Times New Roman" pitchFamily="18" charset="0"/>
              </a:rPr>
              <a:t>Disadvantages:</a:t>
            </a:r>
            <a:endParaRPr lang="en-US" sz="2400" dirty="0">
              <a:latin typeface="Times New Roman" pitchFamily="18" charset="0"/>
              <a:cs typeface="Times New Roman" pitchFamily="18" charset="0"/>
            </a:endParaRPr>
          </a:p>
          <a:p>
            <a:pPr marL="457200" indent="-457200" algn="just">
              <a:lnSpc>
                <a:spcPct val="150000"/>
              </a:lnSpc>
              <a:buAutoNum type="arabicPeriod"/>
            </a:pPr>
            <a:r>
              <a:rPr lang="en-US" sz="2400" dirty="0" smtClean="0">
                <a:latin typeface="Times New Roman" pitchFamily="18" charset="0"/>
                <a:cs typeface="Times New Roman" pitchFamily="18" charset="0"/>
              </a:rPr>
              <a:t>High </a:t>
            </a:r>
            <a:r>
              <a:rPr lang="en-US" sz="2400" dirty="0">
                <a:latin typeface="Times New Roman" pitchFamily="18" charset="0"/>
                <a:cs typeface="Times New Roman" pitchFamily="18" charset="0"/>
              </a:rPr>
              <a:t>cost of installation	</a:t>
            </a:r>
            <a:endParaRPr lang="en-US" sz="2400" dirty="0" smtClean="0">
              <a:latin typeface="Times New Roman" pitchFamily="18" charset="0"/>
              <a:cs typeface="Times New Roman" pitchFamily="18" charset="0"/>
            </a:endParaRPr>
          </a:p>
          <a:p>
            <a:pPr marL="457200" indent="-457200" algn="just">
              <a:lnSpc>
                <a:spcPct val="150000"/>
              </a:lnSpc>
              <a:buAutoNum type="arabicPeriod"/>
            </a:pPr>
            <a:r>
              <a:rPr lang="en-US" sz="2400" dirty="0" smtClean="0">
                <a:latin typeface="Times New Roman" pitchFamily="18" charset="0"/>
                <a:cs typeface="Times New Roman" pitchFamily="18" charset="0"/>
              </a:rPr>
              <a:t>Breeding </a:t>
            </a:r>
            <a:r>
              <a:rPr lang="en-US" sz="2400" dirty="0">
                <a:latin typeface="Times New Roman" pitchFamily="18" charset="0"/>
                <a:cs typeface="Times New Roman" pitchFamily="18" charset="0"/>
              </a:rPr>
              <a:t>is not possible </a:t>
            </a:r>
            <a:r>
              <a:rPr lang="en-US" sz="2400" dirty="0" smtClean="0">
                <a:latin typeface="Times New Roman" pitchFamily="18" charset="0"/>
                <a:cs typeface="Times New Roman" pitchFamily="18" charset="0"/>
              </a:rPr>
              <a:t>except AI</a:t>
            </a:r>
            <a:r>
              <a:rPr lang="en-US" sz="2400" dirty="0" smtClean="0">
                <a:latin typeface="Times New Roman" pitchFamily="18" charset="0"/>
                <a:cs typeface="Times New Roman" pitchFamily="18" charset="0"/>
              </a:rPr>
              <a:t>.</a:t>
            </a:r>
          </a:p>
          <a:p>
            <a:pPr marL="457200" indent="-457200" algn="just">
              <a:lnSpc>
                <a:spcPct val="150000"/>
              </a:lnSpc>
              <a:buAutoNum type="arabicPeriod"/>
            </a:pPr>
            <a:r>
              <a:rPr lang="en-US" sz="2400" dirty="0" smtClean="0">
                <a:latin typeface="Times New Roman" pitchFamily="18" charset="0"/>
                <a:cs typeface="Times New Roman" pitchFamily="18" charset="0"/>
              </a:rPr>
              <a:t>Cage </a:t>
            </a:r>
            <a:r>
              <a:rPr lang="en-US" sz="2400" dirty="0">
                <a:latin typeface="Times New Roman" pitchFamily="18" charset="0"/>
                <a:cs typeface="Times New Roman" pitchFamily="18" charset="0"/>
              </a:rPr>
              <a:t>layer fatigue or </a:t>
            </a:r>
            <a:r>
              <a:rPr lang="en-US" sz="2400" dirty="0" smtClean="0">
                <a:latin typeface="Times New Roman" pitchFamily="18" charset="0"/>
                <a:cs typeface="Times New Roman" pitchFamily="18" charset="0"/>
              </a:rPr>
              <a:t>paralysis or fatty liver syndrome.</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4862103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458200" cy="5029200"/>
          </a:xfrm>
        </p:spPr>
        <p:txBody>
          <a:bodyPr>
            <a:noAutofit/>
          </a:bodyPr>
          <a:lstStyle/>
          <a:p>
            <a:pPr marL="0" indent="0" algn="just">
              <a:buNone/>
            </a:pPr>
            <a:r>
              <a:rPr lang="en-GB" sz="2400" b="1" dirty="0">
                <a:solidFill>
                  <a:srgbClr val="FF0000"/>
                </a:solidFill>
                <a:latin typeface="Times New Roman" pitchFamily="18" charset="0"/>
                <a:cs typeface="Times New Roman" pitchFamily="18" charset="0"/>
              </a:rPr>
              <a:t>Points to be considered while constructing a poultry </a:t>
            </a:r>
            <a:r>
              <a:rPr lang="en-GB" sz="2400" b="1" dirty="0" smtClean="0">
                <a:solidFill>
                  <a:srgbClr val="FF0000"/>
                </a:solidFill>
                <a:latin typeface="Times New Roman" pitchFamily="18" charset="0"/>
                <a:cs typeface="Times New Roman" pitchFamily="18" charset="0"/>
              </a:rPr>
              <a:t>house</a:t>
            </a:r>
          </a:p>
          <a:p>
            <a:pPr marL="0" indent="0" algn="just">
              <a:buNone/>
            </a:pPr>
            <a:endParaRPr lang="en-US" sz="2400" dirty="0">
              <a:solidFill>
                <a:srgbClr val="FF0000"/>
              </a:solidFill>
              <a:latin typeface="Times New Roman" pitchFamily="18" charset="0"/>
              <a:cs typeface="Times New Roman" pitchFamily="18" charset="0"/>
            </a:endParaRPr>
          </a:p>
          <a:p>
            <a:pPr marL="0" indent="0" algn="just">
              <a:buNone/>
            </a:pPr>
            <a:r>
              <a:rPr lang="en-GB" sz="2400" b="1" dirty="0" smtClean="0">
                <a:latin typeface="Times New Roman" pitchFamily="18" charset="0"/>
                <a:cs typeface="Times New Roman" pitchFamily="18" charset="0"/>
              </a:rPr>
              <a:t>1. Location </a:t>
            </a:r>
            <a:r>
              <a:rPr lang="en-GB" sz="2400" b="1" dirty="0">
                <a:latin typeface="Times New Roman" pitchFamily="18" charset="0"/>
                <a:cs typeface="Times New Roman" pitchFamily="18" charset="0"/>
              </a:rPr>
              <a:t>of poultry house: </a:t>
            </a:r>
            <a:r>
              <a:rPr lang="en-GB" sz="2400" dirty="0">
                <a:latin typeface="Times New Roman" pitchFamily="18" charset="0"/>
                <a:cs typeface="Times New Roman" pitchFamily="18" charset="0"/>
              </a:rPr>
              <a:t> For the location of the poultry house, following points should be considered</a:t>
            </a:r>
            <a:r>
              <a:rPr lang="en-GB" sz="2400" dirty="0" smtClean="0">
                <a:latin typeface="Times New Roman" pitchFamily="18" charset="0"/>
                <a:cs typeface="Times New Roman" pitchFamily="18" charset="0"/>
              </a:rPr>
              <a:t>:</a:t>
            </a:r>
          </a:p>
          <a:p>
            <a:pPr marL="0" indent="0" algn="just">
              <a:buNone/>
            </a:pPr>
            <a:endParaRPr lang="en-US" sz="2400" dirty="0">
              <a:latin typeface="Times New Roman" pitchFamily="18" charset="0"/>
              <a:cs typeface="Times New Roman" pitchFamily="18" charset="0"/>
            </a:endParaRPr>
          </a:p>
          <a:p>
            <a:pPr lvl="0" algn="just"/>
            <a:r>
              <a:rPr lang="en-GB" sz="2400" dirty="0">
                <a:latin typeface="Times New Roman" pitchFamily="18" charset="0"/>
                <a:cs typeface="Times New Roman" pitchFamily="18" charset="0"/>
              </a:rPr>
              <a:t>Poultry house should be located away from residential and industrial area</a:t>
            </a:r>
            <a:r>
              <a:rPr lang="en-GB" sz="2400" dirty="0" smtClean="0">
                <a:latin typeface="Times New Roman" pitchFamily="18" charset="0"/>
                <a:cs typeface="Times New Roman" pitchFamily="18" charset="0"/>
              </a:rPr>
              <a:t>.</a:t>
            </a:r>
          </a:p>
          <a:p>
            <a:pPr lvl="0" algn="just"/>
            <a:endParaRPr lang="en-US" sz="2400" dirty="0">
              <a:latin typeface="Times New Roman" pitchFamily="18" charset="0"/>
              <a:cs typeface="Times New Roman" pitchFamily="18" charset="0"/>
            </a:endParaRPr>
          </a:p>
          <a:p>
            <a:pPr lvl="0" algn="just"/>
            <a:r>
              <a:rPr lang="en-GB" sz="2400" dirty="0">
                <a:latin typeface="Times New Roman" pitchFamily="18" charset="0"/>
                <a:cs typeface="Times New Roman" pitchFamily="18" charset="0"/>
              </a:rPr>
              <a:t>Poultry house should be located in an elevated area and there should not be any water-logging.</a:t>
            </a:r>
            <a:endParaRPr lang="en-US" sz="2400" dirty="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04182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458200" cy="5562600"/>
          </a:xfrm>
        </p:spPr>
        <p:txBody>
          <a:bodyPr>
            <a:noAutofit/>
          </a:bodyPr>
          <a:lstStyle/>
          <a:p>
            <a:pPr lvl="0" algn="just"/>
            <a:r>
              <a:rPr lang="en-GB" sz="2400" dirty="0" smtClean="0">
                <a:latin typeface="Times New Roman" pitchFamily="18" charset="0"/>
                <a:cs typeface="Times New Roman" pitchFamily="18" charset="0"/>
              </a:rPr>
              <a:t>Demand </a:t>
            </a:r>
            <a:r>
              <a:rPr lang="en-GB" sz="2400" dirty="0">
                <a:latin typeface="Times New Roman" pitchFamily="18" charset="0"/>
                <a:cs typeface="Times New Roman" pitchFamily="18" charset="0"/>
              </a:rPr>
              <a:t>for the poultry products in the local market</a:t>
            </a:r>
            <a:r>
              <a:rPr lang="en-GB" sz="2400" dirty="0" smtClean="0">
                <a:latin typeface="Times New Roman" pitchFamily="18" charset="0"/>
                <a:cs typeface="Times New Roman" pitchFamily="18" charset="0"/>
              </a:rPr>
              <a:t>.</a:t>
            </a:r>
          </a:p>
          <a:p>
            <a:pPr lvl="0" algn="just"/>
            <a:endParaRPr lang="en-US" sz="2400" dirty="0">
              <a:latin typeface="Times New Roman" pitchFamily="18" charset="0"/>
              <a:cs typeface="Times New Roman" pitchFamily="18" charset="0"/>
            </a:endParaRPr>
          </a:p>
          <a:p>
            <a:pPr lvl="0" algn="just"/>
            <a:r>
              <a:rPr lang="en-GB" sz="2400" dirty="0">
                <a:latin typeface="Times New Roman" pitchFamily="18" charset="0"/>
                <a:cs typeface="Times New Roman" pitchFamily="18" charset="0"/>
              </a:rPr>
              <a:t>Availability of poultry feed stuffs in the local market. </a:t>
            </a:r>
            <a:endParaRPr lang="en-GB" sz="2400" dirty="0" smtClean="0">
              <a:latin typeface="Times New Roman" pitchFamily="18" charset="0"/>
              <a:cs typeface="Times New Roman" pitchFamily="18" charset="0"/>
            </a:endParaRPr>
          </a:p>
          <a:p>
            <a:pPr lvl="0" algn="just"/>
            <a:endParaRPr lang="en-US" sz="2400" dirty="0">
              <a:latin typeface="Times New Roman" pitchFamily="18" charset="0"/>
              <a:cs typeface="Times New Roman" pitchFamily="18" charset="0"/>
            </a:endParaRPr>
          </a:p>
          <a:p>
            <a:pPr lvl="0" algn="just"/>
            <a:r>
              <a:rPr lang="en-GB" sz="2400" dirty="0">
                <a:latin typeface="Times New Roman" pitchFamily="18" charset="0"/>
                <a:cs typeface="Times New Roman" pitchFamily="18" charset="0"/>
              </a:rPr>
              <a:t>Connectivity of a place by railway or road. </a:t>
            </a:r>
            <a:endParaRPr lang="en-GB" sz="2400" dirty="0" smtClean="0">
              <a:latin typeface="Times New Roman" pitchFamily="18" charset="0"/>
              <a:cs typeface="Times New Roman" pitchFamily="18" charset="0"/>
            </a:endParaRPr>
          </a:p>
          <a:p>
            <a:pPr lvl="0" algn="just"/>
            <a:endParaRPr lang="en-US" sz="2400" dirty="0">
              <a:latin typeface="Times New Roman" pitchFamily="18" charset="0"/>
              <a:cs typeface="Times New Roman" pitchFamily="18" charset="0"/>
            </a:endParaRPr>
          </a:p>
          <a:p>
            <a:pPr lvl="0" algn="just"/>
            <a:r>
              <a:rPr lang="en-GB" sz="2400" dirty="0">
                <a:latin typeface="Times New Roman" pitchFamily="18" charset="0"/>
                <a:cs typeface="Times New Roman" pitchFamily="18" charset="0"/>
              </a:rPr>
              <a:t>Availability of cheap land, labours etc. </a:t>
            </a:r>
            <a:endParaRPr lang="en-GB" sz="2400" dirty="0" smtClean="0">
              <a:latin typeface="Times New Roman" pitchFamily="18" charset="0"/>
              <a:cs typeface="Times New Roman" pitchFamily="18" charset="0"/>
            </a:endParaRPr>
          </a:p>
          <a:p>
            <a:pPr lvl="0" algn="just"/>
            <a:endParaRPr lang="en-US" sz="2400" dirty="0">
              <a:latin typeface="Times New Roman" pitchFamily="18" charset="0"/>
              <a:cs typeface="Times New Roman" pitchFamily="18" charset="0"/>
            </a:endParaRPr>
          </a:p>
          <a:p>
            <a:pPr lvl="0" algn="just"/>
            <a:r>
              <a:rPr lang="en-GB" sz="2400" dirty="0">
                <a:latin typeface="Times New Roman" pitchFamily="18" charset="0"/>
                <a:cs typeface="Times New Roman" pitchFamily="18" charset="0"/>
              </a:rPr>
              <a:t>Availability of facilities such as water and electricity supply</a:t>
            </a:r>
            <a:r>
              <a:rPr lang="en-GB" sz="2400" dirty="0" smtClean="0">
                <a:latin typeface="Times New Roman" pitchFamily="18" charset="0"/>
                <a:cs typeface="Times New Roman" pitchFamily="18" charset="0"/>
              </a:rPr>
              <a:t>.</a:t>
            </a:r>
          </a:p>
          <a:p>
            <a:pPr lvl="0" algn="just"/>
            <a:endParaRPr lang="en-US" sz="2400" dirty="0">
              <a:latin typeface="Times New Roman" pitchFamily="18" charset="0"/>
              <a:cs typeface="Times New Roman" pitchFamily="18" charset="0"/>
            </a:endParaRPr>
          </a:p>
          <a:p>
            <a:pPr lvl="0" algn="just"/>
            <a:r>
              <a:rPr lang="en-GB" sz="2400" dirty="0">
                <a:latin typeface="Times New Roman" pitchFamily="18" charset="0"/>
                <a:cs typeface="Times New Roman" pitchFamily="18" charset="0"/>
              </a:rPr>
              <a:t>The disposal pit and sick room should be constructed only at the extreme end of the site.</a:t>
            </a:r>
            <a:endParaRPr lang="en-US" sz="2400" dirty="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1683836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410200"/>
          </a:xfrm>
        </p:spPr>
        <p:txBody>
          <a:bodyPr>
            <a:noAutofit/>
          </a:bodyPr>
          <a:lstStyle/>
          <a:p>
            <a:pPr marL="0" indent="0" algn="just">
              <a:buNone/>
            </a:pPr>
            <a:r>
              <a:rPr lang="en-GB" sz="2400" b="1" dirty="0" smtClean="0">
                <a:latin typeface="Times New Roman" pitchFamily="18" charset="0"/>
                <a:cs typeface="Times New Roman" pitchFamily="18" charset="0"/>
              </a:rPr>
              <a:t>2. Size : </a:t>
            </a:r>
            <a:r>
              <a:rPr lang="en-GB" sz="2400" dirty="0" smtClean="0">
                <a:latin typeface="Times New Roman" pitchFamily="18" charset="0"/>
                <a:cs typeface="Times New Roman" pitchFamily="18" charset="0"/>
              </a:rPr>
              <a:t>The </a:t>
            </a:r>
            <a:r>
              <a:rPr lang="en-GB" sz="2400" dirty="0">
                <a:latin typeface="Times New Roman" pitchFamily="18" charset="0"/>
                <a:cs typeface="Times New Roman" pitchFamily="18" charset="0"/>
              </a:rPr>
              <a:t>construction cost per square feet is low with large sized pens as compared to small sized ones. Hence, it will be more economical to have large sized pens. </a:t>
            </a:r>
            <a:endParaRPr lang="en-GB" sz="2400" dirty="0" smtClean="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a:p>
            <a:pPr marL="0" indent="0" algn="just">
              <a:buNone/>
            </a:pPr>
            <a:r>
              <a:rPr lang="en-GB" sz="2400" b="1" dirty="0">
                <a:latin typeface="Times New Roman" pitchFamily="18" charset="0"/>
                <a:cs typeface="Times New Roman" pitchFamily="18" charset="0"/>
              </a:rPr>
              <a:t>3</a:t>
            </a:r>
            <a:r>
              <a:rPr lang="en-GB" sz="2400" b="1" dirty="0" smtClean="0">
                <a:latin typeface="Times New Roman" pitchFamily="18" charset="0"/>
                <a:cs typeface="Times New Roman" pitchFamily="18" charset="0"/>
              </a:rPr>
              <a:t>. Types:  </a:t>
            </a:r>
            <a:r>
              <a:rPr lang="en-GB" sz="2400" dirty="0">
                <a:latin typeface="Times New Roman" pitchFamily="18" charset="0"/>
                <a:cs typeface="Times New Roman" pitchFamily="18" charset="0"/>
              </a:rPr>
              <a:t>There may be different types of houses for different age</a:t>
            </a:r>
            <a:r>
              <a:rPr lang="en-GB" sz="2400" b="1" dirty="0">
                <a:latin typeface="Times New Roman" pitchFamily="18" charset="0"/>
                <a:cs typeface="Times New Roman" pitchFamily="18" charset="0"/>
              </a:rPr>
              <a:t> </a:t>
            </a:r>
            <a:r>
              <a:rPr lang="en-GB" sz="2400" dirty="0">
                <a:latin typeface="Times New Roman" pitchFamily="18" charset="0"/>
                <a:cs typeface="Times New Roman" pitchFamily="18" charset="0"/>
              </a:rPr>
              <a:t>groups: Brooder house for </a:t>
            </a:r>
            <a:r>
              <a:rPr lang="en-GB" sz="2400" dirty="0" smtClean="0">
                <a:latin typeface="Times New Roman" pitchFamily="18" charset="0"/>
                <a:cs typeface="Times New Roman" pitchFamily="18" charset="0"/>
              </a:rPr>
              <a:t>0-6 </a:t>
            </a:r>
            <a:r>
              <a:rPr lang="en-GB" sz="2400" dirty="0">
                <a:latin typeface="Times New Roman" pitchFamily="18" charset="0"/>
                <a:cs typeface="Times New Roman" pitchFamily="18" charset="0"/>
              </a:rPr>
              <a:t>weeks </a:t>
            </a:r>
            <a:r>
              <a:rPr lang="en-GB" sz="2400" dirty="0" smtClean="0">
                <a:latin typeface="Times New Roman" pitchFamily="18" charset="0"/>
                <a:cs typeface="Times New Roman" pitchFamily="18" charset="0"/>
              </a:rPr>
              <a:t>chicks, </a:t>
            </a:r>
            <a:r>
              <a:rPr lang="en-GB" sz="2400" dirty="0">
                <a:latin typeface="Times New Roman" pitchFamily="18" charset="0"/>
                <a:cs typeface="Times New Roman" pitchFamily="18" charset="0"/>
              </a:rPr>
              <a:t>rearing/growing house for pullets (</a:t>
            </a:r>
            <a:r>
              <a:rPr lang="en-GB" sz="2400" dirty="0" smtClean="0">
                <a:latin typeface="Times New Roman" pitchFamily="18" charset="0"/>
                <a:cs typeface="Times New Roman" pitchFamily="18" charset="0"/>
              </a:rPr>
              <a:t>8-20 </a:t>
            </a:r>
            <a:r>
              <a:rPr lang="en-GB" sz="2400" dirty="0">
                <a:latin typeface="Times New Roman" pitchFamily="18" charset="0"/>
                <a:cs typeface="Times New Roman" pitchFamily="18" charset="0"/>
              </a:rPr>
              <a:t>weeks) and Laying house. </a:t>
            </a:r>
            <a:endParaRPr lang="en-GB" sz="2400" dirty="0" smtClean="0">
              <a:latin typeface="Times New Roman" pitchFamily="18" charset="0"/>
              <a:cs typeface="Times New Roman" pitchFamily="18" charset="0"/>
            </a:endParaRPr>
          </a:p>
          <a:p>
            <a:pPr marL="0" indent="0" algn="just">
              <a:buNone/>
            </a:pPr>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However</a:t>
            </a:r>
            <a:r>
              <a:rPr lang="en-GB" sz="2400" dirty="0">
                <a:latin typeface="Times New Roman" pitchFamily="18" charset="0"/>
                <a:cs typeface="Times New Roman" pitchFamily="18" charset="0"/>
              </a:rPr>
              <a:t>, on a commercial farm there may be only one type of pens, where the chicks may be reared and also the laying birds are kept. </a:t>
            </a:r>
            <a:endParaRPr lang="en-GB"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631540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514600"/>
            <a:ext cx="8229600" cy="3962400"/>
          </a:xfrm>
        </p:spPr>
        <p:txBody>
          <a:bodyPr>
            <a:noAutofit/>
          </a:bodyPr>
          <a:lstStyle/>
          <a:p>
            <a:pPr algn="just"/>
            <a:r>
              <a:rPr lang="en-US" sz="2400" dirty="0">
                <a:latin typeface="Times New Roman" pitchFamily="18" charset="0"/>
                <a:cs typeface="Times New Roman" pitchFamily="18" charset="0"/>
              </a:rPr>
              <a:t>Poultry are warm-blooded and must have a satisfactory environment in order to maintain their body temperature.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In extreme environments, birds </a:t>
            </a:r>
            <a:r>
              <a:rPr lang="en-US" sz="2400" dirty="0">
                <a:latin typeface="Times New Roman" pitchFamily="18" charset="0"/>
                <a:cs typeface="Times New Roman" pitchFamily="18" charset="0"/>
              </a:rPr>
              <a:t>must expend energy to maintain this core temperature </a:t>
            </a:r>
            <a:r>
              <a:rPr lang="en-US" sz="2400" dirty="0" smtClean="0">
                <a:latin typeface="Times New Roman" pitchFamily="18" charset="0"/>
                <a:cs typeface="Times New Roman" pitchFamily="18" charset="0"/>
              </a:rPr>
              <a:t>by adjusting </a:t>
            </a:r>
            <a:r>
              <a:rPr lang="en-US" sz="2400" dirty="0">
                <a:latin typeface="Times New Roman" pitchFamily="18" charset="0"/>
                <a:cs typeface="Times New Roman" pitchFamily="18" charset="0"/>
              </a:rPr>
              <a:t>their feed </a:t>
            </a:r>
            <a:r>
              <a:rPr lang="en-US" sz="2400" dirty="0" smtClean="0">
                <a:latin typeface="Times New Roman" pitchFamily="18" charset="0"/>
                <a:cs typeface="Times New Roman" pitchFamily="18" charset="0"/>
              </a:rPr>
              <a:t>intake. </a:t>
            </a:r>
          </a:p>
        </p:txBody>
      </p:sp>
      <p:sp>
        <p:nvSpPr>
          <p:cNvPr id="4" name="TextBox 3"/>
          <p:cNvSpPr txBox="1"/>
          <p:nvPr/>
        </p:nvSpPr>
        <p:spPr>
          <a:xfrm>
            <a:off x="838200" y="344905"/>
            <a:ext cx="7848599" cy="830997"/>
          </a:xfrm>
          <a:prstGeom prst="rect">
            <a:avLst/>
          </a:prstGeom>
          <a:solidFill>
            <a:srgbClr val="FFFF00"/>
          </a:solidFill>
          <a:ln w="28575">
            <a:solidFill>
              <a:schemeClr val="tx2">
                <a:lumMod val="75000"/>
              </a:schemeClr>
            </a:solidFill>
          </a:ln>
        </p:spPr>
        <p:txBody>
          <a:bodyPr wrap="square" rtlCol="0">
            <a:spAutoFit/>
          </a:bodyPr>
          <a:lstStyle/>
          <a:p>
            <a:pPr algn="ctr"/>
            <a:r>
              <a:rPr lang="en-US" sz="2400" b="1" dirty="0">
                <a:solidFill>
                  <a:srgbClr val="FF0000"/>
                </a:solidFill>
                <a:latin typeface="Times New Roman" pitchFamily="18" charset="0"/>
                <a:cs typeface="Times New Roman" pitchFamily="18" charset="0"/>
              </a:rPr>
              <a:t>HOUSING MANAGEMENT OF POULTRY</a:t>
            </a:r>
            <a:endParaRPr lang="en-US" sz="2400" dirty="0">
              <a:solidFill>
                <a:srgbClr val="FF0000"/>
              </a:solidFill>
              <a:latin typeface="Times New Roman" pitchFamily="18" charset="0"/>
              <a:cs typeface="Times New Roman" pitchFamily="18" charset="0"/>
            </a:endParaRPr>
          </a:p>
          <a:p>
            <a:pPr algn="ctr"/>
            <a:endParaRPr lang="en-US" sz="2400" b="1" dirty="0" smtClean="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val="25445977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486400"/>
          </a:xfrm>
        </p:spPr>
        <p:txBody>
          <a:bodyPr>
            <a:noAutofit/>
          </a:bodyPr>
          <a:lstStyle/>
          <a:p>
            <a:pPr algn="just"/>
            <a:r>
              <a:rPr lang="en-GB" sz="2400" dirty="0" smtClean="0">
                <a:latin typeface="Times New Roman" pitchFamily="18" charset="0"/>
                <a:cs typeface="Times New Roman" pitchFamily="18" charset="0"/>
              </a:rPr>
              <a:t>The </a:t>
            </a:r>
            <a:r>
              <a:rPr lang="en-GB" sz="2400" dirty="0">
                <a:latin typeface="Times New Roman" pitchFamily="18" charset="0"/>
                <a:cs typeface="Times New Roman" pitchFamily="18" charset="0"/>
              </a:rPr>
              <a:t>type of house roofs are shed type, gable type, A type and plain type roof. </a:t>
            </a:r>
            <a:r>
              <a:rPr lang="en-GB" sz="2400" b="1" dirty="0">
                <a:latin typeface="Times New Roman" pitchFamily="18" charset="0"/>
                <a:cs typeface="Times New Roman" pitchFamily="18" charset="0"/>
              </a:rPr>
              <a:t> </a:t>
            </a:r>
            <a:endParaRPr lang="en-GB" sz="2400" b="1" dirty="0" smtClean="0">
              <a:latin typeface="Times New Roman" pitchFamily="18" charset="0"/>
              <a:cs typeface="Times New Roman" pitchFamily="18" charset="0"/>
            </a:endParaRPr>
          </a:p>
          <a:p>
            <a:pPr algn="just"/>
            <a:endParaRPr lang="en-GB" sz="2400" b="1"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marL="0" indent="0" algn="just">
              <a:buNone/>
            </a:pPr>
            <a:r>
              <a:rPr lang="en-GB" sz="2400" b="1" dirty="0">
                <a:latin typeface="Times New Roman" pitchFamily="18" charset="0"/>
                <a:cs typeface="Times New Roman" pitchFamily="18" charset="0"/>
              </a:rPr>
              <a:t>4</a:t>
            </a:r>
            <a:r>
              <a:rPr lang="en-GB" sz="2400" b="1" dirty="0" smtClean="0">
                <a:latin typeface="Times New Roman" pitchFamily="18" charset="0"/>
                <a:cs typeface="Times New Roman" pitchFamily="18" charset="0"/>
              </a:rPr>
              <a:t>. Direction</a:t>
            </a:r>
            <a:r>
              <a:rPr lang="en-GB" sz="2400" b="1" dirty="0">
                <a:latin typeface="Times New Roman" pitchFamily="18" charset="0"/>
                <a:cs typeface="Times New Roman" pitchFamily="18" charset="0"/>
              </a:rPr>
              <a:t>:  </a:t>
            </a:r>
            <a:r>
              <a:rPr lang="en-GB" sz="2400" dirty="0">
                <a:latin typeface="Times New Roman" pitchFamily="18" charset="0"/>
                <a:cs typeface="Times New Roman" pitchFamily="18" charset="0"/>
              </a:rPr>
              <a:t> The long axis of the house should always be East to West. </a:t>
            </a:r>
            <a:endParaRPr lang="en-GB" sz="2400" dirty="0" smtClean="0">
              <a:latin typeface="Times New Roman" pitchFamily="18" charset="0"/>
              <a:cs typeface="Times New Roman" pitchFamily="18" charset="0"/>
            </a:endParaRPr>
          </a:p>
          <a:p>
            <a:pPr marL="0" indent="0" algn="just">
              <a:buNone/>
            </a:pPr>
            <a:endParaRPr lang="en-GB" sz="2400" dirty="0" smtClean="0">
              <a:latin typeface="Times New Roman" pitchFamily="18" charset="0"/>
              <a:cs typeface="Times New Roman" pitchFamily="18" charset="0"/>
            </a:endParaRPr>
          </a:p>
          <a:p>
            <a:pPr marL="0" indent="0" algn="just">
              <a:buNone/>
            </a:pPr>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In </a:t>
            </a:r>
            <a:r>
              <a:rPr lang="en-GB" sz="2400" dirty="0">
                <a:latin typeface="Times New Roman" pitchFamily="18" charset="0"/>
                <a:cs typeface="Times New Roman" pitchFamily="18" charset="0"/>
              </a:rPr>
              <a:t>hot and humid climatic region, it should always be in the path of sun to reduce exposure of sunlight inside the shed.</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1238970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867400"/>
          </a:xfrm>
        </p:spPr>
        <p:txBody>
          <a:bodyPr>
            <a:noAutofit/>
          </a:bodyPr>
          <a:lstStyle/>
          <a:p>
            <a:pPr marL="0" indent="0" algn="just">
              <a:buNone/>
            </a:pPr>
            <a:r>
              <a:rPr lang="en-US" sz="2800" b="1" dirty="0">
                <a:solidFill>
                  <a:srgbClr val="FF0000"/>
                </a:solidFill>
                <a:latin typeface="Times New Roman" pitchFamily="18" charset="0"/>
                <a:cs typeface="Times New Roman" pitchFamily="18" charset="0"/>
              </a:rPr>
              <a:t>Housing </a:t>
            </a:r>
            <a:r>
              <a:rPr lang="en-US" sz="2800" b="1" dirty="0" smtClean="0">
                <a:solidFill>
                  <a:srgbClr val="FF0000"/>
                </a:solidFill>
                <a:latin typeface="Times New Roman" pitchFamily="18" charset="0"/>
                <a:cs typeface="Times New Roman" pitchFamily="18" charset="0"/>
              </a:rPr>
              <a:t>management </a:t>
            </a:r>
            <a:r>
              <a:rPr lang="en-US" sz="2800" b="1" dirty="0" smtClean="0">
                <a:solidFill>
                  <a:srgbClr val="FF0000"/>
                </a:solidFill>
                <a:latin typeface="Times New Roman" pitchFamily="18" charset="0"/>
                <a:cs typeface="Times New Roman" pitchFamily="18" charset="0"/>
              </a:rPr>
              <a:t>Design</a:t>
            </a:r>
          </a:p>
          <a:p>
            <a:pPr marL="0" indent="0" algn="just">
              <a:buNone/>
            </a:pPr>
            <a:endParaRPr lang="en-US" sz="2800" dirty="0">
              <a:solidFill>
                <a:srgbClr val="FF0000"/>
              </a:solidFill>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Poultry should be provided with a good housing which will </a:t>
            </a:r>
            <a:r>
              <a:rPr lang="en-US" sz="2800" dirty="0" smtClean="0">
                <a:latin typeface="Times New Roman" pitchFamily="18" charset="0"/>
                <a:cs typeface="Times New Roman" pitchFamily="18" charset="0"/>
              </a:rPr>
              <a:t>facilitate</a:t>
            </a:r>
            <a:r>
              <a:rPr lang="en-US" sz="2800" dirty="0" smtClean="0">
                <a:latin typeface="Times New Roman" pitchFamily="18" charset="0"/>
                <a:cs typeface="Times New Roman" pitchFamily="18" charset="0"/>
              </a:rPr>
              <a:t>:</a:t>
            </a:r>
          </a:p>
          <a:p>
            <a:pPr algn="just"/>
            <a:endParaRPr lang="en-US" sz="2800" dirty="0" smtClean="0">
              <a:latin typeface="Times New Roman" pitchFamily="18" charset="0"/>
              <a:cs typeface="Times New Roman" pitchFamily="18" charset="0"/>
            </a:endParaRPr>
          </a:p>
          <a:p>
            <a:pPr marL="0" indent="0" algn="just">
              <a:buNone/>
            </a:pPr>
            <a:r>
              <a:rPr lang="en-US" sz="2800" dirty="0" smtClean="0">
                <a:latin typeface="Times New Roman" pitchFamily="18" charset="0"/>
                <a:cs typeface="Times New Roman" pitchFamily="18" charset="0"/>
              </a:rPr>
              <a:t>   1. Shelter                2</a:t>
            </a:r>
            <a:r>
              <a:rPr lang="en-US" sz="2800" dirty="0">
                <a:latin typeface="Times New Roman" pitchFamily="18" charset="0"/>
                <a:cs typeface="Times New Roman" pitchFamily="18" charset="0"/>
              </a:rPr>
              <a:t>. Protection from wild animals </a:t>
            </a:r>
            <a:endParaRPr lang="en-US" sz="2800" dirty="0" smtClean="0">
              <a:latin typeface="Times New Roman" pitchFamily="18" charset="0"/>
              <a:cs typeface="Times New Roman" pitchFamily="18" charset="0"/>
            </a:endParaRPr>
          </a:p>
          <a:p>
            <a:pPr marL="0" indent="0" algn="just">
              <a:buNone/>
            </a:pPr>
            <a:r>
              <a:rPr lang="en-US" sz="2800" dirty="0" smtClean="0">
                <a:latin typeface="Times New Roman" pitchFamily="18" charset="0"/>
                <a:cs typeface="Times New Roman" pitchFamily="18" charset="0"/>
              </a:rPr>
              <a:t>   3</a:t>
            </a:r>
            <a:r>
              <a:rPr lang="en-US" sz="2800" dirty="0">
                <a:latin typeface="Times New Roman" pitchFamily="18" charset="0"/>
                <a:cs typeface="Times New Roman" pitchFamily="18" charset="0"/>
              </a:rPr>
              <a:t>. Bad weather condition. </a:t>
            </a:r>
            <a:endParaRPr lang="en-US" sz="2800" dirty="0" smtClean="0">
              <a:latin typeface="Times New Roman" pitchFamily="18" charset="0"/>
              <a:cs typeface="Times New Roman" pitchFamily="18" charset="0"/>
            </a:endParaRPr>
          </a:p>
          <a:p>
            <a:pPr marL="457200" indent="-457200" algn="just">
              <a:buAutoNum type="arabicPeriod"/>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Ideal </a:t>
            </a:r>
            <a:r>
              <a:rPr lang="en-US" sz="2800" dirty="0">
                <a:latin typeface="Times New Roman" pitchFamily="18" charset="0"/>
                <a:cs typeface="Times New Roman" pitchFamily="18" charset="0"/>
              </a:rPr>
              <a:t>housing helps the birds to perform well. </a:t>
            </a:r>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To </a:t>
            </a:r>
            <a:r>
              <a:rPr lang="en-US" sz="2800" dirty="0">
                <a:latin typeface="Times New Roman" pitchFamily="18" charset="0"/>
                <a:cs typeface="Times New Roman" pitchFamily="18" charset="0"/>
              </a:rPr>
              <a:t>establish a viable poultry enterprise capital, land, labour and technical know-how are essential</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5251006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248400"/>
          </a:xfrm>
        </p:spPr>
        <p:txBody>
          <a:bodyPr>
            <a:noAutofit/>
          </a:bodyPr>
          <a:lstStyle/>
          <a:p>
            <a:pPr marL="0" indent="0" algn="just">
              <a:buNone/>
            </a:pPr>
            <a:r>
              <a:rPr lang="en-US" sz="2400" b="1" dirty="0">
                <a:solidFill>
                  <a:srgbClr val="FF0000"/>
                </a:solidFill>
                <a:latin typeface="Times New Roman" pitchFamily="18" charset="0"/>
                <a:cs typeface="Times New Roman" pitchFamily="18" charset="0"/>
              </a:rPr>
              <a:t>Housing </a:t>
            </a:r>
            <a:r>
              <a:rPr lang="en-US" sz="2400" b="1" dirty="0" smtClean="0">
                <a:solidFill>
                  <a:srgbClr val="FF0000"/>
                </a:solidFill>
                <a:latin typeface="Times New Roman" pitchFamily="18" charset="0"/>
                <a:cs typeface="Times New Roman" pitchFamily="18" charset="0"/>
              </a:rPr>
              <a:t>management </a:t>
            </a:r>
            <a:r>
              <a:rPr lang="en-US" sz="2400" b="1" dirty="0" smtClean="0">
                <a:solidFill>
                  <a:srgbClr val="FF0000"/>
                </a:solidFill>
                <a:latin typeface="Times New Roman" pitchFamily="18" charset="0"/>
                <a:cs typeface="Times New Roman" pitchFamily="18" charset="0"/>
              </a:rPr>
              <a:t>Design …………….</a:t>
            </a:r>
          </a:p>
          <a:p>
            <a:pPr marL="0" indent="0" algn="just">
              <a:buNone/>
            </a:pPr>
            <a:endParaRPr lang="en-US" sz="2400" dirty="0">
              <a:solidFill>
                <a:srgbClr val="FF0000"/>
              </a:solidFill>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housing design should be flexible and it depends on: </a:t>
            </a:r>
          </a:p>
          <a:p>
            <a:pPr marL="0" indent="0" algn="just">
              <a:buNone/>
            </a:pPr>
            <a:r>
              <a:rPr lang="en-US" sz="2400" dirty="0" smtClean="0">
                <a:latin typeface="Times New Roman" pitchFamily="18" charset="0"/>
                <a:cs typeface="Times New Roman" pitchFamily="18" charset="0"/>
              </a:rPr>
              <a:t>1.   Age </a:t>
            </a:r>
            <a:r>
              <a:rPr lang="en-US" sz="2400" dirty="0">
                <a:latin typeface="Times New Roman" pitchFamily="18" charset="0"/>
                <a:cs typeface="Times New Roman" pitchFamily="18" charset="0"/>
              </a:rPr>
              <a:t>and stage of the birds.	</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2</a:t>
            </a:r>
            <a:r>
              <a:rPr lang="en-US" sz="2400" dirty="0">
                <a:latin typeface="Times New Roman" pitchFamily="18" charset="0"/>
                <a:cs typeface="Times New Roman" pitchFamily="18" charset="0"/>
              </a:rPr>
              <a:t>. Functional requirement</a:t>
            </a:r>
            <a:r>
              <a:rPr lang="en-US" sz="2400" dirty="0" smtClean="0">
                <a:latin typeface="Times New Roman" pitchFamily="18" charset="0"/>
                <a:cs typeface="Times New Roman" pitchFamily="18" charset="0"/>
              </a:rPr>
              <a:t>.</a:t>
            </a:r>
          </a:p>
          <a:p>
            <a:pPr marL="0" indent="0" algn="just">
              <a:buNone/>
            </a:pP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3</a:t>
            </a:r>
            <a:r>
              <a:rPr lang="en-US" sz="2400" dirty="0">
                <a:latin typeface="Times New Roman" pitchFamily="18" charset="0"/>
                <a:cs typeface="Times New Roman" pitchFamily="18" charset="0"/>
              </a:rPr>
              <a:t>. The climate and environment</a:t>
            </a:r>
            <a:r>
              <a:rPr lang="en-US" sz="2400" dirty="0" smtClean="0">
                <a:latin typeface="Times New Roman" pitchFamily="18" charset="0"/>
                <a:cs typeface="Times New Roman" pitchFamily="18" charset="0"/>
              </a:rPr>
              <a:t>.</a:t>
            </a:r>
          </a:p>
          <a:p>
            <a:pPr marL="0" indent="0" algn="just">
              <a:buNone/>
            </a:pP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4. For efficient supervision	</a:t>
            </a:r>
            <a:endParaRPr lang="en-US" sz="2400" dirty="0" smtClean="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5</a:t>
            </a:r>
            <a:r>
              <a:rPr lang="en-US" sz="2400" dirty="0">
                <a:latin typeface="Times New Roman" pitchFamily="18" charset="0"/>
                <a:cs typeface="Times New Roman" pitchFamily="18" charset="0"/>
              </a:rPr>
              <a:t>. Minimum structures to have efficiency.	</a:t>
            </a:r>
            <a:endParaRPr lang="en-US" sz="2400" dirty="0" smtClean="0">
              <a:latin typeface="Times New Roman" pitchFamily="18" charset="0"/>
              <a:cs typeface="Times New Roman" pitchFamily="18" charset="0"/>
            </a:endParaRPr>
          </a:p>
          <a:p>
            <a:pPr marL="0" indent="0" algn="just">
              <a:buNone/>
            </a:pP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6</a:t>
            </a:r>
            <a:r>
              <a:rPr lang="en-US" sz="2400" dirty="0">
                <a:latin typeface="Times New Roman" pitchFamily="18" charset="0"/>
                <a:cs typeface="Times New Roman" pitchFamily="18" charset="0"/>
              </a:rPr>
              <a:t>. Economy in construction.</a:t>
            </a:r>
          </a:p>
        </p:txBody>
      </p:sp>
    </p:spTree>
    <p:extLst>
      <p:ext uri="{BB962C8B-B14F-4D97-AF65-F5344CB8AC3E}">
        <p14:creationId xmlns:p14="http://schemas.microsoft.com/office/powerpoint/2010/main" val="38583641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458200" cy="6096000"/>
          </a:xfrm>
        </p:spPr>
        <p:txBody>
          <a:bodyPr>
            <a:noAutofit/>
          </a:bodyPr>
          <a:lstStyle/>
          <a:p>
            <a:pPr marL="0" indent="0" algn="just">
              <a:buNone/>
            </a:pPr>
            <a:r>
              <a:rPr lang="en-GB" sz="2400" b="1" dirty="0">
                <a:solidFill>
                  <a:srgbClr val="FF0000"/>
                </a:solidFill>
                <a:latin typeface="Times New Roman" pitchFamily="18" charset="0"/>
                <a:cs typeface="Times New Roman" pitchFamily="18" charset="0"/>
              </a:rPr>
              <a:t>Requirements of housing for </a:t>
            </a:r>
            <a:r>
              <a:rPr lang="en-GB" sz="2400" b="1" dirty="0" smtClean="0">
                <a:solidFill>
                  <a:srgbClr val="FF0000"/>
                </a:solidFill>
                <a:latin typeface="Times New Roman" pitchFamily="18" charset="0"/>
                <a:cs typeface="Times New Roman" pitchFamily="18" charset="0"/>
              </a:rPr>
              <a:t>poultry</a:t>
            </a:r>
          </a:p>
          <a:p>
            <a:pPr marL="0" indent="0" algn="just">
              <a:buNone/>
            </a:pPr>
            <a:endParaRPr lang="en-US" sz="2400" dirty="0">
              <a:solidFill>
                <a:srgbClr val="FF0000"/>
              </a:solidFill>
              <a:latin typeface="Times New Roman" pitchFamily="18" charset="0"/>
              <a:cs typeface="Times New Roman" pitchFamily="18" charset="0"/>
            </a:endParaRPr>
          </a:p>
          <a:p>
            <a:pPr marL="0" indent="0" algn="just">
              <a:buNone/>
            </a:pPr>
            <a:r>
              <a:rPr lang="en-GB" sz="2400" b="1" dirty="0">
                <a:latin typeface="Times New Roman" pitchFamily="18" charset="0"/>
                <a:cs typeface="Times New Roman" pitchFamily="18" charset="0"/>
              </a:rPr>
              <a:t>Temperature: </a:t>
            </a:r>
            <a:r>
              <a:rPr lang="en-GB" sz="2400" dirty="0" smtClean="0">
                <a:latin typeface="Times New Roman" pitchFamily="18" charset="0"/>
                <a:cs typeface="Times New Roman" pitchFamily="18" charset="0"/>
              </a:rPr>
              <a:t>The </a:t>
            </a:r>
            <a:r>
              <a:rPr lang="en-GB" sz="2400" dirty="0">
                <a:latin typeface="Times New Roman" pitchFamily="18" charset="0"/>
                <a:cs typeface="Times New Roman" pitchFamily="18" charset="0"/>
              </a:rPr>
              <a:t>optimum temperature in a poultry house is 65</a:t>
            </a:r>
            <a:r>
              <a:rPr lang="en-GB" sz="2400" baseline="30000" dirty="0">
                <a:latin typeface="Times New Roman" pitchFamily="18" charset="0"/>
                <a:cs typeface="Times New Roman" pitchFamily="18" charset="0"/>
              </a:rPr>
              <a:t>0</a:t>
            </a:r>
            <a:r>
              <a:rPr lang="en-GB" sz="2400" dirty="0">
                <a:latin typeface="Times New Roman" pitchFamily="18" charset="0"/>
                <a:cs typeface="Times New Roman" pitchFamily="18" charset="0"/>
              </a:rPr>
              <a:t>F </a:t>
            </a:r>
            <a:r>
              <a:rPr lang="en-GB" sz="2400" dirty="0" smtClean="0">
                <a:latin typeface="Times New Roman" pitchFamily="18" charset="0"/>
                <a:cs typeface="Times New Roman" pitchFamily="18" charset="0"/>
              </a:rPr>
              <a:t>(55 </a:t>
            </a:r>
            <a:r>
              <a:rPr lang="en-GB" sz="2400" dirty="0">
                <a:latin typeface="Times New Roman" pitchFamily="18" charset="0"/>
                <a:cs typeface="Times New Roman" pitchFamily="18" charset="0"/>
              </a:rPr>
              <a:t>-</a:t>
            </a:r>
            <a:r>
              <a:rPr lang="en-GB" sz="2400" dirty="0" smtClean="0">
                <a:latin typeface="Times New Roman" pitchFamily="18" charset="0"/>
                <a:cs typeface="Times New Roman" pitchFamily="18" charset="0"/>
              </a:rPr>
              <a:t>75</a:t>
            </a:r>
            <a:r>
              <a:rPr lang="en-GB" sz="2400" baseline="30000" dirty="0" smtClean="0">
                <a:latin typeface="Times New Roman" pitchFamily="18" charset="0"/>
                <a:cs typeface="Times New Roman" pitchFamily="18" charset="0"/>
              </a:rPr>
              <a:t>0</a:t>
            </a:r>
            <a:r>
              <a:rPr lang="en-GB" sz="2400" dirty="0" smtClean="0">
                <a:latin typeface="Times New Roman" pitchFamily="18" charset="0"/>
                <a:cs typeface="Times New Roman" pitchFamily="18" charset="0"/>
              </a:rPr>
              <a:t>F). </a:t>
            </a:r>
            <a:endParaRPr lang="en-GB" sz="2400" dirty="0" smtClean="0">
              <a:latin typeface="Times New Roman" pitchFamily="18" charset="0"/>
              <a:cs typeface="Times New Roman" pitchFamily="18" charset="0"/>
            </a:endParaRPr>
          </a:p>
          <a:p>
            <a:pPr marL="0" indent="0" algn="just">
              <a:buNone/>
            </a:pPr>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The </a:t>
            </a:r>
            <a:r>
              <a:rPr lang="en-GB" sz="2400" dirty="0">
                <a:latin typeface="Times New Roman" pitchFamily="18" charset="0"/>
                <a:cs typeface="Times New Roman" pitchFamily="18" charset="0"/>
              </a:rPr>
              <a:t>greatest housing problem in </a:t>
            </a:r>
            <a:r>
              <a:rPr lang="en-GB" sz="2400" dirty="0" smtClean="0">
                <a:latin typeface="Times New Roman" pitchFamily="18" charset="0"/>
                <a:cs typeface="Times New Roman" pitchFamily="18" charset="0"/>
              </a:rPr>
              <a:t>India: High temperature prevails </a:t>
            </a:r>
            <a:r>
              <a:rPr lang="en-GB" sz="2400" dirty="0">
                <a:latin typeface="Times New Roman" pitchFamily="18" charset="0"/>
                <a:cs typeface="Times New Roman" pitchFamily="18" charset="0"/>
              </a:rPr>
              <a:t>over a major portion of the country in a greater part of year. </a:t>
            </a:r>
            <a:endParaRPr lang="en-GB" sz="2400" dirty="0" smtClean="0">
              <a:latin typeface="Times New Roman" pitchFamily="18" charset="0"/>
              <a:cs typeface="Times New Roman" pitchFamily="18" charset="0"/>
            </a:endParaRP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The </a:t>
            </a:r>
            <a:r>
              <a:rPr lang="en-GB" sz="2400" dirty="0">
                <a:latin typeface="Times New Roman" pitchFamily="18" charset="0"/>
                <a:cs typeface="Times New Roman" pitchFamily="18" charset="0"/>
              </a:rPr>
              <a:t>hilly </a:t>
            </a:r>
            <a:r>
              <a:rPr lang="en-GB" sz="2400" dirty="0" smtClean="0">
                <a:latin typeface="Times New Roman" pitchFamily="18" charset="0"/>
                <a:cs typeface="Times New Roman" pitchFamily="18" charset="0"/>
              </a:rPr>
              <a:t>areas: Low temperature </a:t>
            </a:r>
            <a:r>
              <a:rPr lang="en-GB" sz="2400" dirty="0">
                <a:latin typeface="Times New Roman" pitchFamily="18" charset="0"/>
                <a:cs typeface="Times New Roman" pitchFamily="18" charset="0"/>
              </a:rPr>
              <a:t>problem. </a:t>
            </a:r>
            <a:endParaRPr lang="en-GB" sz="2400" dirty="0" smtClean="0">
              <a:latin typeface="Times New Roman" pitchFamily="18" charset="0"/>
              <a:cs typeface="Times New Roman" pitchFamily="18" charset="0"/>
            </a:endParaRP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Environmental </a:t>
            </a:r>
            <a:r>
              <a:rPr lang="en-GB" sz="2400" dirty="0">
                <a:latin typeface="Times New Roman" pitchFamily="18" charset="0"/>
                <a:cs typeface="Times New Roman" pitchFamily="18" charset="0"/>
              </a:rPr>
              <a:t>factors such as direct sun light, heat radiated from the roof, heat radiated from the nearby soil are of great importance and should be considered while planning a poultry house.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4596152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458200" cy="5562600"/>
          </a:xfrm>
        </p:spPr>
        <p:txBody>
          <a:bodyPr>
            <a:noAutofit/>
          </a:bodyPr>
          <a:lstStyle/>
          <a:p>
            <a:pPr marL="0" indent="0" algn="just">
              <a:buNone/>
            </a:pPr>
            <a:r>
              <a:rPr lang="en-GB" sz="2400" b="1" dirty="0">
                <a:solidFill>
                  <a:srgbClr val="FF0000"/>
                </a:solidFill>
                <a:latin typeface="Times New Roman" pitchFamily="18" charset="0"/>
                <a:cs typeface="Times New Roman" pitchFamily="18" charset="0"/>
              </a:rPr>
              <a:t>Requirements of housing for </a:t>
            </a:r>
            <a:r>
              <a:rPr lang="en-GB" sz="2400" b="1" dirty="0" smtClean="0">
                <a:solidFill>
                  <a:srgbClr val="FF0000"/>
                </a:solidFill>
                <a:latin typeface="Times New Roman" pitchFamily="18" charset="0"/>
                <a:cs typeface="Times New Roman" pitchFamily="18" charset="0"/>
              </a:rPr>
              <a:t>poultry ……………</a:t>
            </a:r>
          </a:p>
          <a:p>
            <a:pPr marL="0" indent="0" algn="just">
              <a:buNone/>
            </a:pPr>
            <a:endParaRPr lang="en-US" sz="2400" dirty="0">
              <a:solidFill>
                <a:srgbClr val="FF0000"/>
              </a:solidFill>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The </a:t>
            </a:r>
            <a:r>
              <a:rPr lang="en-GB" sz="2400" dirty="0">
                <a:latin typeface="Times New Roman" pitchFamily="18" charset="0"/>
                <a:cs typeface="Times New Roman" pitchFamily="18" charset="0"/>
              </a:rPr>
              <a:t>roof should be made up of the proper material and </a:t>
            </a:r>
            <a:r>
              <a:rPr lang="en-GB" sz="2400" dirty="0" smtClean="0">
                <a:latin typeface="Times New Roman" pitchFamily="18" charset="0"/>
                <a:cs typeface="Times New Roman" pitchFamily="18" charset="0"/>
              </a:rPr>
              <a:t>of </a:t>
            </a:r>
            <a:r>
              <a:rPr lang="en-GB" sz="2400" dirty="0">
                <a:latin typeface="Times New Roman" pitchFamily="18" charset="0"/>
                <a:cs typeface="Times New Roman" pitchFamily="18" charset="0"/>
              </a:rPr>
              <a:t>proper height with sufficient overhang. </a:t>
            </a:r>
            <a:endParaRPr lang="en-GB" sz="2400" dirty="0" smtClean="0">
              <a:latin typeface="Times New Roman" pitchFamily="18" charset="0"/>
              <a:cs typeface="Times New Roman" pitchFamily="18" charset="0"/>
            </a:endParaRP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If </a:t>
            </a:r>
            <a:r>
              <a:rPr lang="en-GB" sz="2400" dirty="0">
                <a:latin typeface="Times New Roman" pitchFamily="18" charset="0"/>
                <a:cs typeface="Times New Roman" pitchFamily="18" charset="0"/>
              </a:rPr>
              <a:t>the height is more, it will remain too cold in the winter months, but when it is too low, the radiation hazards will be very serious</a:t>
            </a:r>
            <a:r>
              <a:rPr lang="en-GB" sz="2400" dirty="0" smtClean="0">
                <a:latin typeface="Times New Roman" pitchFamily="18" charset="0"/>
                <a:cs typeface="Times New Roman" pitchFamily="18" charset="0"/>
              </a:rPr>
              <a:t>.</a:t>
            </a:r>
          </a:p>
          <a:p>
            <a:pPr marL="0" indent="0" algn="just">
              <a:buNone/>
            </a:pPr>
            <a:endParaRPr lang="en-GB" sz="2400" dirty="0" smtClean="0">
              <a:latin typeface="Times New Roman" pitchFamily="18" charset="0"/>
              <a:cs typeface="Times New Roman" pitchFamily="18" charset="0"/>
            </a:endParaRPr>
          </a:p>
          <a:p>
            <a:pPr marL="0" indent="0" algn="just">
              <a:buNone/>
            </a:pPr>
            <a:r>
              <a:rPr lang="en-GB" sz="2400" dirty="0" smtClean="0">
                <a:latin typeface="Times New Roman" pitchFamily="18" charset="0"/>
                <a:cs typeface="Times New Roman" pitchFamily="18" charset="0"/>
              </a:rPr>
              <a:t> </a:t>
            </a:r>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Tall shady </a:t>
            </a:r>
            <a:r>
              <a:rPr lang="en-GB" sz="2400" dirty="0">
                <a:latin typeface="Times New Roman" pitchFamily="18" charset="0"/>
                <a:cs typeface="Times New Roman" pitchFamily="18" charset="0"/>
              </a:rPr>
              <a:t>trees </a:t>
            </a:r>
            <a:r>
              <a:rPr lang="en-GB" sz="2400" dirty="0" smtClean="0">
                <a:latin typeface="Times New Roman" pitchFamily="18" charset="0"/>
                <a:cs typeface="Times New Roman" pitchFamily="18" charset="0"/>
              </a:rPr>
              <a:t>and grass around </a:t>
            </a:r>
            <a:r>
              <a:rPr lang="en-GB" sz="2400" dirty="0">
                <a:latin typeface="Times New Roman" pitchFamily="18" charset="0"/>
                <a:cs typeface="Times New Roman" pitchFamily="18" charset="0"/>
              </a:rPr>
              <a:t>the house to protect </a:t>
            </a:r>
            <a:r>
              <a:rPr lang="en-GB" sz="2400" dirty="0" smtClean="0">
                <a:latin typeface="Times New Roman" pitchFamily="18" charset="0"/>
                <a:cs typeface="Times New Roman" pitchFamily="18" charset="0"/>
              </a:rPr>
              <a:t>t </a:t>
            </a:r>
            <a:r>
              <a:rPr lang="en-GB" sz="2400" dirty="0">
                <a:latin typeface="Times New Roman" pitchFamily="18" charset="0"/>
                <a:cs typeface="Times New Roman" pitchFamily="18" charset="0"/>
              </a:rPr>
              <a:t>from the direct sun </a:t>
            </a:r>
            <a:r>
              <a:rPr lang="en-GB" sz="2400" dirty="0" smtClean="0">
                <a:latin typeface="Times New Roman" pitchFamily="18" charset="0"/>
                <a:cs typeface="Times New Roman" pitchFamily="18" charset="0"/>
              </a:rPr>
              <a:t>light and its radiation. </a:t>
            </a:r>
          </a:p>
        </p:txBody>
      </p:sp>
    </p:spTree>
    <p:extLst>
      <p:ext uri="{BB962C8B-B14F-4D97-AF65-F5344CB8AC3E}">
        <p14:creationId xmlns:p14="http://schemas.microsoft.com/office/powerpoint/2010/main" val="12270656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458200" cy="4343400"/>
          </a:xfrm>
        </p:spPr>
        <p:txBody>
          <a:bodyPr>
            <a:noAutofit/>
          </a:bodyPr>
          <a:lstStyle/>
          <a:p>
            <a:pPr algn="just"/>
            <a:r>
              <a:rPr lang="en-GB" sz="2400" dirty="0" smtClean="0">
                <a:latin typeface="Times New Roman" pitchFamily="18" charset="0"/>
                <a:cs typeface="Times New Roman" pitchFamily="18" charset="0"/>
              </a:rPr>
              <a:t>In </a:t>
            </a:r>
            <a:r>
              <a:rPr lang="en-GB" sz="2400" dirty="0">
                <a:latin typeface="Times New Roman" pitchFamily="18" charset="0"/>
                <a:cs typeface="Times New Roman" pitchFamily="18" charset="0"/>
              </a:rPr>
              <a:t>summer, water </a:t>
            </a:r>
            <a:r>
              <a:rPr lang="en-GB" sz="2400" dirty="0" smtClean="0">
                <a:latin typeface="Times New Roman" pitchFamily="18" charset="0"/>
                <a:cs typeface="Times New Roman" pitchFamily="18" charset="0"/>
              </a:rPr>
              <a:t>sprinkled </a:t>
            </a:r>
            <a:r>
              <a:rPr lang="en-GB" sz="2400" dirty="0">
                <a:latin typeface="Times New Roman" pitchFamily="18" charset="0"/>
                <a:cs typeface="Times New Roman" pitchFamily="18" charset="0"/>
              </a:rPr>
              <a:t>over the roof of the house during the </a:t>
            </a:r>
            <a:r>
              <a:rPr lang="en-GB" sz="2400" dirty="0" smtClean="0">
                <a:latin typeface="Times New Roman" pitchFamily="18" charset="0"/>
                <a:cs typeface="Times New Roman" pitchFamily="18" charset="0"/>
              </a:rPr>
              <a:t>afternoon to have cooling effect by evaporation </a:t>
            </a:r>
            <a:r>
              <a:rPr lang="en-GB" sz="2400" dirty="0">
                <a:latin typeface="Times New Roman" pitchFamily="18" charset="0"/>
                <a:cs typeface="Times New Roman" pitchFamily="18" charset="0"/>
              </a:rPr>
              <a:t>of </a:t>
            </a:r>
            <a:r>
              <a:rPr lang="en-GB" sz="2400" dirty="0" smtClean="0">
                <a:latin typeface="Times New Roman" pitchFamily="18" charset="0"/>
                <a:cs typeface="Times New Roman" pitchFamily="18" charset="0"/>
              </a:rPr>
              <a:t>water. </a:t>
            </a:r>
            <a:endParaRPr lang="en-GB" sz="2400" dirty="0" smtClean="0">
              <a:latin typeface="Times New Roman" pitchFamily="18" charset="0"/>
              <a:cs typeface="Times New Roman" pitchFamily="18" charset="0"/>
            </a:endParaRPr>
          </a:p>
          <a:p>
            <a:pPr algn="just"/>
            <a:endParaRPr lang="en-GB" sz="2400" dirty="0">
              <a:latin typeface="Times New Roman" pitchFamily="18" charset="0"/>
              <a:cs typeface="Times New Roman" pitchFamily="18" charset="0"/>
            </a:endParaRP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During </a:t>
            </a:r>
            <a:r>
              <a:rPr lang="en-GB" sz="2400" dirty="0">
                <a:latin typeface="Times New Roman" pitchFamily="18" charset="0"/>
                <a:cs typeface="Times New Roman" pitchFamily="18" charset="0"/>
              </a:rPr>
              <a:t>the winter, </a:t>
            </a:r>
            <a:r>
              <a:rPr lang="en-GB" sz="2400" dirty="0" smtClean="0">
                <a:latin typeface="Times New Roman" pitchFamily="18" charset="0"/>
                <a:cs typeface="Times New Roman" pitchFamily="18" charset="0"/>
              </a:rPr>
              <a:t>efforts </a:t>
            </a:r>
            <a:r>
              <a:rPr lang="en-GB" sz="2400" dirty="0">
                <a:latin typeface="Times New Roman" pitchFamily="18" charset="0"/>
                <a:cs typeface="Times New Roman" pitchFamily="18" charset="0"/>
              </a:rPr>
              <a:t>are to be made to provide the warmth. Seal the house from three sides using gunny bags, one side </a:t>
            </a:r>
            <a:r>
              <a:rPr lang="en-GB" sz="2400" dirty="0" smtClean="0">
                <a:latin typeface="Times New Roman" pitchFamily="18" charset="0"/>
                <a:cs typeface="Times New Roman" pitchFamily="18" charset="0"/>
              </a:rPr>
              <a:t>opposite the direction </a:t>
            </a:r>
            <a:r>
              <a:rPr lang="en-GB" sz="2400" dirty="0">
                <a:latin typeface="Times New Roman" pitchFamily="18" charset="0"/>
                <a:cs typeface="Times New Roman" pitchFamily="18" charset="0"/>
              </a:rPr>
              <a:t>of the cold winds should be kept open for ventilation. </a:t>
            </a:r>
            <a:endParaRPr lang="en-GB"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2550601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458200" cy="5562600"/>
          </a:xfrm>
        </p:spPr>
        <p:txBody>
          <a:bodyPr>
            <a:noAutofit/>
          </a:bodyPr>
          <a:lstStyle/>
          <a:p>
            <a:pPr marL="0" indent="0" algn="just">
              <a:buNone/>
            </a:pPr>
            <a:r>
              <a:rPr lang="en-GB" sz="2400" b="1" dirty="0" smtClean="0">
                <a:latin typeface="Times New Roman" pitchFamily="18" charset="0"/>
                <a:cs typeface="Times New Roman" pitchFamily="18" charset="0"/>
              </a:rPr>
              <a:t>Light</a:t>
            </a:r>
            <a:r>
              <a:rPr lang="en-GB" sz="2400" b="1" dirty="0">
                <a:latin typeface="Times New Roman" pitchFamily="18" charset="0"/>
                <a:cs typeface="Times New Roman" pitchFamily="18" charset="0"/>
              </a:rPr>
              <a:t>: </a:t>
            </a:r>
            <a:r>
              <a:rPr lang="en-GB" sz="2400" dirty="0">
                <a:latin typeface="Times New Roman" pitchFamily="18" charset="0"/>
                <a:cs typeface="Times New Roman" pitchFamily="18" charset="0"/>
              </a:rPr>
              <a:t> It may affect the growth rate and reproduction. </a:t>
            </a:r>
            <a:endParaRPr lang="en-GB" sz="2400" dirty="0" smtClean="0">
              <a:latin typeface="Times New Roman" pitchFamily="18" charset="0"/>
              <a:cs typeface="Times New Roman" pitchFamily="18" charset="0"/>
            </a:endParaRPr>
          </a:p>
          <a:p>
            <a:pPr marL="0" indent="0" algn="just">
              <a:buNone/>
            </a:pPr>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Light </a:t>
            </a:r>
            <a:r>
              <a:rPr lang="en-GB" sz="2400" dirty="0">
                <a:latin typeface="Times New Roman" pitchFamily="18" charset="0"/>
                <a:cs typeface="Times New Roman" pitchFamily="18" charset="0"/>
              </a:rPr>
              <a:t>enhances the feed intake by increasing the feeding hours and hence the growth. </a:t>
            </a:r>
            <a:endParaRPr lang="en-GB" sz="2400" dirty="0" smtClean="0">
              <a:latin typeface="Times New Roman" pitchFamily="18" charset="0"/>
              <a:cs typeface="Times New Roman" pitchFamily="18" charset="0"/>
            </a:endParaRP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The </a:t>
            </a:r>
            <a:r>
              <a:rPr lang="en-GB" sz="2400" dirty="0">
                <a:latin typeface="Times New Roman" pitchFamily="18" charset="0"/>
                <a:cs typeface="Times New Roman" pitchFamily="18" charset="0"/>
              </a:rPr>
              <a:t>effect of light on maturity and reproduction has definite physiological basis. Light falling on the eyes of the birds produces stimulus </a:t>
            </a:r>
            <a:r>
              <a:rPr lang="en-GB" sz="2400" dirty="0" smtClean="0">
                <a:latin typeface="Times New Roman" pitchFamily="18" charset="0"/>
                <a:cs typeface="Times New Roman" pitchFamily="18" charset="0"/>
              </a:rPr>
              <a:t>which </a:t>
            </a:r>
            <a:r>
              <a:rPr lang="en-GB" sz="2400" dirty="0">
                <a:latin typeface="Times New Roman" pitchFamily="18" charset="0"/>
                <a:cs typeface="Times New Roman" pitchFamily="18" charset="0"/>
              </a:rPr>
              <a:t>in turn affects the release of gonadotropin releasing hormones (LH and FSH). </a:t>
            </a:r>
            <a:endParaRPr lang="en-GB" sz="2400" dirty="0" smtClean="0">
              <a:latin typeface="Times New Roman" pitchFamily="18" charset="0"/>
              <a:cs typeface="Times New Roman" pitchFamily="18" charset="0"/>
            </a:endParaRP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Light </a:t>
            </a:r>
            <a:r>
              <a:rPr lang="en-GB" sz="2400" dirty="0">
                <a:latin typeface="Times New Roman" pitchFamily="18" charset="0"/>
                <a:cs typeface="Times New Roman" pitchFamily="18" charset="0"/>
              </a:rPr>
              <a:t>of white or yellow colour is quite effective. Red light has been recommended in brooder house for the control of cannibalism.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5779214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458200" cy="5562600"/>
          </a:xfrm>
        </p:spPr>
        <p:txBody>
          <a:bodyPr>
            <a:noAutofit/>
          </a:bodyPr>
          <a:lstStyle/>
          <a:p>
            <a:pPr marL="0" indent="0" algn="just">
              <a:buNone/>
            </a:pPr>
            <a:r>
              <a:rPr lang="en-GB" sz="2400" b="1" dirty="0">
                <a:latin typeface="Times New Roman" pitchFamily="18" charset="0"/>
                <a:cs typeface="Times New Roman" pitchFamily="18" charset="0"/>
              </a:rPr>
              <a:t>Floor space: </a:t>
            </a:r>
            <a:r>
              <a:rPr lang="en-GB" sz="2400" dirty="0">
                <a:latin typeface="Times New Roman" pitchFamily="18" charset="0"/>
                <a:cs typeface="Times New Roman" pitchFamily="18" charset="0"/>
              </a:rPr>
              <a:t> After 20</a:t>
            </a:r>
            <a:r>
              <a:rPr lang="en-GB" sz="2400" baseline="30000" dirty="0">
                <a:latin typeface="Times New Roman" pitchFamily="18" charset="0"/>
                <a:cs typeface="Times New Roman" pitchFamily="18" charset="0"/>
              </a:rPr>
              <a:t>th</a:t>
            </a:r>
            <a:r>
              <a:rPr lang="en-GB" sz="2400" dirty="0">
                <a:latin typeface="Times New Roman" pitchFamily="18" charset="0"/>
                <a:cs typeface="Times New Roman" pitchFamily="18" charset="0"/>
              </a:rPr>
              <a:t> week of age, the floor space provided @ 2.5 – 3 sq. ft. per bird for light breeds like White Leghorn. </a:t>
            </a:r>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Floor </a:t>
            </a:r>
            <a:r>
              <a:rPr lang="en-GB" sz="2400" dirty="0">
                <a:latin typeface="Times New Roman" pitchFamily="18" charset="0"/>
                <a:cs typeface="Times New Roman" pitchFamily="18" charset="0"/>
              </a:rPr>
              <a:t>space for heavy breeds should be 3 – 3.5 sq. ft. per bird (English and American breed). </a:t>
            </a:r>
            <a:endParaRPr lang="en-US" sz="2400" dirty="0">
              <a:latin typeface="Times New Roman" pitchFamily="18" charset="0"/>
              <a:cs typeface="Times New Roman" pitchFamily="18" charset="0"/>
            </a:endParaRPr>
          </a:p>
          <a:p>
            <a:pPr marL="0" indent="0" algn="just">
              <a:buNone/>
            </a:pPr>
            <a:endParaRPr lang="en-GB" sz="2400" b="1" dirty="0" smtClean="0">
              <a:latin typeface="Times New Roman" pitchFamily="18" charset="0"/>
              <a:cs typeface="Times New Roman" pitchFamily="18" charset="0"/>
            </a:endParaRPr>
          </a:p>
          <a:p>
            <a:pPr marL="0" indent="0" algn="just">
              <a:buNone/>
            </a:pPr>
            <a:r>
              <a:rPr lang="en-GB" sz="2400" b="1" dirty="0" smtClean="0">
                <a:latin typeface="Times New Roman" pitchFamily="18" charset="0"/>
                <a:cs typeface="Times New Roman" pitchFamily="18" charset="0"/>
              </a:rPr>
              <a:t>Feeding space: </a:t>
            </a:r>
            <a:r>
              <a:rPr lang="en-GB" sz="2400" dirty="0" smtClean="0">
                <a:latin typeface="Times New Roman" pitchFamily="18" charset="0"/>
                <a:cs typeface="Times New Roman" pitchFamily="18" charset="0"/>
              </a:rPr>
              <a:t>Feeding </a:t>
            </a:r>
            <a:r>
              <a:rPr lang="en-GB" sz="2400" dirty="0">
                <a:latin typeface="Times New Roman" pitchFamily="18" charset="0"/>
                <a:cs typeface="Times New Roman" pitchFamily="18" charset="0"/>
              </a:rPr>
              <a:t>space required is 4 – 5 linear inch per bird. </a:t>
            </a:r>
            <a:r>
              <a:rPr lang="en-GB"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0" indent="0" algn="just">
              <a:buNone/>
            </a:pPr>
            <a:r>
              <a:rPr lang="en-GB" sz="2400" b="1" dirty="0">
                <a:latin typeface="Times New Roman" pitchFamily="18" charset="0"/>
                <a:cs typeface="Times New Roman" pitchFamily="18" charset="0"/>
              </a:rPr>
              <a:t>Watering space :  </a:t>
            </a:r>
            <a:r>
              <a:rPr lang="en-GB" sz="2400" dirty="0">
                <a:latin typeface="Times New Roman" pitchFamily="18" charset="0"/>
                <a:cs typeface="Times New Roman" pitchFamily="18" charset="0"/>
              </a:rPr>
              <a:t> It may be given @ 1 linear inch per adult bird</a:t>
            </a:r>
            <a:endParaRPr lang="en-US" sz="2400" dirty="0">
              <a:latin typeface="Times New Roman" pitchFamily="18" charset="0"/>
              <a:cs typeface="Times New Roman" pitchFamily="18" charset="0"/>
            </a:endParaRPr>
          </a:p>
          <a:p>
            <a:pPr marL="0" indent="0" algn="just">
              <a:buNone/>
            </a:pPr>
            <a:endParaRPr lang="en-GB" sz="2400" b="1" dirty="0" smtClean="0">
              <a:latin typeface="Times New Roman" pitchFamily="18" charset="0"/>
              <a:cs typeface="Times New Roman" pitchFamily="18" charset="0"/>
            </a:endParaRPr>
          </a:p>
          <a:p>
            <a:pPr marL="0" indent="0" algn="just">
              <a:buNone/>
            </a:pPr>
            <a:r>
              <a:rPr lang="en-GB" sz="2400" b="1" dirty="0" smtClean="0">
                <a:latin typeface="Times New Roman" pitchFamily="18" charset="0"/>
                <a:cs typeface="Times New Roman" pitchFamily="18" charset="0"/>
              </a:rPr>
              <a:t>Perching </a:t>
            </a:r>
            <a:r>
              <a:rPr lang="en-GB" sz="2400" b="1" dirty="0">
                <a:latin typeface="Times New Roman" pitchFamily="18" charset="0"/>
                <a:cs typeface="Times New Roman" pitchFamily="18" charset="0"/>
              </a:rPr>
              <a:t>space  :  </a:t>
            </a:r>
            <a:r>
              <a:rPr lang="en-GB" sz="2400" dirty="0">
                <a:latin typeface="Times New Roman" pitchFamily="18" charset="0"/>
                <a:cs typeface="Times New Roman" pitchFamily="18" charset="0"/>
              </a:rPr>
              <a:t> It is very important that perches are provided in the laying pens, so that the birds may settle during night time without being disturbed by other birds. This will be provided @ 8- 10 linear inches per bird.</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8338462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458200" cy="5105400"/>
          </a:xfrm>
        </p:spPr>
        <p:txBody>
          <a:bodyPr>
            <a:noAutofit/>
          </a:bodyPr>
          <a:lstStyle/>
          <a:p>
            <a:pPr marL="0" indent="0" algn="just">
              <a:buNone/>
            </a:pPr>
            <a:r>
              <a:rPr lang="en-GB" sz="2400" b="1" dirty="0">
                <a:solidFill>
                  <a:srgbClr val="FF0000"/>
                </a:solidFill>
                <a:latin typeface="Times New Roman" pitchFamily="18" charset="0"/>
                <a:cs typeface="Times New Roman" pitchFamily="18" charset="0"/>
              </a:rPr>
              <a:t>Construction </a:t>
            </a:r>
            <a:r>
              <a:rPr lang="en-GB" sz="2400" b="1" dirty="0" smtClean="0">
                <a:solidFill>
                  <a:srgbClr val="FF0000"/>
                </a:solidFill>
                <a:latin typeface="Times New Roman" pitchFamily="18" charset="0"/>
                <a:cs typeface="Times New Roman" pitchFamily="18" charset="0"/>
              </a:rPr>
              <a:t>details of poultry houses  </a:t>
            </a:r>
            <a:endParaRPr lang="en-GB" sz="2400" b="1" dirty="0" smtClean="0">
              <a:solidFill>
                <a:srgbClr val="FF0000"/>
              </a:solidFill>
              <a:latin typeface="Times New Roman" pitchFamily="18" charset="0"/>
              <a:cs typeface="Times New Roman" pitchFamily="18" charset="0"/>
            </a:endParaRPr>
          </a:p>
          <a:p>
            <a:pPr marL="0" indent="0" algn="just">
              <a:buNone/>
            </a:pPr>
            <a:r>
              <a:rPr lang="en-GB" sz="2400" dirty="0" smtClean="0">
                <a:solidFill>
                  <a:srgbClr val="FF0000"/>
                </a:solidFill>
                <a:latin typeface="Times New Roman" pitchFamily="18" charset="0"/>
                <a:cs typeface="Times New Roman" pitchFamily="18" charset="0"/>
              </a:rPr>
              <a:t> </a:t>
            </a:r>
            <a:endParaRPr lang="en-US" sz="2400" dirty="0">
              <a:solidFill>
                <a:srgbClr val="FF0000"/>
              </a:solidFill>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Foundation around </a:t>
            </a:r>
            <a:r>
              <a:rPr lang="en-GB" sz="2400" dirty="0">
                <a:latin typeface="Times New Roman" pitchFamily="18" charset="0"/>
                <a:cs typeface="Times New Roman" pitchFamily="18" charset="0"/>
              </a:rPr>
              <a:t>three feet deep from the ground level. </a:t>
            </a:r>
            <a:endParaRPr lang="en-GB" sz="2400" dirty="0" smtClean="0">
              <a:latin typeface="Times New Roman" pitchFamily="18" charset="0"/>
              <a:cs typeface="Times New Roman" pitchFamily="18" charset="0"/>
            </a:endParaRP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The </a:t>
            </a:r>
            <a:r>
              <a:rPr lang="en-GB" sz="2400" dirty="0">
                <a:latin typeface="Times New Roman" pitchFamily="18" charset="0"/>
                <a:cs typeface="Times New Roman" pitchFamily="18" charset="0"/>
              </a:rPr>
              <a:t>width on the bottom may be around 2.5 ft. and </a:t>
            </a:r>
            <a:r>
              <a:rPr lang="en-GB" sz="2400" dirty="0" smtClean="0">
                <a:latin typeface="Times New Roman" pitchFamily="18" charset="0"/>
                <a:cs typeface="Times New Roman" pitchFamily="18" charset="0"/>
              </a:rPr>
              <a:t>gradually </a:t>
            </a:r>
            <a:r>
              <a:rPr lang="en-GB" sz="2400" dirty="0">
                <a:latin typeface="Times New Roman" pitchFamily="18" charset="0"/>
                <a:cs typeface="Times New Roman" pitchFamily="18" charset="0"/>
              </a:rPr>
              <a:t>reduced to 1 foot near the surface (at top). </a:t>
            </a:r>
            <a:endParaRPr lang="en-GB" sz="2400" dirty="0" smtClean="0">
              <a:latin typeface="Times New Roman" pitchFamily="18" charset="0"/>
              <a:cs typeface="Times New Roman" pitchFamily="18" charset="0"/>
            </a:endParaRP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The plinth/table: 1 </a:t>
            </a:r>
            <a:r>
              <a:rPr lang="en-GB" sz="2400" dirty="0">
                <a:latin typeface="Times New Roman" pitchFamily="18" charset="0"/>
                <a:cs typeface="Times New Roman" pitchFamily="18" charset="0"/>
              </a:rPr>
              <a:t>ft. height so that the pen can be easily drained</a:t>
            </a:r>
            <a:r>
              <a:rPr lang="en-GB" sz="2400" dirty="0" smtClean="0">
                <a:latin typeface="Times New Roman" pitchFamily="18" charset="0"/>
                <a:cs typeface="Times New Roman" pitchFamily="18" charset="0"/>
              </a:rPr>
              <a:t>.</a:t>
            </a:r>
          </a:p>
          <a:p>
            <a:pPr algn="just"/>
            <a:endParaRPr lang="en-GB" sz="2400" dirty="0">
              <a:latin typeface="Times New Roman" pitchFamily="18" charset="0"/>
              <a:cs typeface="Times New Roman" pitchFamily="18" charset="0"/>
            </a:endParaRPr>
          </a:p>
          <a:p>
            <a:pPr marL="0" indent="0" algn="just">
              <a:buNone/>
            </a:pPr>
            <a:r>
              <a:rPr lang="en-GB" sz="2400" dirty="0" smtClean="0">
                <a:latin typeface="Times New Roman" pitchFamily="18" charset="0"/>
                <a:cs typeface="Times New Roman" pitchFamily="18" charset="0"/>
              </a:rPr>
              <a:t> </a:t>
            </a:r>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The </a:t>
            </a:r>
            <a:r>
              <a:rPr lang="en-GB" sz="2400" dirty="0">
                <a:latin typeface="Times New Roman" pitchFamily="18" charset="0"/>
                <a:cs typeface="Times New Roman" pitchFamily="18" charset="0"/>
              </a:rPr>
              <a:t>side </a:t>
            </a:r>
            <a:r>
              <a:rPr lang="en-GB" sz="2400" dirty="0" smtClean="0">
                <a:latin typeface="Times New Roman" pitchFamily="18" charset="0"/>
                <a:cs typeface="Times New Roman" pitchFamily="18" charset="0"/>
              </a:rPr>
              <a:t>walls: 2 </a:t>
            </a:r>
            <a:r>
              <a:rPr lang="en-GB" sz="2400" dirty="0">
                <a:latin typeface="Times New Roman" pitchFamily="18" charset="0"/>
                <a:cs typeface="Times New Roman" pitchFamily="18" charset="0"/>
              </a:rPr>
              <a:t>feet height with a width of 1 foot. </a:t>
            </a:r>
          </a:p>
        </p:txBody>
      </p:sp>
    </p:spTree>
    <p:extLst>
      <p:ext uri="{BB962C8B-B14F-4D97-AF65-F5344CB8AC3E}">
        <p14:creationId xmlns:p14="http://schemas.microsoft.com/office/powerpoint/2010/main" val="12246484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458200" cy="5791200"/>
          </a:xfrm>
        </p:spPr>
        <p:txBody>
          <a:bodyPr>
            <a:noAutofit/>
          </a:bodyPr>
          <a:lstStyle/>
          <a:p>
            <a:pPr marL="0" indent="0" algn="just">
              <a:buNone/>
            </a:pPr>
            <a:r>
              <a:rPr lang="en-GB" sz="2400" b="1" dirty="0">
                <a:solidFill>
                  <a:srgbClr val="FF0000"/>
                </a:solidFill>
                <a:latin typeface="Times New Roman" pitchFamily="18" charset="0"/>
                <a:cs typeface="Times New Roman" pitchFamily="18" charset="0"/>
              </a:rPr>
              <a:t>Construction </a:t>
            </a:r>
            <a:r>
              <a:rPr lang="en-GB" sz="2400" b="1" dirty="0" smtClean="0">
                <a:solidFill>
                  <a:srgbClr val="FF0000"/>
                </a:solidFill>
                <a:latin typeface="Times New Roman" pitchFamily="18" charset="0"/>
                <a:cs typeface="Times New Roman" pitchFamily="18" charset="0"/>
              </a:rPr>
              <a:t>details of poultry houses </a:t>
            </a:r>
            <a:r>
              <a:rPr lang="en-GB" sz="2400" b="1" dirty="0" smtClean="0">
                <a:solidFill>
                  <a:srgbClr val="FF0000"/>
                </a:solidFill>
                <a:latin typeface="Times New Roman" pitchFamily="18" charset="0"/>
                <a:cs typeface="Times New Roman" pitchFamily="18" charset="0"/>
              </a:rPr>
              <a:t>……………</a:t>
            </a:r>
          </a:p>
          <a:p>
            <a:pPr marL="0" indent="0" algn="just">
              <a:buNone/>
            </a:pPr>
            <a:endParaRPr lang="en-US" sz="2400" dirty="0">
              <a:solidFill>
                <a:srgbClr val="FF0000"/>
              </a:solidFill>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Thatched roof may cost less in the beginning but it need regular replacement and is not clean and cheap in long run. </a:t>
            </a: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If galvanized iron sheets are to be used, they should be painted white on the upper side so that most of the heat is reflected back.</a:t>
            </a: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The height of the roof neither be too less nor too high with </a:t>
            </a:r>
            <a:r>
              <a:rPr lang="en-GB" sz="2400" dirty="0" err="1" smtClean="0">
                <a:latin typeface="Times New Roman" pitchFamily="18" charset="0"/>
                <a:cs typeface="Times New Roman" pitchFamily="18" charset="0"/>
              </a:rPr>
              <a:t>overhag</a:t>
            </a:r>
            <a:r>
              <a:rPr lang="en-GB" sz="2400" dirty="0" smtClean="0">
                <a:latin typeface="Times New Roman" pitchFamily="18" charset="0"/>
                <a:cs typeface="Times New Roman" pitchFamily="18" charset="0"/>
              </a:rPr>
              <a:t> of 2.5-3 feet.</a:t>
            </a: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Door for each pen: 3 x 5 feet for easy feed and water supply. </a:t>
            </a: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Concrete or cemented rat proof floor.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34838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229600" cy="5029200"/>
          </a:xfrm>
        </p:spPr>
        <p:txBody>
          <a:bodyPr>
            <a:noAutofit/>
          </a:bodyPr>
          <a:lstStyle/>
          <a:p>
            <a:pPr algn="just"/>
            <a:r>
              <a:rPr lang="en-US" sz="2400" dirty="0" smtClean="0">
                <a:latin typeface="Times New Roman" pitchFamily="18" charset="0"/>
                <a:cs typeface="Times New Roman" pitchFamily="18" charset="0"/>
              </a:rPr>
              <a:t>Environment </a:t>
            </a:r>
            <a:r>
              <a:rPr lang="en-US" sz="2400" dirty="0">
                <a:latin typeface="Times New Roman" pitchFamily="18" charset="0"/>
                <a:cs typeface="Times New Roman" pitchFamily="18" charset="0"/>
              </a:rPr>
              <a:t>factors, especially respirable dust and high concentrations of noxious room </a:t>
            </a:r>
            <a:r>
              <a:rPr lang="en-US" sz="2400" dirty="0" smtClean="0">
                <a:latin typeface="Times New Roman" pitchFamily="18" charset="0"/>
                <a:cs typeface="Times New Roman" pitchFamily="18" charset="0"/>
              </a:rPr>
              <a:t>gases </a:t>
            </a:r>
            <a:r>
              <a:rPr lang="en-US" sz="2400" dirty="0">
                <a:latin typeface="Times New Roman" pitchFamily="18" charset="0"/>
                <a:cs typeface="Times New Roman" pitchFamily="18" charset="0"/>
              </a:rPr>
              <a:t>can </a:t>
            </a:r>
            <a:r>
              <a:rPr lang="en-US" sz="2400" dirty="0" smtClean="0">
                <a:latin typeface="Times New Roman" pitchFamily="18" charset="0"/>
                <a:cs typeface="Times New Roman" pitchFamily="18" charset="0"/>
              </a:rPr>
              <a:t>increase </a:t>
            </a:r>
            <a:r>
              <a:rPr lang="en-US" sz="2400" dirty="0">
                <a:latin typeface="Times New Roman" pitchFamily="18" charset="0"/>
                <a:cs typeface="Times New Roman" pitchFamily="18" charset="0"/>
              </a:rPr>
              <a:t>mortality and reduced performance.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By </a:t>
            </a:r>
            <a:r>
              <a:rPr lang="en-US" sz="2400" dirty="0">
                <a:latin typeface="Times New Roman" pitchFamily="18" charset="0"/>
                <a:cs typeface="Times New Roman" pitchFamily="18" charset="0"/>
              </a:rPr>
              <a:t>contrast, in 1944, the mean mortality of broilers was approx. </a:t>
            </a:r>
            <a:r>
              <a:rPr lang="en-US" sz="2400" dirty="0" smtClean="0">
                <a:latin typeface="Times New Roman" pitchFamily="18" charset="0"/>
                <a:cs typeface="Times New Roman" pitchFamily="18" charset="0"/>
              </a:rPr>
              <a:t>17% whereas </a:t>
            </a:r>
            <a:r>
              <a:rPr lang="en-US" sz="2400" dirty="0">
                <a:latin typeface="Times New Roman" pitchFamily="18" charset="0"/>
                <a:cs typeface="Times New Roman" pitchFamily="18" charset="0"/>
              </a:rPr>
              <a:t>at the end of the 20th century, it was reduced to below </a:t>
            </a:r>
            <a:r>
              <a:rPr lang="en-US" sz="2400" dirty="0" smtClean="0">
                <a:latin typeface="Times New Roman" pitchFamily="18" charset="0"/>
                <a:cs typeface="Times New Roman" pitchFamily="18" charset="0"/>
              </a:rPr>
              <a:t>4%.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Modern systems </a:t>
            </a:r>
            <a:r>
              <a:rPr lang="en-US" sz="2400" dirty="0">
                <a:latin typeface="Times New Roman" pitchFamily="18" charset="0"/>
                <a:cs typeface="Times New Roman" pitchFamily="18" charset="0"/>
              </a:rPr>
              <a:t>have been developed to automate the delivery of feed and water. </a:t>
            </a:r>
            <a:endParaRPr lang="en-IN"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325904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763000" cy="5638800"/>
          </a:xfrm>
        </p:spPr>
        <p:txBody>
          <a:bodyPr>
            <a:noAutofit/>
          </a:bodyPr>
          <a:lstStyle/>
          <a:p>
            <a:pPr marL="0" indent="0" algn="just">
              <a:buNone/>
            </a:pPr>
            <a:r>
              <a:rPr lang="en-GB" sz="2400" b="1" dirty="0">
                <a:solidFill>
                  <a:srgbClr val="FF0000"/>
                </a:solidFill>
                <a:latin typeface="Times New Roman" pitchFamily="18" charset="0"/>
                <a:cs typeface="Times New Roman" pitchFamily="18" charset="0"/>
              </a:rPr>
              <a:t>Environmentally controlled houses for poultry </a:t>
            </a:r>
            <a:endParaRPr lang="en-GB" sz="2400" b="1" dirty="0" smtClean="0">
              <a:solidFill>
                <a:srgbClr val="FF0000"/>
              </a:solidFill>
              <a:latin typeface="Times New Roman" pitchFamily="18" charset="0"/>
              <a:cs typeface="Times New Roman" pitchFamily="18" charset="0"/>
            </a:endParaRPr>
          </a:p>
          <a:p>
            <a:pPr marL="0" indent="0" algn="just">
              <a:buNone/>
            </a:pPr>
            <a:endParaRPr lang="en-US" sz="2400" dirty="0">
              <a:solidFill>
                <a:srgbClr val="FF0000"/>
              </a:solidFill>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A </a:t>
            </a:r>
            <a:r>
              <a:rPr lang="en-GB" sz="2400" dirty="0">
                <a:latin typeface="Times New Roman" pitchFamily="18" charset="0"/>
                <a:cs typeface="Times New Roman" pitchFamily="18" charset="0"/>
              </a:rPr>
              <a:t>controlled-environment house (ECH) is one in which inside conditions are maintained as near as possible to the birds optimum requirements. </a:t>
            </a:r>
            <a:endParaRPr lang="en-GB" sz="2400" dirty="0" smtClean="0">
              <a:latin typeface="Times New Roman" pitchFamily="18" charset="0"/>
              <a:cs typeface="Times New Roman" pitchFamily="18" charset="0"/>
            </a:endParaRPr>
          </a:p>
          <a:p>
            <a:pPr algn="just"/>
            <a:endParaRPr lang="en-GB" sz="2400" dirty="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It </a:t>
            </a:r>
            <a:r>
              <a:rPr lang="en-GB" sz="2400" dirty="0">
                <a:latin typeface="Times New Roman" pitchFamily="18" charset="0"/>
                <a:cs typeface="Times New Roman" pitchFamily="18" charset="0"/>
              </a:rPr>
              <a:t>necessitates a completely enclosed insulated house with no windows. </a:t>
            </a:r>
            <a:endParaRPr lang="en-GB" sz="2400" dirty="0" smtClean="0">
              <a:latin typeface="Times New Roman" pitchFamily="18" charset="0"/>
              <a:cs typeface="Times New Roman" pitchFamily="18" charset="0"/>
            </a:endParaRP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Air </a:t>
            </a:r>
            <a:r>
              <a:rPr lang="en-GB" sz="2400" dirty="0">
                <a:latin typeface="Times New Roman" pitchFamily="18" charset="0"/>
                <a:cs typeface="Times New Roman" pitchFamily="18" charset="0"/>
              </a:rPr>
              <a:t>is removed from the house by exhaust fans and fresh air is brought in through intake openings. </a:t>
            </a:r>
            <a:endParaRPr lang="en-GB"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8819260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
            <a:ext cx="8763000" cy="6400800"/>
          </a:xfrm>
        </p:spPr>
        <p:txBody>
          <a:bodyPr>
            <a:noAutofit/>
          </a:bodyPr>
          <a:lstStyle/>
          <a:p>
            <a:pPr marL="0" indent="0" algn="just">
              <a:buNone/>
            </a:pPr>
            <a:r>
              <a:rPr lang="en-GB" sz="2400" b="1" dirty="0">
                <a:solidFill>
                  <a:srgbClr val="FF0000"/>
                </a:solidFill>
                <a:latin typeface="Times New Roman" pitchFamily="18" charset="0"/>
                <a:cs typeface="Times New Roman" pitchFamily="18" charset="0"/>
              </a:rPr>
              <a:t>Environmentally controlled houses for poultry </a:t>
            </a:r>
            <a:r>
              <a:rPr lang="en-GB" sz="2400" b="1" dirty="0" smtClean="0">
                <a:solidFill>
                  <a:srgbClr val="FF0000"/>
                </a:solidFill>
                <a:latin typeface="Times New Roman" pitchFamily="18" charset="0"/>
                <a:cs typeface="Times New Roman" pitchFamily="18" charset="0"/>
              </a:rPr>
              <a:t>………</a:t>
            </a:r>
          </a:p>
          <a:p>
            <a:pPr marL="0" indent="0" algn="just">
              <a:buNone/>
            </a:pPr>
            <a:endParaRPr lang="en-US" sz="2400" dirty="0">
              <a:solidFill>
                <a:srgbClr val="FF0000"/>
              </a:solidFill>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Artificial </a:t>
            </a:r>
            <a:r>
              <a:rPr lang="en-GB" sz="2400" dirty="0">
                <a:latin typeface="Times New Roman" pitchFamily="18" charset="0"/>
                <a:cs typeface="Times New Roman" pitchFamily="18" charset="0"/>
              </a:rPr>
              <a:t>light is used to illuminate the interior. The heat from the birds is used to keep inside temperature within the range required</a:t>
            </a:r>
            <a:r>
              <a:rPr lang="en-GB" sz="2400" dirty="0" smtClean="0">
                <a:latin typeface="Times New Roman" pitchFamily="18" charset="0"/>
                <a:cs typeface="Times New Roman" pitchFamily="18" charset="0"/>
              </a:rPr>
              <a:t>.</a:t>
            </a:r>
          </a:p>
          <a:p>
            <a:pPr marL="0" indent="0" algn="just">
              <a:buNone/>
            </a:pPr>
            <a:r>
              <a:rPr lang="en-GB" sz="2400" dirty="0" smtClean="0">
                <a:latin typeface="Times New Roman" pitchFamily="18" charset="0"/>
                <a:cs typeface="Times New Roman" pitchFamily="18" charset="0"/>
              </a:rPr>
              <a:t> </a:t>
            </a:r>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It </a:t>
            </a:r>
            <a:r>
              <a:rPr lang="en-GB" sz="2400" dirty="0">
                <a:latin typeface="Times New Roman" pitchFamily="18" charset="0"/>
                <a:cs typeface="Times New Roman" pitchFamily="18" charset="0"/>
              </a:rPr>
              <a:t>should have a good foundation and a gable roof. </a:t>
            </a:r>
            <a:endParaRPr lang="en-GB" sz="2400" dirty="0" smtClean="0">
              <a:latin typeface="Times New Roman" pitchFamily="18" charset="0"/>
              <a:cs typeface="Times New Roman" pitchFamily="18" charset="0"/>
            </a:endParaRP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Air </a:t>
            </a:r>
            <a:r>
              <a:rPr lang="en-GB" sz="2400" dirty="0">
                <a:latin typeface="Times New Roman" pitchFamily="18" charset="0"/>
                <a:cs typeface="Times New Roman" pitchFamily="18" charset="0"/>
              </a:rPr>
              <a:t>must be moved </a:t>
            </a:r>
            <a:r>
              <a:rPr lang="en-GB" sz="2400" dirty="0" smtClean="0">
                <a:latin typeface="Times New Roman" pitchFamily="18" charset="0"/>
                <a:cs typeface="Times New Roman" pitchFamily="18" charset="0"/>
              </a:rPr>
              <a:t>to </a:t>
            </a:r>
            <a:r>
              <a:rPr lang="en-GB" sz="2400" dirty="0">
                <a:latin typeface="Times New Roman" pitchFamily="18" charset="0"/>
                <a:cs typeface="Times New Roman" pitchFamily="18" charset="0"/>
              </a:rPr>
              <a:t>replenish the oxygen, to remove moisture and ammonia and to keep an optimum </a:t>
            </a:r>
            <a:r>
              <a:rPr lang="en-GB" sz="2400" dirty="0" smtClean="0">
                <a:latin typeface="Times New Roman" pitchFamily="18" charset="0"/>
                <a:cs typeface="Times New Roman" pitchFamily="18" charset="0"/>
              </a:rPr>
              <a:t>temperature</a:t>
            </a:r>
            <a:r>
              <a:rPr lang="en-GB" sz="2400" dirty="0" smtClean="0">
                <a:latin typeface="Times New Roman" pitchFamily="18" charset="0"/>
                <a:cs typeface="Times New Roman" pitchFamily="18" charset="0"/>
              </a:rPr>
              <a:t>.</a:t>
            </a: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Amount of </a:t>
            </a:r>
            <a:r>
              <a:rPr lang="en-GB" sz="2400" dirty="0">
                <a:latin typeface="Times New Roman" pitchFamily="18" charset="0"/>
                <a:cs typeface="Times New Roman" pitchFamily="18" charset="0"/>
              </a:rPr>
              <a:t>air exhausted should be slightly more than the amount of air coming in to the building. </a:t>
            </a:r>
            <a:endParaRPr lang="en-GB" sz="2400" dirty="0" smtClean="0">
              <a:latin typeface="Times New Roman" pitchFamily="18" charset="0"/>
              <a:cs typeface="Times New Roman" pitchFamily="18" charset="0"/>
            </a:endParaRP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A </a:t>
            </a:r>
            <a:r>
              <a:rPr lang="en-GB" sz="2400" dirty="0">
                <a:latin typeface="Times New Roman" pitchFamily="18" charset="0"/>
                <a:cs typeface="Times New Roman" pitchFamily="18" charset="0"/>
              </a:rPr>
              <a:t>negative pressure is created within the building and is regulated by the exhaust system.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0963991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229600" cy="4953000"/>
          </a:xfrm>
        </p:spPr>
        <p:txBody>
          <a:bodyPr>
            <a:noAutofit/>
          </a:bodyPr>
          <a:lstStyle/>
          <a:p>
            <a:pPr algn="just"/>
            <a:r>
              <a:rPr lang="en-US" sz="2400" dirty="0">
                <a:latin typeface="Times New Roman" pitchFamily="18" charset="0"/>
                <a:cs typeface="Times New Roman" pitchFamily="18" charset="0"/>
              </a:rPr>
              <a:t>Litter is defined as the combination of bedding material, excreta, feathers, wasted feed and wasted water</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Absorbs excess </a:t>
            </a:r>
            <a:r>
              <a:rPr lang="en-US" sz="2400" dirty="0">
                <a:latin typeface="Times New Roman" pitchFamily="18" charset="0"/>
                <a:cs typeface="Times New Roman" pitchFamily="18" charset="0"/>
              </a:rPr>
              <a:t>moisture from the droppings and drinkers and promotes drying by increasing the surface area of the house floor. </a:t>
            </a:r>
            <a:endParaRPr lang="en-US" sz="2400" dirty="0" smtClean="0">
              <a:latin typeface="Times New Roman" pitchFamily="18" charset="0"/>
              <a:cs typeface="Times New Roman" pitchFamily="18" charset="0"/>
            </a:endParaRPr>
          </a:p>
          <a:p>
            <a:pPr algn="just">
              <a:buFont typeface="Wingdings" pitchFamily="2" charset="2"/>
              <a:buChar char="Ø"/>
            </a:pP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Dilutes fecal </a:t>
            </a:r>
            <a:r>
              <a:rPr lang="en-US" sz="2400" dirty="0">
                <a:latin typeface="Times New Roman" pitchFamily="18" charset="0"/>
                <a:cs typeface="Times New Roman" pitchFamily="18" charset="0"/>
              </a:rPr>
              <a:t>material, thus reducing contact between birds and manure. </a:t>
            </a:r>
            <a:endParaRPr lang="en-US" sz="2400" dirty="0" smtClean="0">
              <a:latin typeface="Times New Roman" pitchFamily="18" charset="0"/>
              <a:cs typeface="Times New Roman" pitchFamily="18" charset="0"/>
            </a:endParaRPr>
          </a:p>
          <a:p>
            <a:pPr algn="just">
              <a:buFont typeface="Wingdings" pitchFamily="2" charset="2"/>
              <a:buChar char="Ø"/>
            </a:pP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Insulates chicks </a:t>
            </a:r>
            <a:r>
              <a:rPr lang="en-US" sz="2400" dirty="0">
                <a:latin typeface="Times New Roman" pitchFamily="18" charset="0"/>
                <a:cs typeface="Times New Roman" pitchFamily="18" charset="0"/>
              </a:rPr>
              <a:t>from the cooling effects of the ground and provides a protective cushion between the birds and the floor.</a:t>
            </a:r>
          </a:p>
          <a:p>
            <a:pPr marL="0" indent="0" algn="just">
              <a:buNone/>
            </a:pPr>
            <a:endParaRPr lang="en-IN" sz="2400" dirty="0" smtClean="0">
              <a:latin typeface="Times New Roman" pitchFamily="18" charset="0"/>
              <a:cs typeface="Times New Roman" pitchFamily="18" charset="0"/>
            </a:endParaRPr>
          </a:p>
        </p:txBody>
      </p:sp>
      <p:sp>
        <p:nvSpPr>
          <p:cNvPr id="4" name="TextBox 3"/>
          <p:cNvSpPr txBox="1"/>
          <p:nvPr/>
        </p:nvSpPr>
        <p:spPr>
          <a:xfrm>
            <a:off x="838200" y="344905"/>
            <a:ext cx="7848599" cy="830997"/>
          </a:xfrm>
          <a:prstGeom prst="rect">
            <a:avLst/>
          </a:prstGeom>
          <a:solidFill>
            <a:srgbClr val="FFFF00"/>
          </a:solidFill>
          <a:ln w="28575">
            <a:solidFill>
              <a:schemeClr val="tx2">
                <a:lumMod val="75000"/>
              </a:schemeClr>
            </a:solidFill>
          </a:ln>
        </p:spPr>
        <p:txBody>
          <a:bodyPr wrap="square" rtlCol="0">
            <a:spAutoFit/>
          </a:bodyPr>
          <a:lstStyle/>
          <a:p>
            <a:pPr algn="ctr"/>
            <a:r>
              <a:rPr lang="en-GB" sz="2400" b="1" dirty="0" smtClean="0">
                <a:solidFill>
                  <a:srgbClr val="FF0000"/>
                </a:solidFill>
              </a:rPr>
              <a:t>POULTRY LITTER MANAGEMENT</a:t>
            </a:r>
          </a:p>
          <a:p>
            <a:pPr algn="ctr"/>
            <a:endParaRPr lang="en-US" sz="2400" b="1" dirty="0" smtClean="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val="5042112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5486400"/>
          </a:xfrm>
        </p:spPr>
        <p:txBody>
          <a:bodyPr>
            <a:noAutofit/>
          </a:bodyPr>
          <a:lstStyle/>
          <a:p>
            <a:pPr algn="just"/>
            <a:r>
              <a:rPr lang="en-US" sz="2400" dirty="0" smtClean="0">
                <a:latin typeface="Times New Roman" pitchFamily="18" charset="0"/>
                <a:cs typeface="Times New Roman" pitchFamily="18" charset="0"/>
              </a:rPr>
              <a:t>Bedding </a:t>
            </a:r>
            <a:r>
              <a:rPr lang="en-US" sz="2400" dirty="0" smtClean="0">
                <a:latin typeface="Times New Roman" pitchFamily="18" charset="0"/>
                <a:cs typeface="Times New Roman" pitchFamily="18" charset="0"/>
              </a:rPr>
              <a:t>material: High moisture absorption, </a:t>
            </a:r>
            <a:r>
              <a:rPr lang="en-US" sz="2400" dirty="0">
                <a:latin typeface="Times New Roman" pitchFamily="18" charset="0"/>
                <a:cs typeface="Times New Roman" pitchFamily="18" charset="0"/>
              </a:rPr>
              <a:t>light weight, inexpensive and non-toxic.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Sawdust </a:t>
            </a:r>
            <a:r>
              <a:rPr lang="en-US" sz="2400" dirty="0">
                <a:latin typeface="Times New Roman" pitchFamily="18" charset="0"/>
                <a:cs typeface="Times New Roman" pitchFamily="18" charset="0"/>
              </a:rPr>
              <a:t>is currently the most popular bedding materials</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Others </a:t>
            </a:r>
            <a:r>
              <a:rPr lang="en-US" sz="2400" dirty="0" smtClean="0">
                <a:latin typeface="Times New Roman" pitchFamily="18" charset="0"/>
                <a:cs typeface="Times New Roman" pitchFamily="18" charset="0"/>
              </a:rPr>
              <a:t>are </a:t>
            </a:r>
            <a:r>
              <a:rPr lang="en-US" sz="2400" dirty="0">
                <a:latin typeface="Times New Roman" pitchFamily="18" charset="0"/>
                <a:cs typeface="Times New Roman" pitchFamily="18" charset="0"/>
              </a:rPr>
              <a:t>rice husk, wood shavings, chaffed straws, shredded papers etc</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The quality of the in-house environment is highly dependent upon litter quality.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The litter environment is ideal for bacterial proliferation and ammonia production. </a:t>
            </a:r>
          </a:p>
          <a:p>
            <a:pPr marL="0" indent="0" algn="just">
              <a:buNone/>
            </a:pPr>
            <a:endParaRPr lang="en-US" sz="2800" dirty="0">
              <a:latin typeface="Times New Roman" pitchFamily="18" charset="0"/>
              <a:cs typeface="Times New Roman" pitchFamily="18" charset="0"/>
            </a:endParaRPr>
          </a:p>
          <a:p>
            <a:pPr marL="0" indent="0" algn="just">
              <a:buNone/>
            </a:pPr>
            <a:endParaRPr lang="en-IN"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9713068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5638800"/>
          </a:xfrm>
        </p:spPr>
        <p:txBody>
          <a:bodyPr>
            <a:noAutofit/>
          </a:bodyPr>
          <a:lstStyle/>
          <a:p>
            <a:pPr algn="just"/>
            <a:r>
              <a:rPr lang="en-US" sz="2400" dirty="0" smtClean="0">
                <a:latin typeface="Times New Roman" pitchFamily="18" charset="0"/>
                <a:cs typeface="Times New Roman" pitchFamily="18" charset="0"/>
              </a:rPr>
              <a:t>Two </a:t>
            </a:r>
            <a:r>
              <a:rPr lang="en-US" sz="2400" dirty="0">
                <a:latin typeface="Times New Roman" pitchFamily="18" charset="0"/>
                <a:cs typeface="Times New Roman" pitchFamily="18" charset="0"/>
              </a:rPr>
              <a:t>factors that influence litter conditions </a:t>
            </a:r>
            <a:r>
              <a:rPr lang="en-US" sz="2400" dirty="0" smtClean="0">
                <a:latin typeface="Times New Roman" pitchFamily="18" charset="0"/>
                <a:cs typeface="Times New Roman" pitchFamily="18" charset="0"/>
              </a:rPr>
              <a:t>are </a:t>
            </a:r>
            <a:r>
              <a:rPr lang="en-US" sz="2400" dirty="0">
                <a:latin typeface="Times New Roman" pitchFamily="18" charset="0"/>
                <a:cs typeface="Times New Roman" pitchFamily="18" charset="0"/>
              </a:rPr>
              <a:t>manure and moisture.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manure portion is largely out of a grower’s control; however, growers can and must control litter moisture. </a:t>
            </a:r>
            <a:endParaRPr lang="en-US" sz="2400" dirty="0" smtClean="0">
              <a:latin typeface="Times New Roman" pitchFamily="18" charset="0"/>
              <a:cs typeface="Times New Roman" pitchFamily="18" charset="0"/>
            </a:endParaRPr>
          </a:p>
          <a:p>
            <a:pPr algn="just">
              <a:buFont typeface="Wingdings" pitchFamily="2" charset="2"/>
              <a:buChar char="Ø"/>
            </a:pP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Excess </a:t>
            </a:r>
            <a:r>
              <a:rPr lang="en-US" sz="2400" dirty="0">
                <a:latin typeface="Times New Roman" pitchFamily="18" charset="0"/>
                <a:cs typeface="Times New Roman" pitchFamily="18" charset="0"/>
              </a:rPr>
              <a:t>moisture in the litter increases the incidence of breast blisters, skin burns, scabby areas, bruising, condemnations and downgrades. </a:t>
            </a:r>
            <a:endParaRPr lang="en-US" sz="2400" dirty="0" smtClean="0">
              <a:latin typeface="Times New Roman" pitchFamily="18" charset="0"/>
              <a:cs typeface="Times New Roman" pitchFamily="18" charset="0"/>
            </a:endParaRPr>
          </a:p>
          <a:p>
            <a:pPr algn="just">
              <a:buFont typeface="Wingdings" pitchFamily="2" charset="2"/>
              <a:buChar char="Ø"/>
            </a:pP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The wet litter promotes </a:t>
            </a:r>
            <a:r>
              <a:rPr lang="en-US" sz="2400" dirty="0">
                <a:latin typeface="Times New Roman" pitchFamily="18" charset="0"/>
                <a:cs typeface="Times New Roman" pitchFamily="18" charset="0"/>
              </a:rPr>
              <a:t>the proliferation of pathogenic bacteria and </a:t>
            </a:r>
            <a:r>
              <a:rPr lang="en-US" sz="2400" dirty="0" smtClean="0">
                <a:latin typeface="Times New Roman" pitchFamily="18" charset="0"/>
                <a:cs typeface="Times New Roman" pitchFamily="18" charset="0"/>
              </a:rPr>
              <a:t>molds; and ammonia production. </a:t>
            </a:r>
            <a:endParaRPr lang="en-IN"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55181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229600" cy="4876800"/>
          </a:xfrm>
        </p:spPr>
        <p:txBody>
          <a:bodyPr>
            <a:noAutofit/>
          </a:bodyPr>
          <a:lstStyle/>
          <a:p>
            <a:pPr algn="just"/>
            <a:r>
              <a:rPr lang="en-US" sz="2400" dirty="0" smtClean="0">
                <a:latin typeface="Times New Roman" pitchFamily="18" charset="0"/>
                <a:cs typeface="Times New Roman" pitchFamily="18" charset="0"/>
              </a:rPr>
              <a:t>Prolonged </a:t>
            </a:r>
            <a:r>
              <a:rPr lang="en-US" sz="2400" dirty="0">
                <a:latin typeface="Times New Roman" pitchFamily="18" charset="0"/>
                <a:cs typeface="Times New Roman" pitchFamily="18" charset="0"/>
              </a:rPr>
              <a:t>exposure to high levels </a:t>
            </a:r>
            <a:r>
              <a:rPr lang="en-US" sz="2400" dirty="0" smtClean="0">
                <a:latin typeface="Times New Roman" pitchFamily="18" charset="0"/>
                <a:cs typeface="Times New Roman" pitchFamily="18" charset="0"/>
              </a:rPr>
              <a:t>of ammonia (50-100 </a:t>
            </a:r>
            <a:r>
              <a:rPr lang="en-US" sz="2400" dirty="0">
                <a:latin typeface="Times New Roman" pitchFamily="18" charset="0"/>
                <a:cs typeface="Times New Roman" pitchFamily="18" charset="0"/>
              </a:rPr>
              <a:t>ppm) can result in </a:t>
            </a:r>
            <a:r>
              <a:rPr lang="en-US" sz="2400" dirty="0" smtClean="0">
                <a:latin typeface="Times New Roman" pitchFamily="18" charset="0"/>
                <a:cs typeface="Times New Roman" pitchFamily="18" charset="0"/>
              </a:rPr>
              <a:t>kerato-conjunctivitis </a:t>
            </a:r>
            <a:r>
              <a:rPr lang="en-US" sz="2400" dirty="0">
                <a:latin typeface="Times New Roman" pitchFamily="18" charset="0"/>
                <a:cs typeface="Times New Roman" pitchFamily="18" charset="0"/>
              </a:rPr>
              <a:t>(blindness).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Obviously</a:t>
            </a:r>
            <a:r>
              <a:rPr lang="en-US" sz="2400" dirty="0">
                <a:latin typeface="Times New Roman" pitchFamily="18" charset="0"/>
                <a:cs typeface="Times New Roman" pitchFamily="18" charset="0"/>
              </a:rPr>
              <a:t>, when ammonia levels are high enough to blind birds, production is seriously </a:t>
            </a:r>
            <a:r>
              <a:rPr lang="en-US" sz="2400" dirty="0" smtClean="0">
                <a:latin typeface="Times New Roman" pitchFamily="18" charset="0"/>
                <a:cs typeface="Times New Roman" pitchFamily="18" charset="0"/>
              </a:rPr>
              <a:t>affected</a:t>
            </a:r>
            <a:r>
              <a:rPr lang="en-US" sz="2400" dirty="0" smtClean="0">
                <a:latin typeface="Times New Roman" pitchFamily="18" charset="0"/>
                <a:cs typeface="Times New Roman" pitchFamily="18" charset="0"/>
              </a:rPr>
              <a:t>.</a:t>
            </a:r>
          </a:p>
          <a:p>
            <a:pPr algn="just">
              <a:buFont typeface="Wingdings" pitchFamily="2" charset="2"/>
              <a:buChar char="Ø"/>
            </a:pPr>
            <a:endParaRPr lang="en-US" sz="2400" dirty="0">
              <a:latin typeface="Times New Roman" pitchFamily="18" charset="0"/>
              <a:cs typeface="Times New Roman" pitchFamily="18" charset="0"/>
            </a:endParaRPr>
          </a:p>
          <a:p>
            <a:pPr algn="just">
              <a:buFont typeface="Wingdings" pitchFamily="2" charset="2"/>
              <a:buChar char="Ø"/>
            </a:pP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Ammonia levels </a:t>
            </a:r>
            <a:r>
              <a:rPr lang="en-US" sz="2400" dirty="0">
                <a:latin typeface="Times New Roman" pitchFamily="18" charset="0"/>
                <a:cs typeface="Times New Roman" pitchFamily="18" charset="0"/>
              </a:rPr>
              <a:t>of just 25 ppm have been found to depress growth and increase feed conversion in broilers. </a:t>
            </a:r>
          </a:p>
          <a:p>
            <a:pPr marL="0" indent="0" algn="just">
              <a:buNone/>
            </a:pPr>
            <a:r>
              <a:rPr lang="en-US" sz="2400" dirty="0">
                <a:latin typeface="Times New Roman" pitchFamily="18" charset="0"/>
                <a:cs typeface="Times New Roman" pitchFamily="18" charset="0"/>
              </a:rPr>
              <a:t> </a:t>
            </a:r>
          </a:p>
        </p:txBody>
      </p:sp>
    </p:spTree>
    <p:extLst>
      <p:ext uri="{BB962C8B-B14F-4D97-AF65-F5344CB8AC3E}">
        <p14:creationId xmlns:p14="http://schemas.microsoft.com/office/powerpoint/2010/main" val="32267220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5638800"/>
          </a:xfrm>
        </p:spPr>
        <p:txBody>
          <a:bodyPr>
            <a:noAutofit/>
          </a:bodyPr>
          <a:lstStyle/>
          <a:p>
            <a:pPr algn="just"/>
            <a:r>
              <a:rPr lang="en-US" sz="2400" dirty="0" smtClean="0">
                <a:latin typeface="Times New Roman" pitchFamily="18" charset="0"/>
                <a:cs typeface="Times New Roman" pitchFamily="18" charset="0"/>
              </a:rPr>
              <a:t>Litter </a:t>
            </a:r>
            <a:r>
              <a:rPr lang="en-US" sz="2400" dirty="0">
                <a:latin typeface="Times New Roman" pitchFamily="18" charset="0"/>
                <a:cs typeface="Times New Roman" pitchFamily="18" charset="0"/>
              </a:rPr>
              <a:t>that is too dry and </a:t>
            </a:r>
            <a:r>
              <a:rPr lang="en-US" sz="2400" dirty="0" smtClean="0">
                <a:latin typeface="Times New Roman" pitchFamily="18" charset="0"/>
                <a:cs typeface="Times New Roman" pitchFamily="18" charset="0"/>
              </a:rPr>
              <a:t>dusty: Dehydration of </a:t>
            </a:r>
            <a:r>
              <a:rPr lang="en-US" sz="2400" dirty="0">
                <a:latin typeface="Times New Roman" pitchFamily="18" charset="0"/>
                <a:cs typeface="Times New Roman" pitchFamily="18" charset="0"/>
              </a:rPr>
              <a:t>new chicks, respiratory disease and increased condemnations.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Ideally</a:t>
            </a:r>
            <a:r>
              <a:rPr lang="en-US" sz="2400" dirty="0">
                <a:latin typeface="Times New Roman" pitchFamily="18" charset="0"/>
                <a:cs typeface="Times New Roman" pitchFamily="18" charset="0"/>
              </a:rPr>
              <a:t>, litter moisture should be maintained between </a:t>
            </a:r>
            <a:r>
              <a:rPr lang="en-US" sz="2400" dirty="0" smtClean="0">
                <a:latin typeface="Times New Roman" pitchFamily="18" charset="0"/>
                <a:cs typeface="Times New Roman" pitchFamily="18" charset="0"/>
              </a:rPr>
              <a:t>25-30%.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buFont typeface="Wingdings" pitchFamily="2" charset="2"/>
              <a:buChar char="v"/>
            </a:pP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good rule of thumb in estimating litter moisture content is to squeeze a handful of litter</a:t>
            </a:r>
            <a:r>
              <a:rPr lang="en-US" sz="2400" dirty="0" smtClean="0">
                <a:latin typeface="Times New Roman" pitchFamily="18" charset="0"/>
                <a:cs typeface="Times New Roman" pitchFamily="18" charset="0"/>
              </a:rPr>
              <a:t>.</a:t>
            </a:r>
          </a:p>
          <a:p>
            <a:pPr algn="just">
              <a:buFont typeface="Wingdings" pitchFamily="2" charset="2"/>
              <a:buChar char="v"/>
            </a:pPr>
            <a:endParaRPr lang="en-US" sz="2400" dirty="0">
              <a:latin typeface="Times New Roman" pitchFamily="18" charset="0"/>
              <a:cs typeface="Times New Roman" pitchFamily="18" charset="0"/>
            </a:endParaRPr>
          </a:p>
          <a:p>
            <a:pPr algn="just">
              <a:buFont typeface="Wingdings" pitchFamily="2" charset="2"/>
              <a:buChar char="v"/>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If it adheres tightly and remains in a ball, it is too wet. </a:t>
            </a:r>
            <a:endParaRPr lang="en-US" sz="2400" dirty="0" smtClean="0">
              <a:latin typeface="Times New Roman" pitchFamily="18" charset="0"/>
              <a:cs typeface="Times New Roman" pitchFamily="18" charset="0"/>
            </a:endParaRPr>
          </a:p>
          <a:p>
            <a:pPr algn="just">
              <a:buFont typeface="Wingdings" pitchFamily="2" charset="2"/>
              <a:buChar char="v"/>
            </a:pPr>
            <a:endParaRPr lang="en-US" sz="2400" dirty="0">
              <a:latin typeface="Times New Roman" pitchFamily="18" charset="0"/>
              <a:cs typeface="Times New Roman" pitchFamily="18" charset="0"/>
            </a:endParaRPr>
          </a:p>
          <a:p>
            <a:pPr algn="just">
              <a:buFont typeface="Wingdings" pitchFamily="2" charset="2"/>
              <a:buChar char="v"/>
            </a:pPr>
            <a:r>
              <a:rPr lang="en-US" sz="2400" dirty="0" smtClean="0">
                <a:latin typeface="Times New Roman" pitchFamily="18" charset="0"/>
                <a:cs typeface="Times New Roman" pitchFamily="18" charset="0"/>
              </a:rPr>
              <a:t>If </a:t>
            </a:r>
            <a:r>
              <a:rPr lang="en-US" sz="2400" dirty="0">
                <a:latin typeface="Times New Roman" pitchFamily="18" charset="0"/>
                <a:cs typeface="Times New Roman" pitchFamily="18" charset="0"/>
              </a:rPr>
              <a:t>it adheres slightly, it has the proper moisture content. </a:t>
            </a:r>
            <a:endParaRPr lang="en-US" sz="2400" dirty="0" smtClean="0">
              <a:latin typeface="Times New Roman" pitchFamily="18" charset="0"/>
              <a:cs typeface="Times New Roman" pitchFamily="18" charset="0"/>
            </a:endParaRPr>
          </a:p>
          <a:p>
            <a:pPr algn="just">
              <a:buFont typeface="Wingdings" pitchFamily="2" charset="2"/>
              <a:buChar char="v"/>
            </a:pPr>
            <a:endParaRPr lang="en-US" sz="2400" dirty="0" smtClean="0">
              <a:latin typeface="Times New Roman" pitchFamily="18" charset="0"/>
              <a:cs typeface="Times New Roman" pitchFamily="18" charset="0"/>
            </a:endParaRPr>
          </a:p>
          <a:p>
            <a:pPr algn="just">
              <a:buFont typeface="Wingdings" pitchFamily="2" charset="2"/>
              <a:buChar char="v"/>
            </a:pPr>
            <a:r>
              <a:rPr lang="en-US" sz="2400" dirty="0" smtClean="0">
                <a:latin typeface="Times New Roman" pitchFamily="18" charset="0"/>
                <a:cs typeface="Times New Roman" pitchFamily="18" charset="0"/>
              </a:rPr>
              <a:t>If </a:t>
            </a:r>
            <a:r>
              <a:rPr lang="en-US" sz="2400" dirty="0">
                <a:latin typeface="Times New Roman" pitchFamily="18" charset="0"/>
                <a:cs typeface="Times New Roman" pitchFamily="18" charset="0"/>
              </a:rPr>
              <a:t>it will not adhere at all, it may be too dry. </a:t>
            </a:r>
          </a:p>
        </p:txBody>
      </p:sp>
    </p:spTree>
    <p:extLst>
      <p:ext uri="{BB962C8B-B14F-4D97-AF65-F5344CB8AC3E}">
        <p14:creationId xmlns:p14="http://schemas.microsoft.com/office/powerpoint/2010/main" val="5961952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5486400"/>
          </a:xfrm>
        </p:spPr>
        <p:txBody>
          <a:bodyPr>
            <a:noAutofit/>
          </a:bodyPr>
          <a:lstStyle/>
          <a:p>
            <a:pPr marL="0" indent="0" algn="ctr">
              <a:buNone/>
            </a:pPr>
            <a:r>
              <a:rPr lang="en-US" sz="2400" b="1" dirty="0" smtClean="0">
                <a:solidFill>
                  <a:srgbClr val="FF0000"/>
                </a:solidFill>
                <a:latin typeface="Times New Roman" pitchFamily="18" charset="0"/>
                <a:cs typeface="Times New Roman" pitchFamily="18" charset="0"/>
              </a:rPr>
              <a:t>LITTER </a:t>
            </a:r>
            <a:r>
              <a:rPr lang="en-US" sz="2400" b="1" dirty="0" smtClean="0">
                <a:solidFill>
                  <a:srgbClr val="FF0000"/>
                </a:solidFill>
                <a:latin typeface="Times New Roman" pitchFamily="18" charset="0"/>
                <a:cs typeface="Times New Roman" pitchFamily="18" charset="0"/>
              </a:rPr>
              <a:t>MANAGEMENT</a:t>
            </a:r>
          </a:p>
          <a:p>
            <a:pPr marL="0" indent="0" algn="ctr">
              <a:buNone/>
            </a:pPr>
            <a:endParaRPr lang="en-US" sz="2400" dirty="0">
              <a:solidFill>
                <a:srgbClr val="FF0000"/>
              </a:solidFill>
              <a:latin typeface="Times New Roman" pitchFamily="18" charset="0"/>
              <a:cs typeface="Times New Roman" pitchFamily="18" charset="0"/>
            </a:endParaRPr>
          </a:p>
          <a:p>
            <a:pPr marL="0" indent="0" algn="just">
              <a:buNone/>
            </a:pPr>
            <a:r>
              <a:rPr lang="en-US" sz="2400" b="1" dirty="0" smtClean="0">
                <a:solidFill>
                  <a:srgbClr val="C00000"/>
                </a:solidFill>
                <a:latin typeface="Times New Roman" pitchFamily="18" charset="0"/>
                <a:cs typeface="Times New Roman" pitchFamily="18" charset="0"/>
              </a:rPr>
              <a:t>1.  Ammonia </a:t>
            </a:r>
            <a:r>
              <a:rPr lang="en-US" sz="2400" b="1" dirty="0" smtClean="0">
                <a:solidFill>
                  <a:srgbClr val="C00000"/>
                </a:solidFill>
                <a:latin typeface="Times New Roman" pitchFamily="18" charset="0"/>
                <a:cs typeface="Times New Roman" pitchFamily="18" charset="0"/>
              </a:rPr>
              <a:t>control: </a:t>
            </a:r>
            <a:endParaRPr lang="en-US" sz="2400" b="1" dirty="0" smtClean="0">
              <a:solidFill>
                <a:srgbClr val="C00000"/>
              </a:solidFill>
              <a:latin typeface="Times New Roman" pitchFamily="18" charset="0"/>
              <a:cs typeface="Times New Roman" pitchFamily="18" charset="0"/>
            </a:endParaRPr>
          </a:p>
          <a:p>
            <a:pPr marL="457200" indent="-457200" algn="just">
              <a:buAutoNum type="arabicPeriod"/>
            </a:pPr>
            <a:endParaRPr lang="en-US" sz="2400" b="1" dirty="0" smtClean="0">
              <a:solidFill>
                <a:srgbClr val="C0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Most </a:t>
            </a:r>
            <a:r>
              <a:rPr lang="en-US" sz="2400" dirty="0" smtClean="0">
                <a:latin typeface="Times New Roman" pitchFamily="18" charset="0"/>
                <a:cs typeface="Times New Roman" pitchFamily="18" charset="0"/>
              </a:rPr>
              <a:t>important </a:t>
            </a:r>
            <a:r>
              <a:rPr lang="en-US" sz="2400" dirty="0">
                <a:latin typeface="Times New Roman" pitchFamily="18" charset="0"/>
                <a:cs typeface="Times New Roman" pitchFamily="18" charset="0"/>
              </a:rPr>
              <a:t>during the first 14-21 days of the bird’s life, with the first 7 days being the most critical when chicks are most susceptible to ammonia damage.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Birds </a:t>
            </a:r>
            <a:r>
              <a:rPr lang="en-US" sz="2400" dirty="0">
                <a:latin typeface="Times New Roman" pitchFamily="18" charset="0"/>
                <a:cs typeface="Times New Roman" pitchFamily="18" charset="0"/>
              </a:rPr>
              <a:t>exposed to ammonia during brooding have decreased resistance to </a:t>
            </a:r>
            <a:r>
              <a:rPr lang="en-US" sz="2400" dirty="0" smtClean="0">
                <a:latin typeface="Times New Roman" pitchFamily="18" charset="0"/>
                <a:cs typeface="Times New Roman" pitchFamily="18" charset="0"/>
              </a:rPr>
              <a:t>RD </a:t>
            </a:r>
            <a:r>
              <a:rPr lang="en-US" sz="2400" dirty="0">
                <a:latin typeface="Times New Roman" pitchFamily="18" charset="0"/>
                <a:cs typeface="Times New Roman" pitchFamily="18" charset="0"/>
              </a:rPr>
              <a:t>and </a:t>
            </a:r>
            <a:r>
              <a:rPr lang="en-US" sz="2400" dirty="0" smtClean="0">
                <a:latin typeface="Times New Roman" pitchFamily="18" charset="0"/>
                <a:cs typeface="Times New Roman" pitchFamily="18" charset="0"/>
              </a:rPr>
              <a:t>more </a:t>
            </a:r>
            <a:r>
              <a:rPr lang="en-US" sz="2400" dirty="0">
                <a:latin typeface="Times New Roman" pitchFamily="18" charset="0"/>
                <a:cs typeface="Times New Roman" pitchFamily="18" charset="0"/>
              </a:rPr>
              <a:t>difficulty in clearing </a:t>
            </a:r>
            <a:r>
              <a:rPr lang="en-US" sz="2400" i="1" dirty="0">
                <a:latin typeface="Times New Roman" pitchFamily="18" charset="0"/>
                <a:cs typeface="Times New Roman" pitchFamily="18" charset="0"/>
              </a:rPr>
              <a:t>E. coli</a:t>
            </a:r>
            <a:r>
              <a:rPr lang="en-US" sz="2400" dirty="0">
                <a:latin typeface="Times New Roman" pitchFamily="18" charset="0"/>
                <a:cs typeface="Times New Roman" pitchFamily="18" charset="0"/>
              </a:rPr>
              <a:t> from the respiratory tract and </a:t>
            </a:r>
            <a:r>
              <a:rPr lang="en-US" sz="2400" dirty="0" smtClean="0">
                <a:latin typeface="Times New Roman" pitchFamily="18" charset="0"/>
                <a:cs typeface="Times New Roman" pitchFamily="18" charset="0"/>
              </a:rPr>
              <a:t>one </a:t>
            </a:r>
            <a:r>
              <a:rPr lang="en-US" sz="2400" dirty="0">
                <a:latin typeface="Times New Roman" pitchFamily="18" charset="0"/>
                <a:cs typeface="Times New Roman" pitchFamily="18" charset="0"/>
              </a:rPr>
              <a:t>forth kg lighter in weight.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marL="0" indent="0" algn="just" fontAlgn="base">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6030094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229600" cy="5105400"/>
          </a:xfrm>
        </p:spPr>
        <p:txBody>
          <a:bodyPr>
            <a:noAutofit/>
          </a:bodyPr>
          <a:lstStyle/>
          <a:p>
            <a:pPr algn="just"/>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optimal </a:t>
            </a:r>
            <a:r>
              <a:rPr lang="en-US" sz="2400" dirty="0">
                <a:latin typeface="Times New Roman" pitchFamily="18" charset="0"/>
                <a:cs typeface="Times New Roman" pitchFamily="18" charset="0"/>
              </a:rPr>
              <a:t>ammonia level target is 25 ppm or less at all times to help fight off respiratory disease challenges and prevent weight loss.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Proper application </a:t>
            </a:r>
            <a:r>
              <a:rPr lang="en-US" sz="2400" dirty="0">
                <a:latin typeface="Times New Roman" pitchFamily="18" charset="0"/>
                <a:cs typeface="Times New Roman" pitchFamily="18" charset="0"/>
              </a:rPr>
              <a:t>of poultry litter </a:t>
            </a:r>
            <a:r>
              <a:rPr lang="en-US" sz="2400" dirty="0" smtClean="0">
                <a:latin typeface="Times New Roman" pitchFamily="18" charset="0"/>
                <a:cs typeface="Times New Roman" pitchFamily="18" charset="0"/>
              </a:rPr>
              <a:t>treatment, adequate ventilation, lower density of birds and no re-use of poultry litter help to </a:t>
            </a:r>
            <a:r>
              <a:rPr lang="en-US" sz="2400" dirty="0">
                <a:latin typeface="Times New Roman" pitchFamily="18" charset="0"/>
                <a:cs typeface="Times New Roman" pitchFamily="18" charset="0"/>
              </a:rPr>
              <a:t>maintain acceptable ammonia levels in the poultry houses</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50-75 ppm of </a:t>
            </a:r>
            <a:r>
              <a:rPr lang="en-US" sz="2400" dirty="0">
                <a:latin typeface="Times New Roman" pitchFamily="18" charset="0"/>
                <a:cs typeface="Times New Roman" pitchFamily="18" charset="0"/>
              </a:rPr>
              <a:t>ammonia can reduce </a:t>
            </a:r>
            <a:r>
              <a:rPr lang="en-US" sz="2400" dirty="0" smtClean="0">
                <a:latin typeface="Times New Roman" pitchFamily="18" charset="0"/>
                <a:cs typeface="Times New Roman" pitchFamily="18" charset="0"/>
              </a:rPr>
              <a:t>feed </a:t>
            </a:r>
            <a:r>
              <a:rPr lang="en-US" sz="2400" dirty="0">
                <a:latin typeface="Times New Roman" pitchFamily="18" charset="0"/>
                <a:cs typeface="Times New Roman" pitchFamily="18" charset="0"/>
              </a:rPr>
              <a:t>consumption, growth rate and carcass </a:t>
            </a:r>
            <a:r>
              <a:rPr lang="en-US" sz="2400" dirty="0" smtClean="0">
                <a:latin typeface="Times New Roman" pitchFamily="18" charset="0"/>
                <a:cs typeface="Times New Roman" pitchFamily="18" charset="0"/>
              </a:rPr>
              <a:t>quality.</a:t>
            </a:r>
            <a:r>
              <a:rPr lang="en-US" sz="2400" dirty="0">
                <a:latin typeface="Times New Roman" pitchFamily="18" charset="0"/>
                <a:cs typeface="Times New Roman" pitchFamily="18" charset="0"/>
              </a:rPr>
              <a:t>  </a:t>
            </a:r>
          </a:p>
          <a:p>
            <a:pPr algn="just"/>
            <a:endParaRPr lang="en-US" sz="2400" dirty="0">
              <a:latin typeface="Times New Roman" pitchFamily="18" charset="0"/>
              <a:cs typeface="Times New Roman" pitchFamily="18" charset="0"/>
            </a:endParaRPr>
          </a:p>
          <a:p>
            <a:pPr marL="0" indent="0" algn="just" fontAlgn="base">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700163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382000" cy="5486400"/>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2. Moisture </a:t>
            </a:r>
            <a:r>
              <a:rPr lang="en-US" sz="2400" b="1" dirty="0">
                <a:solidFill>
                  <a:srgbClr val="FF0000"/>
                </a:solidFill>
                <a:latin typeface="Times New Roman" pitchFamily="18" charset="0"/>
                <a:cs typeface="Times New Roman" pitchFamily="18" charset="0"/>
              </a:rPr>
              <a:t>and Relative Humidity control:</a:t>
            </a:r>
            <a:r>
              <a:rPr lang="en-US" sz="2400" b="1" dirty="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a:p>
            <a:pPr marL="0" indent="0" algn="just">
              <a:buNone/>
            </a:pPr>
            <a:endParaRPr lang="en-US" sz="2400" b="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Moisture levels </a:t>
            </a:r>
            <a:r>
              <a:rPr lang="en-US" sz="2400" dirty="0">
                <a:latin typeface="Times New Roman" pitchFamily="18" charset="0"/>
                <a:cs typeface="Times New Roman" pitchFamily="18" charset="0"/>
              </a:rPr>
              <a:t>should not exceed 25-30% and RH% </a:t>
            </a:r>
            <a:r>
              <a:rPr lang="en-US" sz="2400" dirty="0" smtClean="0">
                <a:latin typeface="Times New Roman" pitchFamily="18" charset="0"/>
                <a:cs typeface="Times New Roman" pitchFamily="18" charset="0"/>
              </a:rPr>
              <a:t>be </a:t>
            </a:r>
            <a:r>
              <a:rPr lang="en-US" sz="2400" dirty="0">
                <a:latin typeface="Times New Roman" pitchFamily="18" charset="0"/>
                <a:cs typeface="Times New Roman" pitchFamily="18" charset="0"/>
              </a:rPr>
              <a:t>managed constantly between 50-70%.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Excessive </a:t>
            </a:r>
            <a:r>
              <a:rPr lang="en-US" sz="2400" dirty="0">
                <a:latin typeface="Times New Roman" pitchFamily="18" charset="0"/>
                <a:cs typeface="Times New Roman" pitchFamily="18" charset="0"/>
              </a:rPr>
              <a:t>moisture in broiler litter can cause litter caking, </a:t>
            </a:r>
            <a:r>
              <a:rPr lang="en-US" sz="2400" dirty="0" smtClean="0">
                <a:latin typeface="Times New Roman" pitchFamily="18" charset="0"/>
                <a:cs typeface="Times New Roman" pitchFamily="18" charset="0"/>
              </a:rPr>
              <a:t>most </a:t>
            </a:r>
            <a:r>
              <a:rPr lang="en-US" sz="2400" dirty="0">
                <a:latin typeface="Times New Roman" pitchFamily="18" charset="0"/>
                <a:cs typeface="Times New Roman" pitchFamily="18" charset="0"/>
              </a:rPr>
              <a:t>commonly seen around drinker lines, sidewalls and corners.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Wet </a:t>
            </a:r>
            <a:r>
              <a:rPr lang="en-US" sz="2400" dirty="0">
                <a:latin typeface="Times New Roman" pitchFamily="18" charset="0"/>
                <a:cs typeface="Times New Roman" pitchFamily="18" charset="0"/>
              </a:rPr>
              <a:t>litter does not retain heat well, so it can lower bird’s body temperature which can be detrimental to weight gain, feed conversion and immune function.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19463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5638800"/>
          </a:xfrm>
        </p:spPr>
        <p:txBody>
          <a:bodyPr>
            <a:noAutofit/>
          </a:bodyPr>
          <a:lstStyle/>
          <a:p>
            <a:pPr marL="0" indent="0" algn="just">
              <a:buNone/>
            </a:pPr>
            <a:r>
              <a:rPr lang="en-GB" sz="2400" b="1" dirty="0" smtClean="0">
                <a:solidFill>
                  <a:srgbClr val="FF0000"/>
                </a:solidFill>
                <a:latin typeface="Times New Roman" pitchFamily="18" charset="0"/>
                <a:cs typeface="Times New Roman" pitchFamily="18" charset="0"/>
              </a:rPr>
              <a:t>HOUSING SYSTEMS FOR POULTRY:</a:t>
            </a:r>
            <a:endParaRPr lang="en-US" sz="2400" b="1" dirty="0" smtClean="0">
              <a:solidFill>
                <a:srgbClr val="FF0000"/>
              </a:solidFill>
              <a:latin typeface="Times New Roman" pitchFamily="18" charset="0"/>
              <a:cs typeface="Times New Roman" pitchFamily="18" charset="0"/>
            </a:endParaRPr>
          </a:p>
          <a:p>
            <a:pPr marL="0" indent="0" algn="just">
              <a:buNone/>
            </a:pPr>
            <a:r>
              <a:rPr lang="en-GB" sz="2400" b="1" dirty="0" smtClean="0">
                <a:solidFill>
                  <a:srgbClr val="FF0000"/>
                </a:solidFill>
                <a:latin typeface="Times New Roman" pitchFamily="18" charset="0"/>
                <a:cs typeface="Times New Roman" pitchFamily="18" charset="0"/>
              </a:rPr>
              <a:t>1. Free </a:t>
            </a:r>
            <a:r>
              <a:rPr lang="en-GB" sz="2400" b="1" dirty="0">
                <a:solidFill>
                  <a:srgbClr val="FF0000"/>
                </a:solidFill>
                <a:latin typeface="Times New Roman" pitchFamily="18" charset="0"/>
                <a:cs typeface="Times New Roman" pitchFamily="18" charset="0"/>
              </a:rPr>
              <a:t>range/extensive system: </a:t>
            </a:r>
            <a:r>
              <a:rPr lang="en-GB" sz="2400" dirty="0">
                <a:latin typeface="Times New Roman" pitchFamily="18" charset="0"/>
                <a:cs typeface="Times New Roman" pitchFamily="18" charset="0"/>
              </a:rPr>
              <a:t>In this system, birds are left loose on field to scavenge their feed on their own from range. </a:t>
            </a:r>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Shelter </a:t>
            </a:r>
            <a:r>
              <a:rPr lang="en-GB" sz="2400" dirty="0">
                <a:latin typeface="Times New Roman" pitchFamily="18" charset="0"/>
                <a:cs typeface="Times New Roman" pitchFamily="18" charset="0"/>
              </a:rPr>
              <a:t>is provided by temporary roofing. </a:t>
            </a:r>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The </a:t>
            </a:r>
            <a:r>
              <a:rPr lang="en-GB" sz="2400" dirty="0">
                <a:latin typeface="Times New Roman" pitchFamily="18" charset="0"/>
                <a:cs typeface="Times New Roman" pitchFamily="18" charset="0"/>
              </a:rPr>
              <a:t>fields are used on traditional basis in rearing birds after harvesting of crops. </a:t>
            </a:r>
            <a:endParaRPr lang="en-GB" sz="2400" dirty="0" smtClean="0">
              <a:latin typeface="Times New Roman" pitchFamily="18" charset="0"/>
              <a:cs typeface="Times New Roman" pitchFamily="18" charset="0"/>
            </a:endParaRP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The </a:t>
            </a:r>
            <a:r>
              <a:rPr lang="en-GB" sz="2400" dirty="0">
                <a:latin typeface="Times New Roman" pitchFamily="18" charset="0"/>
                <a:cs typeface="Times New Roman" pitchFamily="18" charset="0"/>
              </a:rPr>
              <a:t>level of capital and labour investment is low. The average stocking of birds is 250 per hectare. </a:t>
            </a:r>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The </a:t>
            </a:r>
            <a:r>
              <a:rPr lang="en-GB" sz="2400" dirty="0">
                <a:latin typeface="Times New Roman" pitchFamily="18" charset="0"/>
                <a:cs typeface="Times New Roman" pitchFamily="18" charset="0"/>
              </a:rPr>
              <a:t>advantages of this system are that little labour is needed and waste food can be used efficiently. </a:t>
            </a:r>
            <a:endParaRPr lang="en-GB" sz="2400" dirty="0" smtClean="0">
              <a:latin typeface="Times New Roman" pitchFamily="18" charset="0"/>
              <a:cs typeface="Times New Roman" pitchFamily="18" charset="0"/>
            </a:endParaRP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The </a:t>
            </a:r>
            <a:r>
              <a:rPr lang="en-GB" sz="2400" dirty="0">
                <a:latin typeface="Times New Roman" pitchFamily="18" charset="0"/>
                <a:cs typeface="Times New Roman" pitchFamily="18" charset="0"/>
              </a:rPr>
              <a:t>free-range system is most suitable when a lot of space is available and covered with grass</a:t>
            </a:r>
            <a:r>
              <a:rPr lang="en-GB" sz="24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4971303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382000" cy="4953000"/>
          </a:xfrm>
        </p:spPr>
        <p:txBody>
          <a:bodyPr>
            <a:noAutofit/>
          </a:bodyPr>
          <a:lstStyle/>
          <a:p>
            <a:pPr algn="just"/>
            <a:r>
              <a:rPr lang="en-US" sz="2400" dirty="0" smtClean="0">
                <a:latin typeface="Times New Roman" pitchFamily="18" charset="0"/>
                <a:cs typeface="Times New Roman" pitchFamily="18" charset="0"/>
              </a:rPr>
              <a:t>Wet </a:t>
            </a:r>
            <a:r>
              <a:rPr lang="en-US" sz="2400" dirty="0">
                <a:latin typeface="Times New Roman" pitchFamily="18" charset="0"/>
                <a:cs typeface="Times New Roman" pitchFamily="18" charset="0"/>
              </a:rPr>
              <a:t>litter with high ammonia concentrations increases the incidents of paw lesions and </a:t>
            </a:r>
            <a:r>
              <a:rPr lang="en-US" sz="2400" dirty="0" smtClean="0">
                <a:latin typeface="Times New Roman" pitchFamily="18" charset="0"/>
                <a:cs typeface="Times New Roman" pitchFamily="18" charset="0"/>
              </a:rPr>
              <a:t>fungal </a:t>
            </a:r>
            <a:r>
              <a:rPr lang="en-US" sz="2400" dirty="0">
                <a:latin typeface="Times New Roman" pitchFamily="18" charset="0"/>
                <a:cs typeface="Times New Roman" pitchFamily="18" charset="0"/>
              </a:rPr>
              <a:t>growth</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Preheat houses 48-96 hours prior to bird placement to dry the bedding, purge ammonia and warm the floor.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Keep </a:t>
            </a:r>
            <a:r>
              <a:rPr lang="en-US" sz="2400" dirty="0">
                <a:latin typeface="Times New Roman" pitchFamily="18" charset="0"/>
                <a:cs typeface="Times New Roman" pitchFamily="18" charset="0"/>
              </a:rPr>
              <a:t>litter depth at about 5-8 </a:t>
            </a:r>
            <a:r>
              <a:rPr lang="en-US" sz="2400" dirty="0" smtClean="0">
                <a:latin typeface="Times New Roman" pitchFamily="18" charset="0"/>
                <a:cs typeface="Times New Roman" pitchFamily="18" charset="0"/>
              </a:rPr>
              <a:t>inches for sufficient </a:t>
            </a:r>
            <a:r>
              <a:rPr lang="en-US" sz="2400" dirty="0">
                <a:latin typeface="Times New Roman" pitchFamily="18" charset="0"/>
                <a:cs typeface="Times New Roman" pitchFamily="18" charset="0"/>
              </a:rPr>
              <a:t>moisture absorbing </a:t>
            </a:r>
            <a:r>
              <a:rPr lang="en-US" sz="2400" dirty="0" smtClean="0">
                <a:latin typeface="Times New Roman" pitchFamily="18" charset="0"/>
                <a:cs typeface="Times New Roman" pitchFamily="18" charset="0"/>
              </a:rPr>
              <a:t>capacity</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Litter </a:t>
            </a:r>
            <a:r>
              <a:rPr lang="en-US" sz="2400" dirty="0">
                <a:latin typeface="Times New Roman" pitchFamily="18" charset="0"/>
                <a:cs typeface="Times New Roman" pitchFamily="18" charset="0"/>
              </a:rPr>
              <a:t>less than five inches deep often has excessive </a:t>
            </a:r>
            <a:r>
              <a:rPr lang="en-US" sz="2400" dirty="0" smtClean="0">
                <a:latin typeface="Times New Roman" pitchFamily="18" charset="0"/>
                <a:cs typeface="Times New Roman" pitchFamily="18" charset="0"/>
              </a:rPr>
              <a:t>caking.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1520084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229600" cy="5181600"/>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3. Ventilation</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Proper </a:t>
            </a:r>
            <a:r>
              <a:rPr lang="en-US" sz="2400" dirty="0">
                <a:latin typeface="Times New Roman" pitchFamily="18" charset="0"/>
                <a:cs typeface="Times New Roman" pitchFamily="18" charset="0"/>
              </a:rPr>
              <a:t>house ventilation is </a:t>
            </a:r>
            <a:r>
              <a:rPr lang="en-US" sz="2400" dirty="0" smtClean="0">
                <a:latin typeface="Times New Roman" pitchFamily="18" charset="0"/>
                <a:cs typeface="Times New Roman" pitchFamily="18" charset="0"/>
              </a:rPr>
              <a:t>most </a:t>
            </a:r>
            <a:r>
              <a:rPr lang="en-US" sz="2400" dirty="0">
                <a:latin typeface="Times New Roman" pitchFamily="18" charset="0"/>
                <a:cs typeface="Times New Roman" pitchFamily="18" charset="0"/>
              </a:rPr>
              <a:t>basic means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maintain good litter quality and proper poultry litter management.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Maintaining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equilibrium between ammonia concentrations, relative humidity, litter quality and the fuel costs associated with ventilation and heating is a delicate process.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If </a:t>
            </a:r>
            <a:r>
              <a:rPr lang="en-US" sz="2400" dirty="0">
                <a:latin typeface="Times New Roman" pitchFamily="18" charset="0"/>
                <a:cs typeface="Times New Roman" pitchFamily="18" charset="0"/>
              </a:rPr>
              <a:t>any one variable becomes unbalanced, bird performance and profitability can be negatively impacted.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5332339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229600" cy="5105400"/>
          </a:xfrm>
        </p:spPr>
        <p:txBody>
          <a:bodyPr>
            <a:noAutofit/>
          </a:bodyPr>
          <a:lstStyle/>
          <a:p>
            <a:pPr algn="just"/>
            <a:r>
              <a:rPr lang="en-US" sz="2400" dirty="0" smtClean="0">
                <a:latin typeface="Times New Roman" pitchFamily="18" charset="0"/>
                <a:cs typeface="Times New Roman" pitchFamily="18" charset="0"/>
              </a:rPr>
              <a:t>With </a:t>
            </a:r>
            <a:r>
              <a:rPr lang="en-US" sz="2400" dirty="0">
                <a:latin typeface="Times New Roman" pitchFamily="18" charset="0"/>
                <a:cs typeface="Times New Roman" pitchFamily="18" charset="0"/>
              </a:rPr>
              <a:t>proper chicken house ventilation, cake will only form along water </a:t>
            </a:r>
            <a:r>
              <a:rPr lang="en-US" sz="2400" dirty="0" smtClean="0">
                <a:latin typeface="Times New Roman" pitchFamily="18" charset="0"/>
                <a:cs typeface="Times New Roman" pitchFamily="18" charset="0"/>
              </a:rPr>
              <a:t>lines</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Use fans to move warmer air from the ceiling to floor during cold months, which will promote litter drying.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Run </a:t>
            </a:r>
            <a:r>
              <a:rPr lang="en-US" sz="2400" dirty="0">
                <a:latin typeface="Times New Roman" pitchFamily="18" charset="0"/>
                <a:cs typeface="Times New Roman" pitchFamily="18" charset="0"/>
              </a:rPr>
              <a:t>adequate heat, ventilation and fan time to keep the relative humidity between 50-70%</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to</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prevent caking. </a:t>
            </a:r>
          </a:p>
        </p:txBody>
      </p:sp>
    </p:spTree>
    <p:extLst>
      <p:ext uri="{BB962C8B-B14F-4D97-AF65-F5344CB8AC3E}">
        <p14:creationId xmlns:p14="http://schemas.microsoft.com/office/powerpoint/2010/main" val="31077649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410200"/>
          </a:xfrm>
        </p:spPr>
        <p:txBody>
          <a:bodyPr>
            <a:normAutofit lnSpcReduction="10000"/>
          </a:bodyPr>
          <a:lstStyle/>
          <a:p>
            <a:pPr marL="0" indent="0" algn="just">
              <a:buNone/>
            </a:pPr>
            <a:r>
              <a:rPr lang="en-US" b="1" dirty="0" smtClean="0">
                <a:solidFill>
                  <a:srgbClr val="FF0000"/>
                </a:solidFill>
                <a:latin typeface="Times New Roman" pitchFamily="18" charset="0"/>
                <a:cs typeface="Times New Roman" pitchFamily="18" charset="0"/>
              </a:rPr>
              <a:t>4.  </a:t>
            </a:r>
            <a:r>
              <a:rPr lang="en-US" b="1" dirty="0" smtClean="0">
                <a:solidFill>
                  <a:srgbClr val="FF0000"/>
                </a:solidFill>
                <a:latin typeface="Times New Roman" pitchFamily="18" charset="0"/>
                <a:cs typeface="Times New Roman" pitchFamily="18" charset="0"/>
              </a:rPr>
              <a:t>De-caking</a:t>
            </a:r>
            <a:r>
              <a:rPr lang="en-US" b="1" dirty="0">
                <a:solidFill>
                  <a:srgbClr val="FF0000"/>
                </a:solidFill>
                <a:latin typeface="Times New Roman" pitchFamily="18" charset="0"/>
                <a:cs typeface="Times New Roman" pitchFamily="18" charset="0"/>
              </a:rPr>
              <a:t>:</a:t>
            </a:r>
            <a:r>
              <a:rPr lang="en-US"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Anywhere </a:t>
            </a:r>
            <a:r>
              <a:rPr lang="en-US" dirty="0">
                <a:latin typeface="Times New Roman" pitchFamily="18" charset="0"/>
                <a:cs typeface="Times New Roman" pitchFamily="18" charset="0"/>
              </a:rPr>
              <a:t>excessive moisture is present, litter caking occurs.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key to proper poultry bedding de-caking is to only remove the layer of cake in each house while conserving the litter base </a:t>
            </a:r>
            <a:r>
              <a:rPr lang="en-US" dirty="0" smtClean="0">
                <a:latin typeface="Times New Roman" pitchFamily="18" charset="0"/>
                <a:cs typeface="Times New Roman" pitchFamily="18" charset="0"/>
              </a:rPr>
              <a:t>below to release </a:t>
            </a:r>
            <a:r>
              <a:rPr lang="en-US" dirty="0">
                <a:latin typeface="Times New Roman" pitchFamily="18" charset="0"/>
                <a:cs typeface="Times New Roman" pitchFamily="18" charset="0"/>
              </a:rPr>
              <a:t>moisture and </a:t>
            </a:r>
            <a:r>
              <a:rPr lang="en-US" dirty="0" smtClean="0">
                <a:latin typeface="Times New Roman" pitchFamily="18" charset="0"/>
                <a:cs typeface="Times New Roman" pitchFamily="18" charset="0"/>
              </a:rPr>
              <a:t>ammonia. </a:t>
            </a:r>
            <a:endParaRPr lang="en-US"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only </a:t>
            </a:r>
            <a:r>
              <a:rPr lang="en-US" dirty="0">
                <a:latin typeface="Times New Roman" pitchFamily="18" charset="0"/>
                <a:cs typeface="Times New Roman" pitchFamily="18" charset="0"/>
              </a:rPr>
              <a:t>remove the cake but don’t disturb the good litter underneath.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Level </a:t>
            </a:r>
            <a:r>
              <a:rPr lang="en-US" dirty="0">
                <a:latin typeface="Times New Roman" pitchFamily="18" charset="0"/>
                <a:cs typeface="Times New Roman" pitchFamily="18" charset="0"/>
              </a:rPr>
              <a:t>litter where </a:t>
            </a:r>
            <a:r>
              <a:rPr lang="en-US" dirty="0" smtClean="0">
                <a:latin typeface="Times New Roman" pitchFamily="18" charset="0"/>
                <a:cs typeface="Times New Roman" pitchFamily="18" charset="0"/>
              </a:rPr>
              <a:t>cake removed </a:t>
            </a:r>
            <a:r>
              <a:rPr lang="en-US" dirty="0">
                <a:latin typeface="Times New Roman" pitchFamily="18" charset="0"/>
                <a:cs typeface="Times New Roman" pitchFamily="18" charset="0"/>
              </a:rPr>
              <a:t>to allow for a uniform height adjustment of water lines and feeders. </a:t>
            </a:r>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8392432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724400"/>
          </a:xfrm>
        </p:spPr>
        <p:txBody>
          <a:bodyPr>
            <a:normAutofit/>
          </a:bodyPr>
          <a:lstStyle/>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best tool to level litter and minimize litter disturbance is to use a piece of chain link fence with the weight of a log or blocks attached to the upper side and drag lightly.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Immediately </a:t>
            </a:r>
            <a:r>
              <a:rPr lang="en-US" dirty="0">
                <a:latin typeface="Times New Roman" pitchFamily="18" charset="0"/>
                <a:cs typeface="Times New Roman" pitchFamily="18" charset="0"/>
              </a:rPr>
              <a:t>close the house back up until further work is needed and restore minimum ventilation.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maintains floor temperature for the next flock while the excess moisture and ammonia is purged from the poultry bedding. </a:t>
            </a:r>
          </a:p>
          <a:p>
            <a:endParaRPr lang="en-US" dirty="0"/>
          </a:p>
        </p:txBody>
      </p:sp>
    </p:spTree>
    <p:extLst>
      <p:ext uri="{BB962C8B-B14F-4D97-AF65-F5344CB8AC3E}">
        <p14:creationId xmlns:p14="http://schemas.microsoft.com/office/powerpoint/2010/main" val="24452556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458200" cy="5943600"/>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5. Litter Ecology</a:t>
            </a:r>
            <a:r>
              <a:rPr lang="en-US" sz="2400" dirty="0">
                <a:solidFill>
                  <a:srgbClr val="FF0000"/>
                </a:solidFill>
                <a:latin typeface="Times New Roman" pitchFamily="18" charset="0"/>
                <a:cs typeface="Times New Roman" pitchFamily="18" charset="0"/>
              </a:rPr>
              <a:t>:</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Litter </a:t>
            </a:r>
            <a:r>
              <a:rPr lang="en-US" sz="2400" dirty="0">
                <a:latin typeface="Times New Roman" pitchFamily="18" charset="0"/>
                <a:cs typeface="Times New Roman" pitchFamily="18" charset="0"/>
              </a:rPr>
              <a:t>ecology is a complex blend of microorganisms for an ever-changing environment.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The litter in poultry house is a living organism.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High </a:t>
            </a:r>
            <a:r>
              <a:rPr lang="en-US" sz="2400" dirty="0">
                <a:latin typeface="Times New Roman" pitchFamily="18" charset="0"/>
                <a:cs typeface="Times New Roman" pitchFamily="18" charset="0"/>
              </a:rPr>
              <a:t>humidity, warm temperatures and high pH favor the proliferation of pathogens in the litter.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Avian </a:t>
            </a:r>
            <a:r>
              <a:rPr lang="en-US" sz="2400" dirty="0">
                <a:latin typeface="Times New Roman" pitchFamily="18" charset="0"/>
                <a:cs typeface="Times New Roman" pitchFamily="18" charset="0"/>
              </a:rPr>
              <a:t>influenza, </a:t>
            </a:r>
            <a:r>
              <a:rPr lang="en-US" sz="2400" dirty="0" err="1" smtClean="0">
                <a:latin typeface="Times New Roman" pitchFamily="18" charset="0"/>
                <a:cs typeface="Times New Roman" pitchFamily="18" charset="0"/>
              </a:rPr>
              <a:t>Laryngo-tracheitis</a:t>
            </a:r>
            <a:r>
              <a:rPr lang="en-US" sz="2400" dirty="0" smtClean="0">
                <a:latin typeface="Times New Roman" pitchFamily="18" charset="0"/>
                <a:cs typeface="Times New Roman" pitchFamily="18" charset="0"/>
              </a:rPr>
              <a:t>, Gangrenous dermatitis</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Gumboro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Reovirus</a:t>
            </a:r>
            <a:r>
              <a:rPr lang="en-US" sz="2400" dirty="0" smtClean="0">
                <a:latin typeface="Times New Roman" pitchFamily="18" charset="0"/>
                <a:cs typeface="Times New Roman" pitchFamily="18" charset="0"/>
              </a:rPr>
              <a:t>, Bronchitis and Botulism are the </a:t>
            </a:r>
            <a:r>
              <a:rPr lang="en-US" sz="2400" dirty="0">
                <a:latin typeface="Times New Roman" pitchFamily="18" charset="0"/>
                <a:cs typeface="Times New Roman" pitchFamily="18" charset="0"/>
              </a:rPr>
              <a:t>more serious viral and bacterial diseases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spread easily in contaminated litter.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0995955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458200" cy="4419600"/>
          </a:xfrm>
        </p:spPr>
        <p:txBody>
          <a:bodyPr>
            <a:noAutofit/>
          </a:bodyPr>
          <a:lstStyle/>
          <a:p>
            <a:pPr algn="just"/>
            <a:r>
              <a:rPr lang="en-US" sz="2400" dirty="0" smtClean="0">
                <a:latin typeface="Times New Roman" pitchFamily="18" charset="0"/>
                <a:cs typeface="Times New Roman" pitchFamily="18" charset="0"/>
              </a:rPr>
              <a:t>Fungi </a:t>
            </a:r>
            <a:r>
              <a:rPr lang="en-US" sz="2400" dirty="0" smtClean="0">
                <a:latin typeface="Times New Roman" pitchFamily="18" charset="0"/>
                <a:cs typeface="Times New Roman" pitchFamily="18" charset="0"/>
              </a:rPr>
              <a:t>that </a:t>
            </a:r>
            <a:r>
              <a:rPr lang="en-US" sz="2400" dirty="0">
                <a:latin typeface="Times New Roman" pitchFamily="18" charset="0"/>
                <a:cs typeface="Times New Roman" pitchFamily="18" charset="0"/>
              </a:rPr>
              <a:t>produce </a:t>
            </a:r>
            <a:r>
              <a:rPr lang="en-US" sz="2400" dirty="0" smtClean="0">
                <a:latin typeface="Times New Roman" pitchFamily="18" charset="0"/>
                <a:cs typeface="Times New Roman" pitchFamily="18" charset="0"/>
              </a:rPr>
              <a:t>Mycoses or </a:t>
            </a:r>
            <a:r>
              <a:rPr lang="en-US" sz="2400" dirty="0" err="1" smtClean="0">
                <a:latin typeface="Times New Roman" pitchFamily="18" charset="0"/>
                <a:cs typeface="Times New Roman" pitchFamily="18" charset="0"/>
              </a:rPr>
              <a:t>Mycotoxicoses</a:t>
            </a:r>
            <a:r>
              <a:rPr lang="en-US" sz="2400" dirty="0" smtClean="0">
                <a:latin typeface="Times New Roman" pitchFamily="18" charset="0"/>
                <a:cs typeface="Times New Roman" pitchFamily="18" charset="0"/>
              </a:rPr>
              <a:t> may </a:t>
            </a:r>
            <a:r>
              <a:rPr lang="en-US" sz="2400" dirty="0">
                <a:latin typeface="Times New Roman" pitchFamily="18" charset="0"/>
                <a:cs typeface="Times New Roman" pitchFamily="18" charset="0"/>
              </a:rPr>
              <a:t>cause increased mortality when flocks are reared on reused litter.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Parasites</a:t>
            </a:r>
            <a:r>
              <a:rPr lang="en-US" sz="2400" dirty="0">
                <a:latin typeface="Times New Roman" pitchFamily="18" charset="0"/>
                <a:cs typeface="Times New Roman" pitchFamily="18" charset="0"/>
              </a:rPr>
              <a:t>, such as round worms, tapeworms and coccidia are also a potential problem in reused litter.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Wet </a:t>
            </a:r>
            <a:r>
              <a:rPr lang="en-US" sz="2400" dirty="0">
                <a:latin typeface="Times New Roman" pitchFamily="18" charset="0"/>
                <a:cs typeface="Times New Roman" pitchFamily="18" charset="0"/>
              </a:rPr>
              <a:t>litter further aggravates coccidiosis by providing the proper environment for </a:t>
            </a:r>
            <a:r>
              <a:rPr lang="en-US" sz="2400" dirty="0" err="1">
                <a:latin typeface="Times New Roman" pitchFamily="18" charset="0"/>
                <a:cs typeface="Times New Roman" pitchFamily="18" charset="0"/>
              </a:rPr>
              <a:t>oocysts</a:t>
            </a:r>
            <a:r>
              <a:rPr lang="en-US" sz="2400" dirty="0">
                <a:latin typeface="Times New Roman" pitchFamily="18" charset="0"/>
                <a:cs typeface="Times New Roman" pitchFamily="18" charset="0"/>
              </a:rPr>
              <a:t> to </a:t>
            </a:r>
            <a:r>
              <a:rPr lang="en-US" sz="2400" dirty="0" err="1" smtClean="0">
                <a:latin typeface="Times New Roman" pitchFamily="18" charset="0"/>
                <a:cs typeface="Times New Roman" pitchFamily="18" charset="0"/>
              </a:rPr>
              <a:t>sporulate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1447024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715000"/>
          </a:xfrm>
        </p:spPr>
        <p:txBody>
          <a:bodyPr>
            <a:noAutofit/>
          </a:bodyPr>
          <a:lstStyle/>
          <a:p>
            <a:pPr marL="0" indent="0" algn="ctr">
              <a:buNone/>
            </a:pPr>
            <a:r>
              <a:rPr lang="en-US" sz="2400" b="1" dirty="0" smtClean="0">
                <a:solidFill>
                  <a:srgbClr val="FF0000"/>
                </a:solidFill>
                <a:latin typeface="Times New Roman" pitchFamily="18" charset="0"/>
                <a:cs typeface="Times New Roman" pitchFamily="18" charset="0"/>
              </a:rPr>
              <a:t>POULTRY LITTER </a:t>
            </a:r>
            <a:r>
              <a:rPr lang="en-US" sz="2400" b="1" dirty="0" smtClean="0">
                <a:solidFill>
                  <a:srgbClr val="FF0000"/>
                </a:solidFill>
                <a:latin typeface="Times New Roman" pitchFamily="18" charset="0"/>
                <a:cs typeface="Times New Roman" pitchFamily="18" charset="0"/>
              </a:rPr>
              <a:t>PRODUCTION</a:t>
            </a:r>
          </a:p>
          <a:p>
            <a:pPr marL="0" indent="0" algn="ctr">
              <a:buNone/>
            </a:pPr>
            <a:endParaRPr lang="en-US" sz="2400" dirty="0" smtClean="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quantity of poultry litter produced in a broiler unit depends on the </a:t>
            </a:r>
            <a:r>
              <a:rPr lang="en-US" sz="2400" dirty="0" smtClean="0">
                <a:latin typeface="Times New Roman" pitchFamily="18" charset="0"/>
                <a:cs typeface="Times New Roman" pitchFamily="18" charset="0"/>
              </a:rPr>
              <a:t>litter </a:t>
            </a:r>
            <a:r>
              <a:rPr lang="en-US" sz="2400" dirty="0">
                <a:latin typeface="Times New Roman" pitchFamily="18" charset="0"/>
                <a:cs typeface="Times New Roman" pitchFamily="18" charset="0"/>
              </a:rPr>
              <a:t>management and feed intake and its digestibility.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Broiler </a:t>
            </a:r>
            <a:r>
              <a:rPr lang="en-US" sz="2400" dirty="0">
                <a:latin typeface="Times New Roman" pitchFamily="18" charset="0"/>
                <a:cs typeface="Times New Roman" pitchFamily="18" charset="0"/>
              </a:rPr>
              <a:t>chickens generally digest </a:t>
            </a:r>
            <a:r>
              <a:rPr lang="en-US" sz="2400" dirty="0" smtClean="0">
                <a:latin typeface="Times New Roman" pitchFamily="18" charset="0"/>
                <a:cs typeface="Times New Roman" pitchFamily="18" charset="0"/>
              </a:rPr>
              <a:t>85-90% (87.50%) </a:t>
            </a:r>
            <a:r>
              <a:rPr lang="en-US" sz="2400" dirty="0">
                <a:latin typeface="Times New Roman" pitchFamily="18" charset="0"/>
                <a:cs typeface="Times New Roman" pitchFamily="18" charset="0"/>
              </a:rPr>
              <a:t>of the dry matter of the feed.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Broiler </a:t>
            </a:r>
            <a:r>
              <a:rPr lang="en-US" sz="2400" dirty="0">
                <a:latin typeface="Times New Roman" pitchFamily="18" charset="0"/>
                <a:cs typeface="Times New Roman" pitchFamily="18" charset="0"/>
              </a:rPr>
              <a:t>chickens consume </a:t>
            </a:r>
            <a:r>
              <a:rPr lang="en-US" sz="2400" dirty="0" smtClean="0">
                <a:latin typeface="Times New Roman" pitchFamily="18" charset="0"/>
                <a:cs typeface="Times New Roman" pitchFamily="18" charset="0"/>
              </a:rPr>
              <a:t>2.5-3.0 </a:t>
            </a:r>
            <a:r>
              <a:rPr lang="en-US" sz="2400" dirty="0">
                <a:latin typeface="Times New Roman" pitchFamily="18" charset="0"/>
                <a:cs typeface="Times New Roman" pitchFamily="18" charset="0"/>
              </a:rPr>
              <a:t>kg of dry matter </a:t>
            </a:r>
            <a:r>
              <a:rPr lang="en-US" sz="2400" dirty="0" smtClean="0">
                <a:latin typeface="Times New Roman" pitchFamily="18" charset="0"/>
                <a:cs typeface="Times New Roman" pitchFamily="18" charset="0"/>
              </a:rPr>
              <a:t>upto </a:t>
            </a:r>
            <a:r>
              <a:rPr lang="en-US" sz="2400" dirty="0">
                <a:latin typeface="Times New Roman" pitchFamily="18" charset="0"/>
                <a:cs typeface="Times New Roman" pitchFamily="18" charset="0"/>
              </a:rPr>
              <a:t>35 days of age and 5-6 kg of dry matter </a:t>
            </a:r>
            <a:r>
              <a:rPr lang="en-US" sz="2400" dirty="0" smtClean="0">
                <a:latin typeface="Times New Roman" pitchFamily="18" charset="0"/>
                <a:cs typeface="Times New Roman" pitchFamily="18" charset="0"/>
              </a:rPr>
              <a:t>upto </a:t>
            </a:r>
            <a:r>
              <a:rPr lang="en-US" sz="2400" dirty="0">
                <a:latin typeface="Times New Roman" pitchFamily="18" charset="0"/>
                <a:cs typeface="Times New Roman" pitchFamily="18" charset="0"/>
              </a:rPr>
              <a:t>49 days of age. </a:t>
            </a:r>
            <a:endParaRPr lang="en-US" sz="2400" dirty="0" smtClean="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4641286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334000"/>
          </a:xfrm>
        </p:spPr>
        <p:txBody>
          <a:bodyPr>
            <a:noAutofit/>
          </a:bodyPr>
          <a:lstStyle/>
          <a:p>
            <a:pPr algn="just"/>
            <a:r>
              <a:rPr lang="en-US" sz="2400" dirty="0" smtClean="0">
                <a:latin typeface="Times New Roman" pitchFamily="18" charset="0"/>
                <a:cs typeface="Times New Roman" pitchFamily="18" charset="0"/>
              </a:rPr>
              <a:t>0.34 </a:t>
            </a:r>
            <a:r>
              <a:rPr lang="en-US" sz="2400" dirty="0">
                <a:latin typeface="Times New Roman" pitchFamily="18" charset="0"/>
                <a:cs typeface="Times New Roman" pitchFamily="18" charset="0"/>
              </a:rPr>
              <a:t>and 0.63 kg of </a:t>
            </a:r>
            <a:r>
              <a:rPr lang="en-US" sz="2400" dirty="0" smtClean="0">
                <a:latin typeface="Times New Roman" pitchFamily="18" charset="0"/>
                <a:cs typeface="Times New Roman" pitchFamily="18" charset="0"/>
              </a:rPr>
              <a:t>solid (DM) </a:t>
            </a:r>
            <a:r>
              <a:rPr lang="en-US" sz="2400" dirty="0">
                <a:latin typeface="Times New Roman" pitchFamily="18" charset="0"/>
                <a:cs typeface="Times New Roman" pitchFamily="18" charset="0"/>
              </a:rPr>
              <a:t>is excreted by a 35 and 49 day old bird, respectively. </a:t>
            </a:r>
            <a:r>
              <a:rPr lang="en-US" sz="2400" dirty="0" smtClean="0">
                <a:latin typeface="Times New Roman" pitchFamily="18" charset="0"/>
                <a:cs typeface="Times New Roman" pitchFamily="18" charset="0"/>
              </a:rPr>
              <a:t>Total manure production (Fresh): 4 </a:t>
            </a:r>
            <a:r>
              <a:rPr lang="en-US" sz="2400" dirty="0">
                <a:latin typeface="Times New Roman" pitchFamily="18" charset="0"/>
                <a:cs typeface="Times New Roman" pitchFamily="18" charset="0"/>
              </a:rPr>
              <a:t>and 6 kg for 35 and 49 days old birds, respectively</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The average daily fresh manure production for broilers is about 43 kg/1000 kg live weight.</a:t>
            </a: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Broiler chickens: 55</a:t>
            </a:r>
            <a:r>
              <a:rPr lang="en-US" sz="2400" dirty="0">
                <a:latin typeface="Times New Roman" pitchFamily="18" charset="0"/>
                <a:cs typeface="Times New Roman" pitchFamily="18" charset="0"/>
              </a:rPr>
              <a:t>% of the total N, 70% of the P and 80% of the K.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Poultry litter </a:t>
            </a:r>
            <a:r>
              <a:rPr lang="en-US" sz="2400" dirty="0">
                <a:latin typeface="Times New Roman" pitchFamily="18" charset="0"/>
                <a:cs typeface="Times New Roman" pitchFamily="18" charset="0"/>
              </a:rPr>
              <a:t>production ranges from 0.7 to 2.0 tons/1000 broilers/ﬂock.</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2348545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038600"/>
            <a:ext cx="5334000" cy="2133600"/>
          </a:xfrm>
          <a:solidFill>
            <a:srgbClr val="C00000"/>
          </a:solidFill>
          <a:ln>
            <a:noFill/>
          </a:ln>
          <a:effectLst>
            <a:innerShdw blurRad="63500" dist="50800" dir="16200000">
              <a:prstClr val="black">
                <a:alpha val="50000"/>
              </a:prstClr>
            </a:inn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normAutofit fontScale="90000"/>
            <a:scene3d>
              <a:camera prst="orthographicFront"/>
              <a:lightRig rig="freezing" dir="t">
                <a:rot lat="0" lon="0" rev="5640000"/>
              </a:lightRig>
            </a:scene3d>
            <a:sp3d prstMaterial="flat">
              <a:contourClr>
                <a:schemeClr val="tx2"/>
              </a:contourClr>
            </a:sp3d>
          </a:bodyPr>
          <a:lstStyle/>
          <a:p>
            <a:pPr algn="ctr"/>
            <a:r>
              <a:rPr lang="en-US" sz="16600" b="1" dirty="0" smtClean="0"/>
              <a:t/>
            </a:r>
            <a:br>
              <a:rPr lang="en-US" sz="16600" b="1" dirty="0" smtClean="0"/>
            </a:br>
            <a:r>
              <a:rPr lang="en-US" sz="16600" b="1" dirty="0"/>
              <a:t/>
            </a:r>
            <a:br>
              <a:rPr lang="en-US" sz="16600" b="1" dirty="0"/>
            </a:br>
            <a:r>
              <a:rPr lang="en-US" sz="16600" b="1" dirty="0" smtClean="0"/>
              <a:t/>
            </a:r>
            <a:br>
              <a:rPr lang="en-US" sz="16600" b="1" dirty="0" smtClean="0"/>
            </a:br>
            <a:r>
              <a:rPr lang="en-US" sz="16600" b="1" dirty="0" smtClean="0"/>
              <a:t/>
            </a:r>
            <a:br>
              <a:rPr lang="en-US" sz="16600" b="1" dirty="0" smtClean="0"/>
            </a:br>
            <a:r>
              <a:rPr lang="en-US" sz="11400" b="1" dirty="0" smtClean="0">
                <a:solidFill>
                  <a:srgbClr val="FFC000"/>
                </a:solidFill>
                <a:latin typeface="Mongolian Baiti" pitchFamily="66" charset="0"/>
                <a:cs typeface="Mongolian Baiti" pitchFamily="66" charset="0"/>
              </a:rPr>
              <a:t>THANKS</a:t>
            </a:r>
            <a:r>
              <a:rPr lang="en-US" dirty="0" smtClean="0"/>
              <a:t/>
            </a:r>
            <a:br>
              <a:rPr lang="en-US" dirty="0" smtClean="0"/>
            </a:br>
            <a:endParaRPr lang="en-US" dirty="0"/>
          </a:p>
        </p:txBody>
      </p:sp>
      <p:pic>
        <p:nvPicPr>
          <p:cNvPr id="1026" name="Picture 2" descr="C:\Users\S P SAHU\Desktop\LPM_221\3pulletssit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674" y="250368"/>
            <a:ext cx="4293726" cy="35941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 P SAHU\Desktop\LPM_221\breeder-managem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250368"/>
            <a:ext cx="4684252" cy="3594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5974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943600"/>
          </a:xfrm>
        </p:spPr>
        <p:txBody>
          <a:bodyPr>
            <a:noAutofit/>
          </a:bodyPr>
          <a:lstStyle/>
          <a:p>
            <a:pPr marL="0" indent="0" algn="just">
              <a:buNone/>
            </a:pPr>
            <a:r>
              <a:rPr lang="en-US" sz="2400" b="1" dirty="0">
                <a:latin typeface="Times New Roman" pitchFamily="18" charset="0"/>
                <a:cs typeface="Times New Roman" pitchFamily="18" charset="0"/>
              </a:rPr>
              <a:t>Advantages :</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1. Maintenance on clean ground decrease the risk of disease.</a:t>
            </a:r>
          </a:p>
          <a:p>
            <a:pPr marL="0" indent="0" algn="just">
              <a:buNone/>
            </a:pPr>
            <a:r>
              <a:rPr lang="en-US" sz="2400" dirty="0">
                <a:latin typeface="Times New Roman" pitchFamily="18" charset="0"/>
                <a:cs typeface="Times New Roman" pitchFamily="18" charset="0"/>
              </a:rPr>
              <a:t>2. Reduction in cost of management.</a:t>
            </a:r>
          </a:p>
          <a:p>
            <a:pPr marL="0" indent="0" algn="just">
              <a:buNone/>
            </a:pPr>
            <a:r>
              <a:rPr lang="en-US" sz="2400" dirty="0">
                <a:latin typeface="Times New Roman" pitchFamily="18" charset="0"/>
                <a:cs typeface="Times New Roman" pitchFamily="18" charset="0"/>
              </a:rPr>
              <a:t>3. Birds get good amount of feed from the land</a:t>
            </a:r>
          </a:p>
          <a:p>
            <a:pPr marL="0" indent="0" algn="just">
              <a:buNone/>
            </a:pPr>
            <a:r>
              <a:rPr lang="en-US" sz="2400" dirty="0">
                <a:latin typeface="Times New Roman" pitchFamily="18" charset="0"/>
                <a:cs typeface="Times New Roman" pitchFamily="18" charset="0"/>
              </a:rPr>
              <a:t>4. Cost of housing is less.</a:t>
            </a:r>
          </a:p>
          <a:p>
            <a:pPr marL="0" indent="0" algn="just">
              <a:buNone/>
            </a:pPr>
            <a:r>
              <a:rPr lang="en-US" sz="2400" dirty="0">
                <a:latin typeface="Times New Roman" pitchFamily="18" charset="0"/>
                <a:cs typeface="Times New Roman" pitchFamily="18" charset="0"/>
              </a:rPr>
              <a:t>5. Soil fertility is </a:t>
            </a:r>
            <a:r>
              <a:rPr lang="en-US" sz="2400" dirty="0" smtClean="0">
                <a:latin typeface="Times New Roman" pitchFamily="18" charset="0"/>
                <a:cs typeface="Times New Roman" pitchFamily="18" charset="0"/>
              </a:rPr>
              <a:t>maintained</a:t>
            </a:r>
          </a:p>
          <a:p>
            <a:pPr marL="0" indent="0" algn="just">
              <a:buNone/>
            </a:pPr>
            <a:endParaRPr lang="en-US" sz="2400" b="1" dirty="0" smtClean="0">
              <a:latin typeface="Times New Roman" pitchFamily="18" charset="0"/>
              <a:cs typeface="Times New Roman" pitchFamily="18" charset="0"/>
            </a:endParaRPr>
          </a:p>
          <a:p>
            <a:pPr marL="0" indent="0" algn="just">
              <a:buNone/>
            </a:pPr>
            <a:r>
              <a:rPr lang="en-US" sz="2400" b="1" dirty="0" smtClean="0">
                <a:latin typeface="Times New Roman" pitchFamily="18" charset="0"/>
                <a:cs typeface="Times New Roman" pitchFamily="18" charset="0"/>
              </a:rPr>
              <a:t>Disadvantages</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1. Losses are serious where predatory animals are abundant</a:t>
            </a:r>
          </a:p>
          <a:p>
            <a:pPr marL="0" indent="0" algn="just">
              <a:buNone/>
            </a:pPr>
            <a:r>
              <a:rPr lang="en-US" sz="2400" dirty="0">
                <a:latin typeface="Times New Roman" pitchFamily="18" charset="0"/>
                <a:cs typeface="Times New Roman" pitchFamily="18" charset="0"/>
              </a:rPr>
              <a:t>2. Wild birds may consume much feed and they transmit disease.</a:t>
            </a:r>
          </a:p>
          <a:p>
            <a:pPr marL="0" indent="0" algn="just">
              <a:buNone/>
            </a:pPr>
            <a:r>
              <a:rPr lang="en-US" sz="2400" dirty="0">
                <a:latin typeface="Times New Roman" pitchFamily="18" charset="0"/>
                <a:cs typeface="Times New Roman" pitchFamily="18" charset="0"/>
              </a:rPr>
              <a:t>3. Eggs may be lost when laid in hedge rows.</a:t>
            </a:r>
          </a:p>
          <a:p>
            <a:pPr marL="0" indent="0" algn="just">
              <a:buNone/>
            </a:pPr>
            <a:r>
              <a:rPr lang="en-US" sz="2400" dirty="0">
                <a:latin typeface="Times New Roman" pitchFamily="18" charset="0"/>
                <a:cs typeface="Times New Roman" pitchFamily="18" charset="0"/>
              </a:rPr>
              <a:t>4. Impossible for adoption unless ample land is available.</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119626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943600"/>
          </a:xfrm>
        </p:spPr>
        <p:txBody>
          <a:bodyPr>
            <a:noAutofit/>
          </a:bodyPr>
          <a:lstStyle/>
          <a:p>
            <a:pPr marL="0" indent="0" algn="just">
              <a:buNone/>
            </a:pPr>
            <a:r>
              <a:rPr lang="en-GB" sz="2400" b="1" dirty="0">
                <a:solidFill>
                  <a:srgbClr val="FF0000"/>
                </a:solidFill>
                <a:latin typeface="Times New Roman" pitchFamily="18" charset="0"/>
                <a:cs typeface="Times New Roman" pitchFamily="18" charset="0"/>
              </a:rPr>
              <a:t>2</a:t>
            </a:r>
            <a:r>
              <a:rPr lang="en-GB" sz="2400" b="1" dirty="0" smtClean="0">
                <a:solidFill>
                  <a:srgbClr val="FF0000"/>
                </a:solidFill>
                <a:latin typeface="Times New Roman" pitchFamily="18" charset="0"/>
                <a:cs typeface="Times New Roman" pitchFamily="18" charset="0"/>
              </a:rPr>
              <a:t>. Semi </a:t>
            </a:r>
            <a:r>
              <a:rPr lang="en-GB" sz="2400" b="1" dirty="0">
                <a:solidFill>
                  <a:srgbClr val="FF0000"/>
                </a:solidFill>
                <a:latin typeface="Times New Roman" pitchFamily="18" charset="0"/>
                <a:cs typeface="Times New Roman" pitchFamily="18" charset="0"/>
              </a:rPr>
              <a:t>intensive system: </a:t>
            </a:r>
            <a:r>
              <a:rPr lang="en-GB" sz="2400" dirty="0">
                <a:latin typeface="Times New Roman" pitchFamily="18" charset="0"/>
                <a:cs typeface="Times New Roman" pitchFamily="18" charset="0"/>
              </a:rPr>
              <a:t>Birds are housed on solid floor portable houses and they are given also the access to run. </a:t>
            </a:r>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The </a:t>
            </a:r>
            <a:r>
              <a:rPr lang="en-GB" sz="2400" dirty="0">
                <a:latin typeface="Times New Roman" pitchFamily="18" charset="0"/>
                <a:cs typeface="Times New Roman" pitchFamily="18" charset="0"/>
              </a:rPr>
              <a:t>maximum stocking rate is 750 birds per hectare. </a:t>
            </a:r>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The success </a:t>
            </a:r>
            <a:r>
              <a:rPr lang="en-GB" sz="2400" dirty="0">
                <a:latin typeface="Times New Roman" pitchFamily="18" charset="0"/>
                <a:cs typeface="Times New Roman" pitchFamily="18" charset="0"/>
              </a:rPr>
              <a:t>of the system depends upon the condition of the run to reduce the contamination. </a:t>
            </a:r>
            <a:endParaRPr lang="en-US" sz="2400" dirty="0">
              <a:latin typeface="Times New Roman" pitchFamily="18" charset="0"/>
              <a:cs typeface="Times New Roman" pitchFamily="18" charset="0"/>
            </a:endParaRPr>
          </a:p>
          <a:p>
            <a:pPr marL="0" indent="0" algn="just">
              <a:buNone/>
            </a:pPr>
            <a:r>
              <a:rPr lang="en-US" sz="2400" b="1" dirty="0">
                <a:latin typeface="Times New Roman" pitchFamily="18" charset="0"/>
                <a:cs typeface="Times New Roman" pitchFamily="18" charset="0"/>
              </a:rPr>
              <a:t>Advantages:</a:t>
            </a:r>
            <a:endParaRPr lang="en-US" sz="2400" dirty="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1. Complete </a:t>
            </a:r>
            <a:r>
              <a:rPr lang="en-US" sz="2400" dirty="0">
                <a:latin typeface="Times New Roman" pitchFamily="18" charset="0"/>
                <a:cs typeface="Times New Roman" pitchFamily="18" charset="0"/>
              </a:rPr>
              <a:t>control over operation	</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2</a:t>
            </a:r>
            <a:r>
              <a:rPr lang="en-US" sz="2400" dirty="0">
                <a:latin typeface="Times New Roman" pitchFamily="18" charset="0"/>
                <a:cs typeface="Times New Roman" pitchFamily="18" charset="0"/>
              </a:rPr>
              <a:t>. Useful for record purposes		</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3</a:t>
            </a:r>
            <a:r>
              <a:rPr lang="en-US" sz="2400" dirty="0">
                <a:latin typeface="Times New Roman" pitchFamily="18" charset="0"/>
                <a:cs typeface="Times New Roman" pitchFamily="18" charset="0"/>
              </a:rPr>
              <a:t>. Operational throughout the year</a:t>
            </a:r>
          </a:p>
          <a:p>
            <a:pPr marL="0" indent="0" algn="just">
              <a:buNone/>
            </a:pPr>
            <a:r>
              <a:rPr lang="en-US" sz="2400" dirty="0">
                <a:latin typeface="Times New Roman" pitchFamily="18" charset="0"/>
                <a:cs typeface="Times New Roman" pitchFamily="18" charset="0"/>
              </a:rPr>
              <a:t>4. Economic use of land		</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5</a:t>
            </a:r>
            <a:r>
              <a:rPr lang="en-US" sz="2400" dirty="0">
                <a:latin typeface="Times New Roman" pitchFamily="18" charset="0"/>
                <a:cs typeface="Times New Roman" pitchFamily="18" charset="0"/>
              </a:rPr>
              <a:t>. Better protection during winter</a:t>
            </a:r>
          </a:p>
          <a:p>
            <a:pPr marL="0" indent="0" algn="just">
              <a:buNone/>
            </a:pPr>
            <a:r>
              <a:rPr lang="en-US" sz="2400" b="1" dirty="0">
                <a:latin typeface="Times New Roman" pitchFamily="18" charset="0"/>
                <a:cs typeface="Times New Roman" pitchFamily="18" charset="0"/>
              </a:rPr>
              <a:t>Disadvantages:</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1. High cost in fencing		2</a:t>
            </a:r>
            <a:r>
              <a:rPr lang="en-US" sz="2400" dirty="0" smtClean="0">
                <a:latin typeface="Times New Roman" pitchFamily="18" charset="0"/>
                <a:cs typeface="Times New Roman" pitchFamily="18" charset="0"/>
              </a:rPr>
              <a:t>. Danger </a:t>
            </a:r>
            <a:r>
              <a:rPr lang="en-US" sz="2400" dirty="0">
                <a:latin typeface="Times New Roman" pitchFamily="18" charset="0"/>
                <a:cs typeface="Times New Roman" pitchFamily="18" charset="0"/>
              </a:rPr>
              <a:t>of over stocking</a:t>
            </a:r>
          </a:p>
          <a:p>
            <a:pPr algn="just"/>
            <a:endParaRPr lang="en-US" sz="2400" dirty="0">
              <a:latin typeface="Times New Roman" pitchFamily="18" charset="0"/>
              <a:cs typeface="Times New Roman" pitchFamily="18" charset="0"/>
            </a:endParaRPr>
          </a:p>
          <a:p>
            <a:pPr marL="0" indent="0" algn="just" fontAlgn="base">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831078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382000" cy="5105400"/>
          </a:xfrm>
        </p:spPr>
        <p:txBody>
          <a:bodyPr>
            <a:noAutofit/>
          </a:bodyPr>
          <a:lstStyle/>
          <a:p>
            <a:pPr marL="0" indent="0" algn="just">
              <a:buNone/>
            </a:pPr>
            <a:r>
              <a:rPr lang="en-GB" sz="2400" b="1" dirty="0">
                <a:solidFill>
                  <a:srgbClr val="FF0000"/>
                </a:solidFill>
                <a:latin typeface="Times New Roman" pitchFamily="18" charset="0"/>
                <a:cs typeface="Times New Roman" pitchFamily="18" charset="0"/>
              </a:rPr>
              <a:t>3</a:t>
            </a:r>
            <a:r>
              <a:rPr lang="en-GB" sz="2400" b="1" dirty="0" smtClean="0">
                <a:solidFill>
                  <a:srgbClr val="FF0000"/>
                </a:solidFill>
                <a:latin typeface="Times New Roman" pitchFamily="18" charset="0"/>
                <a:cs typeface="Times New Roman" pitchFamily="18" charset="0"/>
              </a:rPr>
              <a:t>. Intensive </a:t>
            </a:r>
            <a:r>
              <a:rPr lang="en-GB" sz="2400" b="1" dirty="0">
                <a:solidFill>
                  <a:srgbClr val="FF0000"/>
                </a:solidFill>
                <a:latin typeface="Times New Roman" pitchFamily="18" charset="0"/>
                <a:cs typeface="Times New Roman" pitchFamily="18" charset="0"/>
              </a:rPr>
              <a:t>system: </a:t>
            </a:r>
            <a:r>
              <a:rPr lang="en-GB" sz="2400" dirty="0">
                <a:latin typeface="Times New Roman" pitchFamily="18" charset="0"/>
                <a:cs typeface="Times New Roman" pitchFamily="18" charset="0"/>
              </a:rPr>
              <a:t>In this system, birds are completely confined to houses with bedding material on floor or on wire netting in cages. </a:t>
            </a:r>
            <a:endParaRPr lang="en-GB" sz="2400" dirty="0" smtClean="0">
              <a:latin typeface="Times New Roman" pitchFamily="18" charset="0"/>
              <a:cs typeface="Times New Roman" pitchFamily="18" charset="0"/>
            </a:endParaRPr>
          </a:p>
          <a:p>
            <a:pPr marL="0" indent="0" algn="just">
              <a:buNone/>
            </a:pPr>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It </a:t>
            </a:r>
            <a:r>
              <a:rPr lang="en-GB" sz="2400" dirty="0">
                <a:latin typeface="Times New Roman" pitchFamily="18" charset="0"/>
                <a:cs typeface="Times New Roman" pitchFamily="18" charset="0"/>
              </a:rPr>
              <a:t>is preferred for modern and commercial poultry production for specialised breeds. </a:t>
            </a:r>
            <a:endParaRPr lang="en-GB" sz="2400" dirty="0" smtClean="0">
              <a:latin typeface="Times New Roman" pitchFamily="18" charset="0"/>
              <a:cs typeface="Times New Roman" pitchFamily="18" charset="0"/>
            </a:endParaRP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Intensive </a:t>
            </a:r>
            <a:r>
              <a:rPr lang="en-GB" sz="2400" dirty="0">
                <a:latin typeface="Times New Roman" pitchFamily="18" charset="0"/>
                <a:cs typeface="Times New Roman" pitchFamily="18" charset="0"/>
              </a:rPr>
              <a:t>chicken farms require more investment of both capital and labour. Flock sizes in intensive production are normally in the thousands.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393594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76400"/>
            <a:ext cx="8382000" cy="4800600"/>
          </a:xfrm>
        </p:spPr>
        <p:txBody>
          <a:bodyPr>
            <a:noAutofit/>
          </a:bodyPr>
          <a:lstStyle/>
          <a:p>
            <a:pPr marL="0" indent="0" algn="just">
              <a:buNone/>
            </a:pPr>
            <a:r>
              <a:rPr lang="en-GB" sz="2400" b="1" dirty="0" smtClean="0">
                <a:solidFill>
                  <a:srgbClr val="FF0000"/>
                </a:solidFill>
                <a:latin typeface="Times New Roman" pitchFamily="18" charset="0"/>
                <a:cs typeface="Times New Roman" pitchFamily="18" charset="0"/>
              </a:rPr>
              <a:t>A</a:t>
            </a:r>
            <a:r>
              <a:rPr lang="en-GB" sz="2400" b="1" dirty="0">
                <a:solidFill>
                  <a:srgbClr val="FF0000"/>
                </a:solidFill>
                <a:latin typeface="Times New Roman" pitchFamily="18" charset="0"/>
                <a:cs typeface="Times New Roman" pitchFamily="18" charset="0"/>
              </a:rPr>
              <a:t>. Deep Litter System: </a:t>
            </a:r>
            <a:endParaRPr lang="en-US" sz="2400" dirty="0">
              <a:solidFill>
                <a:srgbClr val="FF0000"/>
              </a:solidFill>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Birds are raised within four walls, over litter material which is of organic in nature, capable of absorbing moisture and releasing moisture to the atmosphere and also to serve as a bedding material for the birds.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Some </a:t>
            </a:r>
            <a:r>
              <a:rPr lang="en-US" sz="2400" dirty="0">
                <a:latin typeface="Times New Roman" pitchFamily="18" charset="0"/>
                <a:cs typeface="Times New Roman" pitchFamily="18" charset="0"/>
              </a:rPr>
              <a:t>litter materials used are Saw dust, Coir pith, Paddy husk, Ground Nut, Wood shavings, straw chopping, paper straw chopping, sugarcane </a:t>
            </a:r>
            <a:r>
              <a:rPr lang="en-US" sz="2400" dirty="0" smtClean="0">
                <a:latin typeface="Times New Roman" pitchFamily="18" charset="0"/>
                <a:cs typeface="Times New Roman" pitchFamily="18" charset="0"/>
              </a:rPr>
              <a:t>bagasse </a:t>
            </a:r>
            <a:r>
              <a:rPr lang="en-US" sz="2400" dirty="0">
                <a:latin typeface="Times New Roman" pitchFamily="18" charset="0"/>
                <a:cs typeface="Times New Roman" pitchFamily="18" charset="0"/>
              </a:rPr>
              <a:t>etc. </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812981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229600" cy="4953000"/>
          </a:xfrm>
        </p:spPr>
        <p:txBody>
          <a:bodyPr>
            <a:noAutofit/>
          </a:bodyPr>
          <a:lstStyle/>
          <a:p>
            <a:pPr algn="just"/>
            <a:r>
              <a:rPr lang="en-US" sz="2400" dirty="0">
                <a:latin typeface="Times New Roman" pitchFamily="18" charset="0"/>
                <a:cs typeface="Times New Roman" pitchFamily="18" charset="0"/>
              </a:rPr>
              <a:t>When moisture is absorbed there will be controlled microbial activity and odour will also be minimum.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Vit</a:t>
            </a:r>
            <a:r>
              <a:rPr lang="en-US" sz="2400" dirty="0">
                <a:latin typeface="Times New Roman" pitchFamily="18" charset="0"/>
                <a:cs typeface="Times New Roman" pitchFamily="18" charset="0"/>
              </a:rPr>
              <a:t>. B</a:t>
            </a:r>
            <a:r>
              <a:rPr lang="en-US" sz="2400" baseline="-25000" dirty="0">
                <a:latin typeface="Times New Roman" pitchFamily="18" charset="0"/>
                <a:cs typeface="Times New Roman" pitchFamily="18" charset="0"/>
              </a:rPr>
              <a:t>12</a:t>
            </a:r>
            <a:r>
              <a:rPr lang="en-US" sz="2400" dirty="0">
                <a:latin typeface="Times New Roman" pitchFamily="18" charset="0"/>
                <a:cs typeface="Times New Roman" pitchFamily="18" charset="0"/>
              </a:rPr>
              <a:t> and B</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are available. Depth </a:t>
            </a:r>
            <a:r>
              <a:rPr lang="en-US" sz="2400" dirty="0" smtClean="0">
                <a:latin typeface="Times New Roman" pitchFamily="18" charset="0"/>
                <a:cs typeface="Times New Roman" pitchFamily="18" charset="0"/>
              </a:rPr>
              <a:t>5 </a:t>
            </a:r>
            <a:r>
              <a:rPr lang="en-US" sz="2400" dirty="0">
                <a:latin typeface="Times New Roman" pitchFamily="18" charset="0"/>
                <a:cs typeface="Times New Roman" pitchFamily="18" charset="0"/>
              </a:rPr>
              <a:t>inches at beginning and 7-9 inches later</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Qualities of good liter material: </a:t>
            </a:r>
            <a:r>
              <a:rPr lang="en-US" sz="2400" dirty="0">
                <a:latin typeface="Times New Roman" pitchFamily="18" charset="0"/>
                <a:cs typeface="Times New Roman" pitchFamily="18" charset="0"/>
              </a:rPr>
              <a:t>Readily absorb moisture, not cause injury to birds, Moisture level 25-30%, get decomposed and form good manure, spread evenly, non-toxic, and not cause dust pollution</a:t>
            </a:r>
            <a:r>
              <a:rPr lang="en-US" sz="2400" dirty="0" smtClean="0">
                <a:latin typeface="Times New Roman" pitchFamily="18" charset="0"/>
                <a:cs typeface="Times New Roman" pitchFamily="18" charset="0"/>
              </a:rPr>
              <a:t>.</a:t>
            </a:r>
          </a:p>
          <a:p>
            <a:pPr marL="0" indent="0">
              <a:buNone/>
            </a:pPr>
            <a:endParaRPr lang="en-US" sz="2400" b="1"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4037057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2322</TotalTime>
  <Words>3496</Words>
  <Application>Microsoft Office PowerPoint</Application>
  <PresentationFormat>On-screen Show (4:3)</PresentationFormat>
  <Paragraphs>386</Paragraphs>
  <Slides>49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Calibri</vt:lpstr>
      <vt:lpstr>Constantia</vt:lpstr>
      <vt:lpstr>Mongolian Baiti</vt:lpstr>
      <vt:lpstr>Times New Roman</vt:lpstr>
      <vt:lpstr>Wingdings</vt:lpstr>
      <vt:lpstr>Wingdings 2</vt:lpstr>
      <vt:lpstr>Flow</vt:lpstr>
      <vt:lpstr>  HOUSING MANAGEMENT OF POULTRY (LPM-608)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HPC: High Performance Computer Or Super Computer </dc:title>
  <dc:creator>Meenakshi</dc:creator>
  <cp:lastModifiedBy>s p sahu</cp:lastModifiedBy>
  <cp:revision>411</cp:revision>
  <dcterms:created xsi:type="dcterms:W3CDTF">2013-08-24T05:25:50Z</dcterms:created>
  <dcterms:modified xsi:type="dcterms:W3CDTF">2020-04-22T09:37:08Z</dcterms:modified>
</cp:coreProperties>
</file>