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3"/>
  </p:notesMasterIdLst>
  <p:sldIdLst>
    <p:sldId id="256" r:id="rId2"/>
    <p:sldId id="320" r:id="rId3"/>
    <p:sldId id="343" r:id="rId4"/>
    <p:sldId id="321" r:id="rId5"/>
    <p:sldId id="344" r:id="rId6"/>
    <p:sldId id="322" r:id="rId7"/>
    <p:sldId id="345" r:id="rId8"/>
    <p:sldId id="323" r:id="rId9"/>
    <p:sldId id="346" r:id="rId10"/>
    <p:sldId id="324" r:id="rId11"/>
    <p:sldId id="347" r:id="rId12"/>
    <p:sldId id="325" r:id="rId13"/>
    <p:sldId id="348" r:id="rId14"/>
    <p:sldId id="326" r:id="rId15"/>
    <p:sldId id="349" r:id="rId16"/>
    <p:sldId id="327" r:id="rId17"/>
    <p:sldId id="350" r:id="rId18"/>
    <p:sldId id="328" r:id="rId19"/>
    <p:sldId id="329" r:id="rId20"/>
    <p:sldId id="351" r:id="rId21"/>
    <p:sldId id="330" r:id="rId22"/>
    <p:sldId id="352" r:id="rId23"/>
    <p:sldId id="257" r:id="rId24"/>
    <p:sldId id="313" r:id="rId25"/>
    <p:sldId id="353" r:id="rId26"/>
    <p:sldId id="314" r:id="rId27"/>
    <p:sldId id="354" r:id="rId28"/>
    <p:sldId id="312" r:id="rId29"/>
    <p:sldId id="296" r:id="rId30"/>
    <p:sldId id="355" r:id="rId31"/>
    <p:sldId id="318" r:id="rId32"/>
    <p:sldId id="285" r:id="rId33"/>
    <p:sldId id="356" r:id="rId34"/>
    <p:sldId id="315" r:id="rId35"/>
    <p:sldId id="357" r:id="rId36"/>
    <p:sldId id="316" r:id="rId37"/>
    <p:sldId id="358" r:id="rId38"/>
    <p:sldId id="317" r:id="rId39"/>
    <p:sldId id="319" r:id="rId40"/>
    <p:sldId id="359" r:id="rId41"/>
    <p:sldId id="332" r:id="rId42"/>
    <p:sldId id="333" r:id="rId43"/>
    <p:sldId id="336" r:id="rId44"/>
    <p:sldId id="337" r:id="rId45"/>
    <p:sldId id="360" r:id="rId46"/>
    <p:sldId id="338" r:id="rId47"/>
    <p:sldId id="339" r:id="rId48"/>
    <p:sldId id="340" r:id="rId49"/>
    <p:sldId id="341" r:id="rId50"/>
    <p:sldId id="342" r:id="rId51"/>
    <p:sldId id="311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1" autoAdjust="0"/>
    <p:restoredTop sz="94595" autoAdjust="0"/>
  </p:normalViewPr>
  <p:slideViewPr>
    <p:cSldViewPr>
      <p:cViewPr varScale="1">
        <p:scale>
          <a:sx n="50" d="100"/>
          <a:sy n="50" d="100"/>
        </p:scale>
        <p:origin x="1152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A5538-F0F4-4422-B8CE-938A18FA3B86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D9B45-3D47-459F-8673-140C4B7DD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79BFE9-5587-4C41-9AF4-D893E441513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8000">
              <a:srgbClr val="7D8496"/>
            </a:gs>
            <a:gs pos="22000">
              <a:srgbClr val="E6E6E6"/>
            </a:gs>
            <a:gs pos="41000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6705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POULTRY MANAGEMENT</a:t>
            </a:r>
            <a:br>
              <a:rPr lang="en-US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LPM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-608)</a:t>
            </a:r>
            <a:br>
              <a:rPr lang="en-US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581400"/>
            <a:ext cx="5715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S. P. Sahu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Department of LPM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Bihar Veterinary College, Patna- 800 014</a:t>
            </a:r>
          </a:p>
          <a:p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Email: spsahuj@rediffmail.com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Litter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/>
              <a:t>Suitable litter materials like sawdust, paddy husk, chaffed paddy straw, shredded papers etc. locally available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Thickness: 5 cm at the starting and increased upto 7-10 cm in course of time by gradual addition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Never use </a:t>
            </a:r>
            <a:r>
              <a:rPr lang="en-US" dirty="0" err="1" smtClean="0"/>
              <a:t>mouldy</a:t>
            </a:r>
            <a:r>
              <a:rPr lang="en-US" dirty="0" smtClean="0"/>
              <a:t> litter materials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Litter stirred at frequent intervals to prevent caking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807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Litter …………….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/>
              <a:t>Wet </a:t>
            </a:r>
            <a:r>
              <a:rPr lang="en-US" dirty="0" smtClean="0"/>
              <a:t>litter must be replaced by dry litter immediately to prevent </a:t>
            </a:r>
            <a:r>
              <a:rPr lang="en-US" dirty="0" err="1" smtClean="0"/>
              <a:t>ammoniacal</a:t>
            </a:r>
            <a:r>
              <a:rPr lang="en-US" dirty="0" smtClean="0"/>
              <a:t> odour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Moisture content of litter: 20-25</a:t>
            </a:r>
            <a:r>
              <a:rPr lang="en-US" dirty="0" smtClean="0"/>
              <a:t>%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Low moisture: </a:t>
            </a:r>
            <a:r>
              <a:rPr lang="en-US" dirty="0" smtClean="0"/>
              <a:t>dustiness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High moisture: hot and caked litter, high ammonia production.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3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Maintain right temperature in brooder house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Too high and low temperature: Slow growth and high mortality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Temp. recording: 5 cm above the floor and 5-7.5 cm inside the edge of warm portion of the brooder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3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Temperature ……………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first week, start with 95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which is reduced 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per week during successive weeks till it reaches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Brooders: switched on atleast 24 hours before chicks arrival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Temperature under brooder house: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below the brooder temperature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 temp. by using max.-min. thermometer.</a:t>
            </a:r>
          </a:p>
        </p:txBody>
      </p:sp>
    </p:spTree>
    <p:extLst>
      <p:ext uri="{BB962C8B-B14F-4D97-AF65-F5344CB8AC3E}">
        <p14:creationId xmlns:p14="http://schemas.microsoft.com/office/powerpoint/2010/main" val="3252746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876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Chicks behaviour: Getting desired amount of heat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Less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temp.: close to heat source and huddling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High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temp.: away from heat source and panting/gasping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Optimum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temp.: evenly scattered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Hover type electric brooder: thermostatic control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80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05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clearance space of 12-15 cm above the chicks is recommended in hover brooder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hover height: excessively heating and high fuel cost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Electric bulbs: temp. control is difficult but not impossible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Infra-red lamp: very good for brooding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86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Brooder Space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45-65 sq. cm per chick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Hover with 1.8 m diameter: 500 chicks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 overcrowding as it results into starve-out, culls and increase in disease problems.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429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Brooder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Guard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prevent straying of baby chicks from heat source and to prevent floor drafts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Placed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0.9-1.2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away from the edge of hover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distance is increased slowly each day to a max. of 1.5 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required after 7-14 days.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84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Floor Space: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start: 0.05 sq. m per chick and increased by 0.15 sq. m every 4 weeks till pullets are of 20 weeks 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Female broiler: 0.1 sq. 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Male broiler: 0.15 sq. m. till 8 weeks of 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Rear broiler pullets and cockerels in separate pens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 overcrowding: Uneven and poor growth, high incidence of cannibalism and diseases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02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Space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Plenty of clean and fresh water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 linear cm per 100 chicks for first 2 weeks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100-150 cm: 3-12 weeks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250 cm: after 12 weeks of 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should be provided through fountain initially.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3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MANAGEMENT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Husbandry practices to maximize the efficiency of production by satisfying the basic needs of the birds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practices for commercial broilers and layers: Entirely different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practices for breeder broilers and layers: Same as the ultimate objective is to maximize baby chicks production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90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6096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Space ……………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trough: 2.5 cm above the height of the chicks to reduce spillage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Add antibiotics and stress medication whenever needed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All waterers cleaned daily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teach new chicks to drink water by holding a few chicks at a time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Provide sugared and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electrolyted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water after 12-48 hours of hatch.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12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Feeder Space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0-8 weeks: 2.50-6.75 cm per bird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Chicks should be fed 3-4 hours after arrival at the brooder house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Chick feed: spread on papers for few days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Feeder should be filled one-third only at any time to avoid feed waste.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33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Feeder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Space …………..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waterers: arranged around the hover like spoke of a wheel – to offer all chicks equal opportunity of warmth, feed and water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Layers: uniform distribution of night-light upto 8 weeks of age.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Broilers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nigh dim light for max. feed intake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max. wt. gain: intermittent light as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light- 3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darkness or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light- 2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darkness.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22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495800"/>
          </a:xfrm>
        </p:spPr>
        <p:txBody>
          <a:bodyPr>
            <a:noAutofit/>
          </a:bodyPr>
          <a:lstStyle/>
          <a:p>
            <a:pPr lvl="0"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Pullet quality: Important for optimum exploitation of genetic potential of layers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Prime objective of growing programme: Produce pullets which start laying around 20 weeks of age with av. B. Wt. of 1.2-1.4 kg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At same age: Male broiler parents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2.5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kg </a:t>
            </a:r>
          </a:p>
          <a:p>
            <a:pPr marL="0" lvl="0" indent="0" algn="just">
              <a:buNone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	 Female broiler parents: 2.0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44905"/>
            <a:ext cx="7848599" cy="95410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GROWER MANAGEMENT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>
            <a:noAutofit/>
          </a:bodyPr>
          <a:lstStyle/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Floor space: 800-1000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GB" sz="2800" baseline="30000" dirty="0" err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/bird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Feeder space: 6.5-10.0 linear cm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Waterer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space: 1.5-2.5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Water consumption depends on Temp., Humidity, Age, Dietary Constituents, Activity and Air movement.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638800"/>
          </a:xfrm>
        </p:spPr>
        <p:txBody>
          <a:bodyPr>
            <a:noAutofit/>
          </a:bodyPr>
          <a:lstStyle/>
          <a:p>
            <a:pPr lvl="0"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consumption increases rapidly when temp. exceeds above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GB" baseline="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en-GB" baseline="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Deworming: Once bimonthly to reduce parasitic diseases: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	              Evening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or Early Morning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Top 0.5 cm of litter is scraped and removed to prevent reinfection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Lighting schedule: decreasing till 20 weeks age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Debeaking: between 12-16 weeks of age.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648200"/>
          </a:xfrm>
        </p:spPr>
        <p:txBody>
          <a:bodyPr>
            <a:noAutofit/>
          </a:bodyPr>
          <a:lstStyle/>
          <a:p>
            <a:pPr lvl="0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Feed restriction for broiler breeders to control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B. Wt.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and maturity otherwise results in higher feed cost, lower egg production and hatchability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Wt.:  Recorded weekly/fortnightly for uniformity of birds and regulating feeding programme.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6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495800"/>
          </a:xfrm>
        </p:spPr>
        <p:txBody>
          <a:bodyPr>
            <a:noAutofit/>
          </a:bodyPr>
          <a:lstStyle/>
          <a:p>
            <a:pPr lvl="0"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Feed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grower ration: 15% CP, 2600 calorie ME and 5-10% fibre with proper vitamins and minerals.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Grower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feeds: contains Coccidiostat for development of immunity against coccidiosis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Culling of underdeveloped, diseased type of undesirable pullets as early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possible.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44905"/>
            <a:ext cx="7848599" cy="89255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LAYER MANAGEMENT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lvl="0"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Transfer pullets to layer house at 18-20 weeks of age a/c to size and growth.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Floor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space: 1800-2000 cm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/bird in DLS.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Feeder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space: 14 cm/bird in DLS.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Waterer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space: 2.5 cm/bird in Deep Litter syst.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Floor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space: 450-600 cm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in cage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8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724400"/>
          </a:xfrm>
        </p:spPr>
        <p:txBody>
          <a:bodyPr>
            <a:noAutofit/>
          </a:bodyPr>
          <a:lstStyle/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Lighting: from 21 weeks gradually increase till it reaches to 16-17 hours/day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Correct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lighting boosts up egg production by 5-10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lvl="0" algn="just"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Irregular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light drops in egg production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Correct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light: 1 foot candle/bird at eye level (one 40 watt bulb with reflector hung at 2.1 m above the floor for each 9 m</a:t>
            </a:r>
            <a:r>
              <a:rPr lang="en-GB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of floor space).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Successful </a:t>
            </a:r>
            <a:r>
              <a:rPr lang="en-US" dirty="0" smtClean="0"/>
              <a:t>poultry management depends on: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Judicious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implementation of scientific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practices</a:t>
            </a:r>
          </a:p>
          <a:p>
            <a:pPr algn="just"/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Personal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discretion </a:t>
            </a:r>
          </a:p>
          <a:p>
            <a:pPr marL="0" indent="0" algn="just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Personal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experience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65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76800"/>
          </a:xfrm>
        </p:spPr>
        <p:txBody>
          <a:bodyPr>
            <a:noAutofit/>
          </a:bodyPr>
          <a:lstStyle/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Breeder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males: Provided diet with extra calcium,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mangnese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E for proper fertility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Males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&amp; females reared separately to increase uniformity, reduce culling, even growth and better production.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2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4582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	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Light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Light intensity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Light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intensity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(weeks) 	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hours) 	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lux) 		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foot candles)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3 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20			2.0		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3 - 20 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5 - 10 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0.5-1.0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20 - 21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40 - 60 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4.0-6.0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21 - 22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40 - 60 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4.0-6.0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22 - 23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40 - 60 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4.0-6.0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23 - 60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40 - 60 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4.0-6.0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4999"/>
            <a:ext cx="8534400" cy="44958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Stress: </a:t>
            </a:r>
            <a:endParaRPr lang="en-GB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Vaccination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medication, disease outbreak, improper and restricted feeding, weather inclement, starvation, dehydration and shifting of birds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GB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Checked by </a:t>
            </a:r>
            <a:r>
              <a:rPr lang="en-GB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antibiotics, </a:t>
            </a:r>
            <a:r>
              <a:rPr lang="en-GB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vitamins, </a:t>
            </a:r>
            <a:r>
              <a:rPr lang="en-GB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minerals </a:t>
            </a:r>
            <a:r>
              <a:rPr lang="en-GB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supplementation.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1"/>
            <a:ext cx="85344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Housing: </a:t>
            </a:r>
            <a:endParaRPr lang="en-GB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Open-sided poultry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houses, well ventilated, cool in summer and hot in winter and free from drafts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Long axis of shed: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East-West direction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in hotter areas and facing north to south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Distance between 2 houses: 20 m for proper ventilation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Young stock sheds should be 50-100 m away from adult stock to prevent disease transmission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Width of open sided house: max. 9 m for proper ventilation.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28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799"/>
            <a:ext cx="8534400" cy="4572001"/>
          </a:xfrm>
        </p:spPr>
        <p:txBody>
          <a:bodyPr>
            <a:noAutofit/>
          </a:bodyPr>
          <a:lstStyle/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Poultry houses: Cheap, durable, comfortable and safe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Floor: Moisture proof, free from cracks, easily cleanable and rat proof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Walls &amp; partitions: solid enough to support the roof and withstand heavy winds. Moisture and draft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proof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Insulation of roof to maintain temperature during winter and summer.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4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399"/>
            <a:ext cx="8534400" cy="5105401"/>
          </a:xfrm>
        </p:spPr>
        <p:txBody>
          <a:bodyPr>
            <a:noAutofit/>
          </a:bodyPr>
          <a:lstStyle/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Roof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painted with aluminium white to reduce room temperature by reflection.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Overhangs: 1m to check rain water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open-sided house: 2/3 of area of wall remains open and fitted with wire mesh for proper ventilation.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08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3999"/>
            <a:ext cx="8534400" cy="4876801"/>
          </a:xfrm>
        </p:spPr>
        <p:txBody>
          <a:bodyPr>
            <a:noAutofit/>
          </a:bodyPr>
          <a:lstStyle/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Poultry houses: located on well drained ground, safe from flood and easy access to road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Height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of poultry shed: 2.6-3.3 meter from the foundation to roof line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Optimum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temperature of layer house: 55-75</a:t>
            </a:r>
            <a:r>
              <a:rPr lang="en-GB" sz="28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53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1"/>
            <a:ext cx="8534400" cy="5715000"/>
          </a:xfrm>
        </p:spPr>
        <p:txBody>
          <a:bodyPr>
            <a:noAutofit/>
          </a:bodyPr>
          <a:lstStyle/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Feeding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 actual feed consumption depends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GB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Body weight of </a:t>
            </a:r>
            <a:r>
              <a:rPr lang="en-GB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hen</a:t>
            </a:r>
          </a:p>
          <a:p>
            <a:pPr lvl="0" algn="just">
              <a:buFont typeface="Wingdings" pitchFamily="2" charset="2"/>
              <a:buChar char="Ø"/>
            </a:pP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GB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Rate of egg </a:t>
            </a:r>
            <a:r>
              <a:rPr lang="en-GB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 lvl="0" algn="just">
              <a:buFont typeface="Wingdings" pitchFamily="2" charset="2"/>
              <a:buChar char="Ø"/>
            </a:pP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GB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Season and weather </a:t>
            </a:r>
            <a:r>
              <a:rPr lang="en-GB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condition</a:t>
            </a:r>
          </a:p>
          <a:p>
            <a:pPr lvl="0" algn="just">
              <a:buFont typeface="Wingdings" pitchFamily="2" charset="2"/>
              <a:buChar char="Ø"/>
            </a:pP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GB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Health and physical condition of </a:t>
            </a:r>
            <a:r>
              <a:rPr lang="en-GB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hen</a:t>
            </a:r>
          </a:p>
          <a:p>
            <a:pPr lvl="0" algn="just">
              <a:buFont typeface="Wingdings" pitchFamily="2" charset="2"/>
              <a:buChar char="Ø"/>
            </a:pPr>
            <a:endParaRPr lang="en-GB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800" dirty="0">
                <a:solidFill>
                  <a:srgbClr val="00B050"/>
                </a:solidFill>
              </a:rPr>
              <a:t>Feed quality in terms of protein and energy content.</a:t>
            </a:r>
            <a:endParaRPr lang="en-US" sz="2800" dirty="0">
              <a:solidFill>
                <a:srgbClr val="00B05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92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1"/>
            <a:ext cx="8534400" cy="5715000"/>
          </a:xfrm>
        </p:spPr>
        <p:txBody>
          <a:bodyPr>
            <a:noAutofit/>
          </a:bodyPr>
          <a:lstStyle/>
          <a:p>
            <a:pPr lvl="0"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Feed intake increases as the pullets/hens increases their egg production.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Feed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should be uniformly distributed so that all hens get their share easily.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feeder for shell grit/oyster shell for every 250 pullets @1.5kg per 100 birds/week from 22</a:t>
            </a:r>
            <a:r>
              <a:rPr lang="en-GB" sz="24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weeks of age.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Hen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needs less feed in summer and  more feed in winter.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extreme hot months, stimulate feed intake by changing ration containing higher protein and other nutrients.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40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1"/>
            <a:ext cx="8534400" cy="60198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Weak, non-layers and poor layers should be culled regularly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Eggs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 collected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 to 4 times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daily.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storage, temperature should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50-55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relative humidity 75-80 per cent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Birds should be protected from extreme hot and cold climate.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9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BROODING MANAGEMENT OF CHICKS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458200" cy="3962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Chicks transferred to brooder house just after hatching and reared there for 6-8 weeks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Most critical period of life of birds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Best time to procure replacement stock or starting of layer farm: January-April (hens are in high production during winter months fetching higher prices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0046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1"/>
            <a:ext cx="8534400" cy="57150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hygienic condition should be maintained in the shed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is problem of ticks and lice, then dusting or spraying should be done to control the external parasites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Clean and fresh water should be provided daily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Height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feeder should be adjusted according to the height of birds.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4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SELECTION IN POULTRY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Selection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process of selecting the best to be the parents of the next generation. There are two methods. 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mass selection: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based on the performance of an individual bird. It is very effective system of improvement of traits which are highly heritable and expressed in both the sexes. 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Family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selection: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family selection, the entire group of individuals is either selected or rejected as a whole, based on mean performance of individuals in the group.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practiced for traits of low heritability and has two phases. </a:t>
            </a:r>
          </a:p>
        </p:txBody>
      </p:sp>
    </p:spTree>
    <p:extLst>
      <p:ext uri="{BB962C8B-B14F-4D97-AF65-F5344CB8AC3E}">
        <p14:creationId xmlns:p14="http://schemas.microsoft.com/office/powerpoint/2010/main" val="13372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Progeny testing: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Progeny testing attempts to evaluate animals on the basis of performance of their progenies. 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Sib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Testing: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overcome the problem of time consuming in progeny testing, breeders largely use sib testing.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selection based on mean performance of sibs kept in groups of unrelated individuals.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selection based on mean performance of sibs kept in family groups.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successful breeding programme will include the combination of individual selection and family selection.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9248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OF MATING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Flock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mating: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number of males and females are bred together.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Pedigree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records are not maintained.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mating: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male is bred with a number of females. Pedigree records are maintained by use of trapnests.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Artificial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insemination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birds housed in a cage.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44905"/>
            <a:ext cx="7848599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CULLING OF POULTRY </a:t>
            </a:r>
            <a:endParaRPr lang="en-US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Culling is a procedure to separate uneconomical and diseased birds from the layer flock.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Natural phenomenon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there will some birds, which will not grow well and ultimately will become poor layers and uneconomic.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Culling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be done during night hour to avoid undue stress on birds due to excitement and handling.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4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Condition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bird: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includes health of the bird such as tight feathering with tail and wing feather, bright expression and alertness.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condition is exhibited by the appearance of comb and eye.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Birds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showing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pale and shrunken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comb, emaciated face, thin breast, drooping wings and tail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feathers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be culled. </a:t>
            </a:r>
          </a:p>
        </p:txBody>
      </p:sp>
    </p:spTree>
    <p:extLst>
      <p:ext uri="{BB962C8B-B14F-4D97-AF65-F5344CB8AC3E}">
        <p14:creationId xmlns:p14="http://schemas.microsoft.com/office/powerpoint/2010/main" val="23085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Characteristics of good and poor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layers</a:t>
            </a:r>
          </a:p>
          <a:p>
            <a:pPr marL="0" indent="0" algn="just" fontAlgn="base">
              <a:buNone/>
            </a:pPr>
            <a:endParaRPr lang="en-US" sz="2400" b="1" dirty="0" smtClean="0"/>
          </a:p>
          <a:p>
            <a:pPr algn="just" fontAlgn="base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04800" y="990596"/>
          <a:ext cx="8686800" cy="5638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5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Character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Good layer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Poor layer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0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Head and nature 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Strong, Square and broad at the top. All parts well- proportionate. Feminine in female and Masculine in male 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Coarse, crow headed, narrow, tendency to masculine in female and feminine in male 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 and wattle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Full, red, waxy and warm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Dry, scaly and cold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Beak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 and solid well curved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Narrow, very long, thin sharp and pointed. 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Earlobes 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Full, waxy, colour as per breed  specification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Shrunken, wrinkled, off colour than breed. 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Eye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Bright, alert and well set 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Dull, sleepy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Ear lobes 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Bleached, thin and flat Bleached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2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Neck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Stocky and rather short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 and thin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1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Body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Capacious, broad and straight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Limited capacity, Narrow not Straight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2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Back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Deep and straight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Shallow, Barrel shaped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83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Pubic bone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Wide apart, thin soft and pliable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Distance in between more than 2-3 fingers. 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Closer to each other, thick and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Stiff, distance in between loss than 2-3 fingers. 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83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Distance between keel and pubic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bones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</a:t>
                      </a:r>
                      <a:r>
                        <a:rPr lang="en-US" sz="160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 </a:t>
                      </a:r>
                      <a:r>
                        <a:rPr lang="en-US" sz="160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 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fingers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than 2-3 fingers.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37" marR="4193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0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380998"/>
          <a:ext cx="8610600" cy="617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9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9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Character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Good layer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Poor layer</a:t>
                      </a: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Skin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Thin, Soft, oily and silky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Thick, dry rough and under laid with fat.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Abdomen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Large, soft and moist. Free from fat 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Small, hard and fat deposits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Vent (for females)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Large, oval and moist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 dry and round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Plumage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Tight, compact colour specific for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breed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Loose, scattered off colour from breed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Legs 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Thin, soft  and </a:t>
                      </a:r>
                      <a:r>
                        <a:rPr lang="en-US" sz="16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curved 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back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Thick, 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hard and rounded at back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Shank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Dry, 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old </a:t>
                      </a:r>
                      <a:r>
                        <a:rPr lang="en-US" sz="16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bristle, 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soiled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yellowish, round, full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Toe nails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Stocky well curved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Long, thin and sharp – pointed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Temperament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Friendly and always happy</a:t>
                      </a:r>
                      <a:endParaRPr lang="en-US" sz="160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Shy, nervous frighten when caught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Appetite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Heavy eater and crop always nearly full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Poor eater, crop is near to empty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60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Pigmentation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Pigment disappears from beak skin, vent shank and wings as laying advance and they will appear faint in colour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Pigmented beak, skin and wings are brightly coloured.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Vent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Bleached, large oval and moist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 round small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of moulting 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Late and quick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Early and slow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50" marR="480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2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Moulting patterns: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Moulting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natural physiological process to shed old feathers with new feathers at the end of first year of laying.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moulters (Before 72 weeks of age) are usually poor layers.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birds start moulting at early age and take unusual long time (24 weeks time) to complete moulting.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birds stop laying during moulting periods.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shed only on primary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feathers,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complete the moulting quickly by shedding two or more primary feathers together and complete the moulting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4-8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weeks period.</a:t>
            </a:r>
          </a:p>
        </p:txBody>
      </p:sp>
    </p:spTree>
    <p:extLst>
      <p:ext uri="{BB962C8B-B14F-4D97-AF65-F5344CB8AC3E}">
        <p14:creationId xmlns:p14="http://schemas.microsoft.com/office/powerpoint/2010/main" val="26871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Depigmentation: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is abundance of yellow pigments in the different parts of body of pullets.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due to the deposition of carotenoid pigment mainly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xanthophyll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comes from feed.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pullets come in egg production, these pigments are transferred from body to eggs.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depigmentation in good layer follows a particular pattern depending upon the blood circulation.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order in which it disappears first from vent – eye ring- ear lobes- beak (beginning at the base and extends towards tip)- shank (first at the front and then at rear side). </a:t>
            </a:r>
          </a:p>
        </p:txBody>
      </p:sp>
    </p:spTree>
    <p:extLst>
      <p:ext uri="{BB962C8B-B14F-4D97-AF65-F5344CB8AC3E}">
        <p14:creationId xmlns:p14="http://schemas.microsoft.com/office/powerpoint/2010/main" val="3977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Broiler </a:t>
            </a:r>
            <a:r>
              <a:rPr lang="en-US" dirty="0" smtClean="0"/>
              <a:t>farm: Started any time of the year as it is a continuous process.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Comfort of chicks in brooder house depends on ventilation, sanitation and hygiene, litter, temperature, brooder space, brooder guard, floor space, water space and feeder space.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475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  Sexual Maturity: </a:t>
            </a:r>
          </a:p>
          <a:p>
            <a:pPr marL="457200" indent="-457200" algn="just">
              <a:buAutoNum type="arabicPeriod" startAt="4"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The duration </a:t>
            </a:r>
            <a:r>
              <a:rPr lang="en-US" dirty="0"/>
              <a:t>between the date a pullet hatched and the date she lays first egg.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Good </a:t>
            </a:r>
            <a:r>
              <a:rPr lang="en-US" dirty="0"/>
              <a:t>layers mature earlier within 18-20 weeks.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birds which mature after 22 weeks should be culled out. </a:t>
            </a:r>
          </a:p>
        </p:txBody>
      </p:sp>
    </p:spTree>
    <p:extLst>
      <p:ext uri="{BB962C8B-B14F-4D97-AF65-F5344CB8AC3E}">
        <p14:creationId xmlns:p14="http://schemas.microsoft.com/office/powerpoint/2010/main" val="18511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038600"/>
            <a:ext cx="5334000" cy="2133600"/>
          </a:xfrm>
          <a:solidFill>
            <a:srgbClr val="C00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16600" b="1" dirty="0" smtClean="0"/>
              <a:t/>
            </a:r>
            <a:br>
              <a:rPr lang="en-US" sz="16600" b="1" dirty="0" smtClean="0"/>
            </a:br>
            <a:r>
              <a:rPr lang="en-US" sz="16600" b="1" dirty="0"/>
              <a:t/>
            </a:r>
            <a:br>
              <a:rPr lang="en-US" sz="16600" b="1" dirty="0"/>
            </a:br>
            <a:r>
              <a:rPr lang="en-US" sz="16600" b="1" dirty="0" smtClean="0"/>
              <a:t/>
            </a:r>
            <a:br>
              <a:rPr lang="en-US" sz="16600" b="1" dirty="0" smtClean="0"/>
            </a:br>
            <a:r>
              <a:rPr lang="en-US" sz="16600" b="1" dirty="0" smtClean="0"/>
              <a:t/>
            </a:r>
            <a:br>
              <a:rPr lang="en-US" sz="16600" b="1" dirty="0" smtClean="0"/>
            </a:br>
            <a:r>
              <a:rPr lang="en-US" sz="11400" b="1" dirty="0" smtClean="0">
                <a:solidFill>
                  <a:srgbClr val="FFC000"/>
                </a:solidFill>
                <a:latin typeface="Mongolian Baiti" pitchFamily="66" charset="0"/>
                <a:cs typeface="Mongolian Baiti" pitchFamily="66" charset="0"/>
              </a:rPr>
              <a:t>THANKS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C:\Users\S P SAHU\Desktop\COMMERCIAL POULTRY FARMING\53A79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548" y="231191"/>
            <a:ext cx="4191000" cy="323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7" y="231191"/>
            <a:ext cx="4847303" cy="3232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97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Ventilation:</a:t>
            </a:r>
          </a:p>
          <a:p>
            <a:endParaRPr lang="en-US" dirty="0" smtClean="0"/>
          </a:p>
          <a:p>
            <a:r>
              <a:rPr lang="en-US" dirty="0" smtClean="0"/>
              <a:t>Adequately ventilated and free from draft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For removal of Co</a:t>
            </a:r>
            <a:r>
              <a:rPr lang="en-US" baseline="-25000" dirty="0" smtClean="0"/>
              <a:t>2</a:t>
            </a:r>
            <a:r>
              <a:rPr lang="en-US" dirty="0" smtClean="0"/>
              <a:t>, heat, healthy environment, dryness in brooder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Avoid too dusty environment which irritates the respiratory tract and transmits diseases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Optimum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concentration: 0.3-0.5%.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3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Ventilation …………….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 algn="just"/>
            <a:r>
              <a:rPr lang="en-US" dirty="0" smtClean="0"/>
              <a:t>At </a:t>
            </a:r>
            <a:r>
              <a:rPr lang="en-US" dirty="0" smtClean="0"/>
              <a:t>1</a:t>
            </a:r>
            <a:r>
              <a:rPr lang="en-US" dirty="0"/>
              <a:t>% concentration of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: increased mortality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5%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: completely </a:t>
            </a:r>
            <a:r>
              <a:rPr lang="en-US" dirty="0" smtClean="0"/>
              <a:t>lethal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O2 concentration:  Not less than 21</a:t>
            </a:r>
            <a:r>
              <a:rPr lang="en-US" dirty="0" smtClean="0"/>
              <a:t>%.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Avoid too much moisture causing ammonia fumes which irritating the respiratory tract and eyes.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Sanitation and Hygiene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/>
              <a:t>Brooder house properly cleaned and disinfected with disinfectant solution before placing the chicks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All movable equipments (feeders, waterers, hovers): cleaned and disinfected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Litter: scraped and removed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Interior and exterior of brooder house: cleaned under pressure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189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Sanitation and </a:t>
            </a:r>
            <a:r>
              <a:rPr lang="en-US" sz="3200" b="1" dirty="0" smtClean="0">
                <a:solidFill>
                  <a:srgbClr val="C00000"/>
                </a:solidFill>
              </a:rPr>
              <a:t>Hygiene …………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/>
              <a:t>Malathion </a:t>
            </a:r>
            <a:r>
              <a:rPr lang="en-US" dirty="0" smtClean="0"/>
              <a:t>spray/blow lamp: to control ticks and mites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Insecticides: mixed with litter at recommended doses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Adopt “all in all out” system to control and prevent diseases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Restrict the movement of workers and equipments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Foot bath at entrance of each building.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62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3031</Words>
  <Application>Microsoft Office PowerPoint</Application>
  <PresentationFormat>On-screen Show (4:3)</PresentationFormat>
  <Paragraphs>470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Calibri</vt:lpstr>
      <vt:lpstr>Constantia</vt:lpstr>
      <vt:lpstr>Mongolian Baiti</vt:lpstr>
      <vt:lpstr>Times New Roman</vt:lpstr>
      <vt:lpstr>Wingdings</vt:lpstr>
      <vt:lpstr>Wingdings 2</vt:lpstr>
      <vt:lpstr>Flow</vt:lpstr>
      <vt:lpstr>  POULTRY MANAGEMENT (LPM-608) </vt:lpstr>
      <vt:lpstr>POULTRY MANAGEMENT</vt:lpstr>
      <vt:lpstr>PowerPoint Presentation</vt:lpstr>
      <vt:lpstr>BROODING MANAGEMENT OF CHICKS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THANKS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HPC: High Performance Computer Or Super Computer </dc:title>
  <dc:creator>Meenakshi</dc:creator>
  <cp:lastModifiedBy>s p sahu</cp:lastModifiedBy>
  <cp:revision>384</cp:revision>
  <dcterms:created xsi:type="dcterms:W3CDTF">2013-08-24T05:25:50Z</dcterms:created>
  <dcterms:modified xsi:type="dcterms:W3CDTF">2020-04-22T09:00:59Z</dcterms:modified>
</cp:coreProperties>
</file>