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79" r:id="rId3"/>
    <p:sldId id="283" r:id="rId4"/>
    <p:sldId id="284" r:id="rId5"/>
    <p:sldId id="285" r:id="rId6"/>
    <p:sldId id="259" r:id="rId7"/>
    <p:sldId id="286" r:id="rId8"/>
    <p:sldId id="260" r:id="rId9"/>
    <p:sldId id="261" r:id="rId10"/>
    <p:sldId id="287" r:id="rId11"/>
    <p:sldId id="262" r:id="rId12"/>
    <p:sldId id="263" r:id="rId13"/>
    <p:sldId id="288" r:id="rId14"/>
    <p:sldId id="264" r:id="rId15"/>
    <p:sldId id="289" r:id="rId16"/>
    <p:sldId id="265" r:id="rId17"/>
    <p:sldId id="266" r:id="rId18"/>
    <p:sldId id="290" r:id="rId19"/>
    <p:sldId id="267" r:id="rId20"/>
    <p:sldId id="268" r:id="rId21"/>
    <p:sldId id="291" r:id="rId22"/>
    <p:sldId id="269" r:id="rId23"/>
    <p:sldId id="292" r:id="rId24"/>
    <p:sldId id="270" r:id="rId25"/>
    <p:sldId id="293" r:id="rId26"/>
    <p:sldId id="271" r:id="rId27"/>
    <p:sldId id="294" r:id="rId28"/>
    <p:sldId id="272" r:id="rId29"/>
    <p:sldId id="295" r:id="rId30"/>
    <p:sldId id="296" r:id="rId31"/>
    <p:sldId id="273" r:id="rId32"/>
    <p:sldId id="297" r:id="rId33"/>
    <p:sldId id="274" r:id="rId34"/>
    <p:sldId id="275" r:id="rId35"/>
    <p:sldId id="298" r:id="rId36"/>
    <p:sldId id="276" r:id="rId37"/>
    <p:sldId id="299" r:id="rId38"/>
    <p:sldId id="277" r:id="rId39"/>
    <p:sldId id="278" r:id="rId40"/>
    <p:sldId id="281" r:id="rId41"/>
    <p:sldId id="282" r:id="rId42"/>
    <p:sldId id="30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11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295400"/>
            <a:ext cx="6705600" cy="1447800"/>
          </a:xfrm>
        </p:spPr>
        <p:txBody>
          <a:bodyPr>
            <a:normAutofit fontScale="90000"/>
          </a:bodyPr>
          <a:lstStyle/>
          <a:p>
            <a:pPr algn="ctr"/>
            <a:r>
              <a:rPr lang="en-US" sz="4000" b="1" dirty="0" smtClean="0">
                <a:solidFill>
                  <a:srgbClr val="C00000"/>
                </a:solidFill>
                <a:effectLst/>
                <a:latin typeface="Times New Roman" panose="02020603050405020304" pitchFamily="18" charset="0"/>
                <a:cs typeface="Times New Roman" panose="02020603050405020304" pitchFamily="18" charset="0"/>
              </a:rPr>
              <a:t>TURKEY, DUCK AND QUAIL </a:t>
            </a:r>
            <a:r>
              <a:rPr lang="en-US" sz="4000" b="1" dirty="0" smtClean="0">
                <a:solidFill>
                  <a:srgbClr val="C00000"/>
                </a:solidFill>
                <a:effectLst/>
                <a:latin typeface="Times New Roman" panose="02020603050405020304" pitchFamily="18" charset="0"/>
                <a:cs typeface="Times New Roman" panose="02020603050405020304" pitchFamily="18" charset="0"/>
              </a:rPr>
              <a:t>PRODUCTION</a:t>
            </a:r>
            <a:r>
              <a:rPr lang="en-US" sz="3200" b="1" dirty="0" smtClean="0">
                <a:solidFill>
                  <a:srgbClr val="C00000"/>
                </a:solidFill>
                <a:effectLst/>
                <a:latin typeface="Times New Roman" panose="02020603050405020304" pitchFamily="18" charset="0"/>
                <a:cs typeface="Times New Roman" panose="02020603050405020304" pitchFamily="18" charset="0"/>
              </a:rPr>
              <a:t/>
            </a:r>
            <a:br>
              <a:rPr lang="en-US" sz="3200" b="1" dirty="0" smtClean="0">
                <a:solidFill>
                  <a:srgbClr val="C00000"/>
                </a:solidFill>
                <a:effectLst/>
                <a:latin typeface="Times New Roman" panose="02020603050405020304" pitchFamily="18" charset="0"/>
                <a:cs typeface="Times New Roman" panose="02020603050405020304" pitchFamily="18" charset="0"/>
              </a:rPr>
            </a:br>
            <a:r>
              <a:rPr lang="en-US" sz="3200" b="1" dirty="0" smtClean="0">
                <a:solidFill>
                  <a:srgbClr val="C00000"/>
                </a:solidFill>
                <a:latin typeface="Times New Roman" panose="02020603050405020304" pitchFamily="18" charset="0"/>
                <a:cs typeface="Times New Roman" panose="02020603050405020304" pitchFamily="18" charset="0"/>
              </a:rPr>
              <a:t>(</a:t>
            </a:r>
            <a:r>
              <a:rPr lang="en-US" sz="3200" b="1" dirty="0" err="1" smtClean="0">
                <a:solidFill>
                  <a:srgbClr val="C00000"/>
                </a:solidFill>
                <a:latin typeface="Times New Roman" panose="02020603050405020304" pitchFamily="18" charset="0"/>
                <a:cs typeface="Times New Roman" panose="02020603050405020304" pitchFamily="18" charset="0"/>
              </a:rPr>
              <a:t>LPM</a:t>
            </a:r>
            <a:r>
              <a:rPr lang="en-US" sz="3200" b="1" dirty="0" smtClean="0">
                <a:solidFill>
                  <a:srgbClr val="C00000"/>
                </a:solidFill>
                <a:latin typeface="Times New Roman" panose="02020603050405020304" pitchFamily="18" charset="0"/>
                <a:cs typeface="Times New Roman" panose="02020603050405020304" pitchFamily="18" charset="0"/>
              </a:rPr>
              <a:t>-608)</a:t>
            </a:r>
            <a:endParaRPr lang="en-US" sz="3200" b="1" dirty="0">
              <a:solidFill>
                <a:srgbClr val="C00000"/>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3581400"/>
            <a:ext cx="5715000" cy="1969770"/>
          </a:xfrm>
          <a:prstGeom prst="rect">
            <a:avLst/>
          </a:prstGeom>
          <a:noFill/>
        </p:spPr>
        <p:txBody>
          <a:bodyPr wrap="square" rtlCol="0">
            <a:spAutoFit/>
          </a:bodyPr>
          <a:lstStyle/>
          <a:p>
            <a:r>
              <a:rPr lang="en-US" sz="3200" b="1" dirty="0" smtClean="0">
                <a:solidFill>
                  <a:schemeClr val="accent1"/>
                </a:solidFill>
                <a:latin typeface="Times New Roman" pitchFamily="18" charset="0"/>
                <a:cs typeface="Times New Roman" pitchFamily="18" charset="0"/>
              </a:rPr>
              <a:t>Dr. S. P. Sahu</a:t>
            </a:r>
          </a:p>
          <a:p>
            <a:r>
              <a:rPr lang="en-US" sz="2400" b="1" dirty="0" smtClean="0">
                <a:solidFill>
                  <a:schemeClr val="accent1"/>
                </a:solidFill>
                <a:latin typeface="Times New Roman" pitchFamily="18" charset="0"/>
                <a:cs typeface="Times New Roman" pitchFamily="18" charset="0"/>
              </a:rPr>
              <a:t>Department of LPM</a:t>
            </a:r>
          </a:p>
          <a:p>
            <a:r>
              <a:rPr lang="en-US" sz="2400" b="1" dirty="0" smtClean="0">
                <a:solidFill>
                  <a:schemeClr val="accent1"/>
                </a:solidFill>
                <a:latin typeface="Times New Roman" pitchFamily="18" charset="0"/>
                <a:cs typeface="Times New Roman" pitchFamily="18" charset="0"/>
              </a:rPr>
              <a:t>Bihar Veterinary College, Patna- 800 014</a:t>
            </a:r>
          </a:p>
          <a:p>
            <a:endParaRPr lang="en-US" sz="2400" b="1" dirty="0">
              <a:solidFill>
                <a:schemeClr val="accent1"/>
              </a:solidFill>
              <a:latin typeface="Times New Roman" pitchFamily="18" charset="0"/>
              <a:cs typeface="Times New Roman" pitchFamily="18" charset="0"/>
            </a:endParaRPr>
          </a:p>
          <a:p>
            <a:r>
              <a:rPr lang="en-US" b="1" dirty="0" smtClean="0">
                <a:solidFill>
                  <a:schemeClr val="accent1"/>
                </a:solidFill>
                <a:latin typeface="Times New Roman" pitchFamily="18" charset="0"/>
                <a:cs typeface="Times New Roman" pitchFamily="18" charset="0"/>
              </a:rPr>
              <a:t>Email: spsahuj@rediffmail.com</a:t>
            </a:r>
            <a:endParaRPr lang="en-IN"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241591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10600" cy="5562600"/>
          </a:xfrm>
        </p:spPr>
        <p:txBody>
          <a:bodyPr>
            <a:noAutofit/>
          </a:bodyPr>
          <a:lstStyle/>
          <a:p>
            <a:pPr marL="0" indent="0" algn="just">
              <a:buNone/>
            </a:pPr>
            <a:r>
              <a:rPr lang="en-US" sz="2600" b="1" dirty="0" smtClean="0">
                <a:solidFill>
                  <a:srgbClr val="C00000"/>
                </a:solidFill>
              </a:rPr>
              <a:t>Turkey </a:t>
            </a:r>
            <a:r>
              <a:rPr lang="en-US" sz="2600" b="1" dirty="0">
                <a:solidFill>
                  <a:srgbClr val="C00000"/>
                </a:solidFill>
              </a:rPr>
              <a:t>meat:</a:t>
            </a:r>
            <a:r>
              <a:rPr lang="en-US" sz="2600" dirty="0">
                <a:solidFill>
                  <a:srgbClr val="C00000"/>
                </a:solidFill>
              </a:rPr>
              <a:t> </a:t>
            </a:r>
            <a:endParaRPr lang="en-US" sz="2600" dirty="0" smtClean="0">
              <a:solidFill>
                <a:srgbClr val="C00000"/>
              </a:solidFill>
            </a:endParaRPr>
          </a:p>
          <a:p>
            <a:pPr algn="just"/>
            <a:endParaRPr lang="en-US" sz="2600" dirty="0">
              <a:solidFill>
                <a:srgbClr val="C00000"/>
              </a:solidFill>
            </a:endParaRPr>
          </a:p>
          <a:p>
            <a:pPr algn="just"/>
            <a:r>
              <a:rPr lang="en-US" sz="2600" dirty="0" smtClean="0"/>
              <a:t>People </a:t>
            </a:r>
            <a:r>
              <a:rPr lang="en-US" sz="2600" dirty="0"/>
              <a:t>prefer turkey meat because of its leanest nature. </a:t>
            </a:r>
            <a:endParaRPr lang="en-US" sz="2600" dirty="0" smtClean="0"/>
          </a:p>
          <a:p>
            <a:pPr algn="just"/>
            <a:endParaRPr lang="en-US" sz="2600" dirty="0" smtClean="0"/>
          </a:p>
          <a:p>
            <a:pPr algn="just"/>
            <a:r>
              <a:rPr lang="en-US" sz="2600" dirty="0" smtClean="0"/>
              <a:t>The </a:t>
            </a:r>
            <a:r>
              <a:rPr lang="en-US" sz="2600" dirty="0"/>
              <a:t>protein, fat, energy value of turkey meat are 24%, 6.6%, 162 Calories per 100 gm of meat. </a:t>
            </a:r>
            <a:endParaRPr lang="en-US" sz="2600" dirty="0" smtClean="0"/>
          </a:p>
          <a:p>
            <a:pPr algn="just"/>
            <a:endParaRPr lang="en-US" sz="2600" dirty="0" smtClean="0"/>
          </a:p>
          <a:p>
            <a:pPr algn="just"/>
            <a:r>
              <a:rPr lang="en-US" sz="2600" dirty="0" smtClean="0"/>
              <a:t>It </a:t>
            </a:r>
            <a:r>
              <a:rPr lang="en-US" sz="2600" dirty="0"/>
              <a:t>is rich in unsaturated fatty acids and essential fatty acids and low in cholesterol. </a:t>
            </a:r>
            <a:endParaRPr lang="en-GB" sz="2600" dirty="0"/>
          </a:p>
          <a:p>
            <a:endParaRPr lang="en-GB" sz="2600" dirty="0"/>
          </a:p>
        </p:txBody>
      </p:sp>
    </p:spTree>
    <p:extLst>
      <p:ext uri="{BB962C8B-B14F-4D97-AF65-F5344CB8AC3E}">
        <p14:creationId xmlns:p14="http://schemas.microsoft.com/office/powerpoint/2010/main" val="2737708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7500" lnSpcReduction="20000"/>
          </a:bodyPr>
          <a:lstStyle/>
          <a:p>
            <a:pPr marL="0" indent="0">
              <a:buNone/>
            </a:pPr>
            <a:r>
              <a:rPr lang="en-US" b="1" dirty="0">
                <a:solidFill>
                  <a:srgbClr val="C00000"/>
                </a:solidFill>
              </a:rPr>
              <a:t>Management Practices in turkey: </a:t>
            </a:r>
            <a:endParaRPr lang="en-GB" dirty="0">
              <a:solidFill>
                <a:srgbClr val="C00000"/>
              </a:solidFill>
            </a:endParaRPr>
          </a:p>
          <a:p>
            <a:pPr marL="0" indent="0" algn="just">
              <a:buNone/>
            </a:pPr>
            <a:r>
              <a:rPr lang="en-US" b="1" dirty="0">
                <a:solidFill>
                  <a:srgbClr val="C00000"/>
                </a:solidFill>
              </a:rPr>
              <a:t>Incubation: </a:t>
            </a:r>
            <a:r>
              <a:rPr lang="en-US" dirty="0"/>
              <a:t>The incubation period is 28 days in turkey. There are two methods of incubation. </a:t>
            </a:r>
            <a:endParaRPr lang="en-US" dirty="0" smtClean="0"/>
          </a:p>
          <a:p>
            <a:pPr marL="0" indent="0" algn="just">
              <a:buNone/>
            </a:pPr>
            <a:endParaRPr lang="en-GB" dirty="0"/>
          </a:p>
          <a:p>
            <a:pPr marL="514350" indent="-514350" algn="just">
              <a:buAutoNum type="alphaLcParenBoth"/>
            </a:pPr>
            <a:r>
              <a:rPr lang="en-US" b="1" dirty="0" smtClean="0"/>
              <a:t>Natural </a:t>
            </a:r>
            <a:r>
              <a:rPr lang="en-US" b="1" dirty="0"/>
              <a:t>incubation with broody hens: </a:t>
            </a:r>
            <a:r>
              <a:rPr lang="en-US" dirty="0"/>
              <a:t>Naturally turkeys are good brooders and the broody hen can hatch 10-15 numbers of eggs</a:t>
            </a:r>
            <a:r>
              <a:rPr lang="en-US" dirty="0" smtClean="0"/>
              <a:t>.</a:t>
            </a:r>
          </a:p>
          <a:p>
            <a:pPr marL="514350" indent="-514350" algn="just">
              <a:buAutoNum type="alphaLcParenBoth"/>
            </a:pPr>
            <a:endParaRPr lang="en-US" dirty="0" smtClean="0"/>
          </a:p>
          <a:p>
            <a:pPr algn="just"/>
            <a:r>
              <a:rPr lang="en-US" dirty="0" smtClean="0"/>
              <a:t> </a:t>
            </a:r>
            <a:r>
              <a:rPr lang="en-US" dirty="0"/>
              <a:t>Only clean eggs with good eggshell and shape is placed for brooding to get 60-80% hatchability and healthy poults. </a:t>
            </a:r>
            <a:endParaRPr lang="en-US" dirty="0" smtClean="0"/>
          </a:p>
          <a:p>
            <a:pPr algn="just"/>
            <a:endParaRPr lang="en-GB" dirty="0"/>
          </a:p>
          <a:p>
            <a:pPr marL="0" indent="0" algn="just">
              <a:buNone/>
            </a:pPr>
            <a:r>
              <a:rPr lang="en-US" b="1" dirty="0"/>
              <a:t>(b) Artificial Incubation:</a:t>
            </a:r>
            <a:r>
              <a:rPr lang="en-US" dirty="0"/>
              <a:t> The temperature and relative humidity in setter and hatcher are as follows: </a:t>
            </a:r>
            <a:endParaRPr lang="en-US" dirty="0" smtClean="0"/>
          </a:p>
          <a:p>
            <a:pPr algn="just"/>
            <a:r>
              <a:rPr lang="en-US" dirty="0" smtClean="0"/>
              <a:t>Temperature </a:t>
            </a:r>
            <a:r>
              <a:rPr lang="en-US" dirty="0" smtClean="0"/>
              <a:t>and </a:t>
            </a:r>
            <a:r>
              <a:rPr lang="en-US" dirty="0"/>
              <a:t>RH in setter and hatcher is 99.5</a:t>
            </a:r>
            <a:r>
              <a:rPr lang="en-US" baseline="30000" dirty="0"/>
              <a:t>o</a:t>
            </a:r>
            <a:r>
              <a:rPr lang="en-US" dirty="0"/>
              <a:t>F, 60-65% and 99</a:t>
            </a:r>
            <a:r>
              <a:rPr lang="en-US" baseline="30000" dirty="0"/>
              <a:t>o</a:t>
            </a:r>
            <a:r>
              <a:rPr lang="en-US" dirty="0"/>
              <a:t>F and 85-90%, respectively. </a:t>
            </a:r>
            <a:endParaRPr lang="en-US" dirty="0" smtClean="0"/>
          </a:p>
          <a:p>
            <a:pPr algn="just"/>
            <a:endParaRPr lang="en-US" dirty="0"/>
          </a:p>
          <a:p>
            <a:pPr algn="just"/>
            <a:r>
              <a:rPr lang="en-US" dirty="0" smtClean="0"/>
              <a:t>Egg </a:t>
            </a:r>
            <a:r>
              <a:rPr lang="en-US" dirty="0"/>
              <a:t>should be turned at hourly intervals daily. </a:t>
            </a:r>
            <a:endParaRPr lang="en-GB" dirty="0"/>
          </a:p>
        </p:txBody>
      </p:sp>
    </p:spTree>
    <p:extLst>
      <p:ext uri="{BB962C8B-B14F-4D97-AF65-F5344CB8AC3E}">
        <p14:creationId xmlns:p14="http://schemas.microsoft.com/office/powerpoint/2010/main" val="577182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6019800"/>
          </a:xfrm>
        </p:spPr>
        <p:txBody>
          <a:bodyPr>
            <a:noAutofit/>
          </a:bodyPr>
          <a:lstStyle/>
          <a:p>
            <a:pPr marL="0" indent="0" algn="just">
              <a:buNone/>
            </a:pPr>
            <a:r>
              <a:rPr lang="en-US" sz="2300" b="1" dirty="0">
                <a:solidFill>
                  <a:srgbClr val="C00000"/>
                </a:solidFill>
              </a:rPr>
              <a:t>Brooding: </a:t>
            </a:r>
            <a:r>
              <a:rPr lang="en-US" sz="2300" dirty="0"/>
              <a:t>In turkey 0-4 weeks period is called as brooding period. </a:t>
            </a:r>
            <a:endParaRPr lang="en-US" sz="2300" dirty="0" smtClean="0"/>
          </a:p>
          <a:p>
            <a:pPr marL="0" indent="0" algn="just">
              <a:buNone/>
            </a:pPr>
            <a:endParaRPr lang="en-US" sz="2300" dirty="0" smtClean="0"/>
          </a:p>
          <a:p>
            <a:pPr algn="just"/>
            <a:r>
              <a:rPr lang="en-US" sz="2300" dirty="0" smtClean="0"/>
              <a:t>The floor space requirement for 0-4 weeks is 1.5 </a:t>
            </a:r>
            <a:r>
              <a:rPr lang="en-US" sz="2300" dirty="0" err="1" smtClean="0"/>
              <a:t>sq.ft</a:t>
            </a:r>
            <a:r>
              <a:rPr lang="en-US" sz="2300" dirty="0" smtClean="0"/>
              <a:t>. per bird. </a:t>
            </a:r>
          </a:p>
          <a:p>
            <a:pPr algn="just"/>
            <a:endParaRPr lang="en-US" sz="2300" dirty="0" smtClean="0"/>
          </a:p>
          <a:p>
            <a:pPr algn="just"/>
            <a:r>
              <a:rPr lang="en-US" sz="2300" dirty="0" smtClean="0"/>
              <a:t>Poult </a:t>
            </a:r>
            <a:r>
              <a:rPr lang="en-US" sz="2300" dirty="0"/>
              <a:t>guard of atleast 1 feet height </a:t>
            </a:r>
            <a:r>
              <a:rPr lang="en-US" sz="2300" dirty="0" smtClean="0"/>
              <a:t>provided </a:t>
            </a:r>
            <a:r>
              <a:rPr lang="en-US" sz="2300" dirty="0"/>
              <a:t>to prevent the poults from wandering away from source of heat. </a:t>
            </a:r>
            <a:endParaRPr lang="en-US" sz="2300" dirty="0" smtClean="0"/>
          </a:p>
          <a:p>
            <a:pPr algn="just"/>
            <a:endParaRPr lang="en-US" sz="2300" dirty="0" smtClean="0"/>
          </a:p>
          <a:p>
            <a:pPr algn="just"/>
            <a:r>
              <a:rPr lang="en-US" sz="2300" dirty="0" smtClean="0"/>
              <a:t>Starting </a:t>
            </a:r>
            <a:r>
              <a:rPr lang="en-US" sz="2300" dirty="0"/>
              <a:t>temperature is 95</a:t>
            </a:r>
            <a:r>
              <a:rPr lang="en-US" sz="2300" baseline="30000" dirty="0"/>
              <a:t>0</a:t>
            </a:r>
            <a:r>
              <a:rPr lang="en-US" sz="2300" dirty="0"/>
              <a:t>F followed by weekly reduction of 5</a:t>
            </a:r>
            <a:r>
              <a:rPr lang="en-US" sz="2300" baseline="30000" dirty="0"/>
              <a:t>0</a:t>
            </a:r>
            <a:r>
              <a:rPr lang="en-US" sz="2300" dirty="0"/>
              <a:t>F per week upto 4 weeks of age. </a:t>
            </a:r>
            <a:endParaRPr lang="en-US" sz="2300" dirty="0" smtClean="0"/>
          </a:p>
          <a:p>
            <a:pPr algn="just"/>
            <a:endParaRPr lang="en-US" sz="2300" dirty="0" smtClean="0"/>
          </a:p>
          <a:p>
            <a:pPr algn="just"/>
            <a:r>
              <a:rPr lang="en-US" sz="2300" dirty="0" smtClean="0"/>
              <a:t>Turkeys </a:t>
            </a:r>
            <a:r>
              <a:rPr lang="en-US" sz="2300" dirty="0"/>
              <a:t>are not the best starters in their life and will really need some tender loving care </a:t>
            </a:r>
            <a:r>
              <a:rPr lang="en-US" sz="2300" dirty="0" smtClean="0"/>
              <a:t>through </a:t>
            </a:r>
            <a:r>
              <a:rPr lang="en-US" sz="2300" dirty="0"/>
              <a:t>the first four weeks of life. </a:t>
            </a:r>
            <a:endParaRPr lang="en-US" sz="2300" dirty="0" smtClean="0"/>
          </a:p>
          <a:p>
            <a:pPr algn="just"/>
            <a:endParaRPr lang="en-US" sz="2300" dirty="0" smtClean="0"/>
          </a:p>
          <a:p>
            <a:pPr algn="just"/>
            <a:r>
              <a:rPr lang="en-US" sz="2300" dirty="0" smtClean="0"/>
              <a:t>The </a:t>
            </a:r>
            <a:r>
              <a:rPr lang="en-US" sz="2300" dirty="0"/>
              <a:t>average mortality rate is 6-10% during this period. </a:t>
            </a:r>
            <a:endParaRPr lang="en-GB" sz="2300" dirty="0"/>
          </a:p>
          <a:p>
            <a:endParaRPr lang="en-GB" sz="2300" dirty="0"/>
          </a:p>
        </p:txBody>
      </p:sp>
    </p:spTree>
    <p:extLst>
      <p:ext uri="{BB962C8B-B14F-4D97-AF65-F5344CB8AC3E}">
        <p14:creationId xmlns:p14="http://schemas.microsoft.com/office/powerpoint/2010/main" val="3255406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867400"/>
          </a:xfrm>
        </p:spPr>
        <p:txBody>
          <a:bodyPr>
            <a:noAutofit/>
          </a:bodyPr>
          <a:lstStyle/>
          <a:p>
            <a:pPr marL="0" indent="0" algn="just">
              <a:buNone/>
            </a:pPr>
            <a:r>
              <a:rPr lang="en-US" sz="2400" b="1" dirty="0" smtClean="0">
                <a:solidFill>
                  <a:srgbClr val="C00000"/>
                </a:solidFill>
              </a:rPr>
              <a:t>Force </a:t>
            </a:r>
            <a:r>
              <a:rPr lang="en-US" sz="2400" b="1" dirty="0">
                <a:solidFill>
                  <a:srgbClr val="C00000"/>
                </a:solidFill>
              </a:rPr>
              <a:t>Feeding: </a:t>
            </a:r>
            <a:r>
              <a:rPr lang="en-US" sz="2400" dirty="0"/>
              <a:t>Starve out problem is one of the major factors for early mortality in poults. </a:t>
            </a:r>
            <a:endParaRPr lang="en-US" sz="2400" dirty="0" smtClean="0"/>
          </a:p>
          <a:p>
            <a:pPr marL="0" indent="0" algn="just">
              <a:buNone/>
            </a:pPr>
            <a:endParaRPr lang="en-US" sz="2400" dirty="0" smtClean="0"/>
          </a:p>
          <a:p>
            <a:pPr algn="just"/>
            <a:r>
              <a:rPr lang="en-US" sz="2400" dirty="0" smtClean="0"/>
              <a:t>In </a:t>
            </a:r>
            <a:r>
              <a:rPr lang="en-US" sz="2400" dirty="0"/>
              <a:t>force feeding, milk </a:t>
            </a:r>
            <a:r>
              <a:rPr lang="en-US" sz="2400" dirty="0" smtClean="0"/>
              <a:t>is fed </a:t>
            </a:r>
            <a:r>
              <a:rPr lang="en-US" sz="2400" dirty="0"/>
              <a:t>at the rate of 100ml per liter of water and one boiled egg have to be given at the rate of one per 10 poults up to </a:t>
            </a:r>
            <a:r>
              <a:rPr lang="en-US" sz="2400" dirty="0" smtClean="0"/>
              <a:t>15 </a:t>
            </a:r>
            <a:r>
              <a:rPr lang="en-US" sz="2400" dirty="0"/>
              <a:t>days to compensate the protein and energy </a:t>
            </a:r>
            <a:r>
              <a:rPr lang="en-US" sz="2400" dirty="0" smtClean="0"/>
              <a:t>requirements. </a:t>
            </a:r>
            <a:endParaRPr lang="en-US" sz="2400" dirty="0" smtClean="0"/>
          </a:p>
          <a:p>
            <a:pPr algn="just"/>
            <a:endParaRPr lang="en-US" sz="2400" dirty="0" smtClean="0"/>
          </a:p>
          <a:p>
            <a:pPr algn="just"/>
            <a:endParaRPr lang="en-US" sz="2400" dirty="0" smtClean="0"/>
          </a:p>
          <a:p>
            <a:pPr marL="0" indent="0" algn="just">
              <a:buNone/>
            </a:pPr>
            <a:r>
              <a:rPr lang="en-US" sz="2400" b="1" dirty="0" smtClean="0"/>
              <a:t>Litter </a:t>
            </a:r>
            <a:r>
              <a:rPr lang="en-US" sz="2400" b="1" dirty="0"/>
              <a:t>materials: </a:t>
            </a:r>
            <a:r>
              <a:rPr lang="en-US" sz="2400" dirty="0" smtClean="0"/>
              <a:t>Thickness of </a:t>
            </a:r>
            <a:r>
              <a:rPr lang="en-US" sz="2400" dirty="0"/>
              <a:t>the litter </a:t>
            </a:r>
            <a:r>
              <a:rPr lang="en-US" sz="2400" dirty="0" smtClean="0"/>
              <a:t>material: 2 </a:t>
            </a:r>
            <a:r>
              <a:rPr lang="en-US" sz="2400" dirty="0"/>
              <a:t>inch at the beginning and </a:t>
            </a:r>
            <a:r>
              <a:rPr lang="en-US" sz="2400" dirty="0" smtClean="0"/>
              <a:t>increased </a:t>
            </a:r>
            <a:r>
              <a:rPr lang="en-US" sz="2400" dirty="0"/>
              <a:t>to 3-4 inch </a:t>
            </a:r>
            <a:r>
              <a:rPr lang="en-US" sz="2400" dirty="0" smtClean="0"/>
              <a:t>by </a:t>
            </a:r>
            <a:r>
              <a:rPr lang="en-US" sz="2400" dirty="0"/>
              <a:t>gradual addition. </a:t>
            </a:r>
            <a:endParaRPr lang="en-US" sz="2400" dirty="0" smtClean="0"/>
          </a:p>
          <a:p>
            <a:pPr algn="just"/>
            <a:endParaRPr lang="en-US" sz="2400" dirty="0"/>
          </a:p>
          <a:p>
            <a:pPr algn="just"/>
            <a:r>
              <a:rPr lang="en-US" sz="2400" dirty="0" smtClean="0"/>
              <a:t>The </a:t>
            </a:r>
            <a:r>
              <a:rPr lang="en-US" sz="2400" dirty="0"/>
              <a:t>litter is raked at frequent intervals to prevent caking. </a:t>
            </a:r>
            <a:endParaRPr lang="en-GB" sz="2400" dirty="0"/>
          </a:p>
          <a:p>
            <a:endParaRPr lang="en-GB" sz="2300" dirty="0"/>
          </a:p>
        </p:txBody>
      </p:sp>
    </p:spTree>
    <p:extLst>
      <p:ext uri="{BB962C8B-B14F-4D97-AF65-F5344CB8AC3E}">
        <p14:creationId xmlns:p14="http://schemas.microsoft.com/office/powerpoint/2010/main" val="1466901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248400"/>
          </a:xfrm>
        </p:spPr>
        <p:txBody>
          <a:bodyPr>
            <a:normAutofit fontScale="25000" lnSpcReduction="20000"/>
          </a:bodyPr>
          <a:lstStyle/>
          <a:p>
            <a:pPr marL="0" indent="0" algn="just">
              <a:buNone/>
            </a:pPr>
            <a:r>
              <a:rPr lang="en-US" sz="9600" b="1" dirty="0">
                <a:solidFill>
                  <a:srgbClr val="FF0000"/>
                </a:solidFill>
              </a:rPr>
              <a:t>Rearing systems: </a:t>
            </a:r>
            <a:r>
              <a:rPr lang="en-US" sz="9600" dirty="0"/>
              <a:t>Turkeys can be reared under free range or intensive system. </a:t>
            </a:r>
            <a:endParaRPr lang="en-US" sz="9600" dirty="0" smtClean="0"/>
          </a:p>
          <a:p>
            <a:pPr marL="0" indent="0" algn="just">
              <a:buNone/>
            </a:pPr>
            <a:endParaRPr lang="en-GB" sz="9600" dirty="0"/>
          </a:p>
          <a:p>
            <a:pPr marL="0" indent="0" algn="just">
              <a:buNone/>
            </a:pPr>
            <a:r>
              <a:rPr lang="en-US" sz="9600" b="1" dirty="0">
                <a:solidFill>
                  <a:srgbClr val="FF0000"/>
                </a:solidFill>
              </a:rPr>
              <a:t>Free range system of rearing: </a:t>
            </a:r>
            <a:r>
              <a:rPr lang="en-US" sz="9600" dirty="0"/>
              <a:t>In the free range system, in one acre of fenced land can rear 200-250 adult turkeys. </a:t>
            </a:r>
            <a:endParaRPr lang="en-US" sz="9600" dirty="0" smtClean="0"/>
          </a:p>
          <a:p>
            <a:pPr algn="just"/>
            <a:r>
              <a:rPr lang="en-US" sz="9600" dirty="0" smtClean="0"/>
              <a:t>Shelter </a:t>
            </a:r>
            <a:r>
              <a:rPr lang="en-US" sz="9600" dirty="0"/>
              <a:t>should be provided during night at the rate of 3-4 </a:t>
            </a:r>
            <a:r>
              <a:rPr lang="en-US" sz="9600" dirty="0" err="1"/>
              <a:t>sq.ft</a:t>
            </a:r>
            <a:r>
              <a:rPr lang="en-US" sz="9600" dirty="0"/>
              <a:t>. per bird. They should be protected from predators during scavenging. </a:t>
            </a:r>
            <a:endParaRPr lang="en-US" sz="9600" dirty="0" smtClean="0"/>
          </a:p>
          <a:p>
            <a:pPr algn="just"/>
            <a:endParaRPr lang="en-GB" sz="9600" dirty="0"/>
          </a:p>
          <a:p>
            <a:pPr algn="just"/>
            <a:r>
              <a:rPr lang="en-US" sz="9600" dirty="0"/>
              <a:t>Since turkeys are very good </a:t>
            </a:r>
            <a:r>
              <a:rPr lang="en-US" sz="9600" dirty="0" smtClean="0"/>
              <a:t>scavengers: consume </a:t>
            </a:r>
            <a:r>
              <a:rPr lang="en-US" sz="9600" dirty="0"/>
              <a:t>earthworms, small insects, snails, kitchen waste and termites, which are rich in protein and that will reduce the feed cost by </a:t>
            </a:r>
            <a:r>
              <a:rPr lang="en-US" sz="9600" dirty="0" smtClean="0"/>
              <a:t>15%. </a:t>
            </a:r>
            <a:endParaRPr lang="en-US" sz="9600" dirty="0" smtClean="0"/>
          </a:p>
          <a:p>
            <a:pPr algn="just"/>
            <a:endParaRPr lang="en-US" sz="9600" dirty="0" smtClean="0"/>
          </a:p>
          <a:p>
            <a:pPr algn="just"/>
            <a:r>
              <a:rPr lang="en-US" sz="9600" dirty="0" smtClean="0"/>
              <a:t>Apart </a:t>
            </a:r>
            <a:r>
              <a:rPr lang="en-US" sz="9600" dirty="0"/>
              <a:t>from this leguminous fodders and calcium should be supplemented at the rate of 250gm per week per bird. </a:t>
            </a:r>
            <a:endParaRPr lang="en-US" sz="9600" dirty="0" smtClean="0"/>
          </a:p>
          <a:p>
            <a:pPr algn="just"/>
            <a:endParaRPr lang="en-US" sz="9600" dirty="0" smtClean="0"/>
          </a:p>
          <a:p>
            <a:pPr algn="just"/>
            <a:r>
              <a:rPr lang="en-US" sz="9600" dirty="0" smtClean="0"/>
              <a:t>Highly susceptible </a:t>
            </a:r>
            <a:r>
              <a:rPr lang="en-US" sz="9600" dirty="0"/>
              <a:t>for internal (round worms) and external parasites (fowl mite) and once a month deworming and dipping is essential to improve the growth of the birds. </a:t>
            </a:r>
            <a:endParaRPr lang="en-GB" sz="9600" dirty="0"/>
          </a:p>
          <a:p>
            <a:endParaRPr lang="en-GB" dirty="0"/>
          </a:p>
        </p:txBody>
      </p:sp>
    </p:spTree>
    <p:extLst>
      <p:ext uri="{BB962C8B-B14F-4D97-AF65-F5344CB8AC3E}">
        <p14:creationId xmlns:p14="http://schemas.microsoft.com/office/powerpoint/2010/main" val="1897909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248400"/>
          </a:xfrm>
        </p:spPr>
        <p:txBody>
          <a:bodyPr>
            <a:normAutofit fontScale="55000" lnSpcReduction="20000"/>
          </a:bodyPr>
          <a:lstStyle/>
          <a:p>
            <a:pPr marL="0" indent="0" algn="just">
              <a:buNone/>
            </a:pPr>
            <a:r>
              <a:rPr lang="en-US" sz="4400" b="1" dirty="0" smtClean="0">
                <a:solidFill>
                  <a:srgbClr val="FF0000"/>
                </a:solidFill>
              </a:rPr>
              <a:t>Intensive </a:t>
            </a:r>
            <a:r>
              <a:rPr lang="en-US" sz="4400" b="1" dirty="0">
                <a:solidFill>
                  <a:srgbClr val="FF0000"/>
                </a:solidFill>
              </a:rPr>
              <a:t>system of rearing: </a:t>
            </a:r>
            <a:r>
              <a:rPr lang="en-US" sz="4400" dirty="0"/>
              <a:t>The height of the house may vary from 2.6 to 3.3 meters from the floor to roof. </a:t>
            </a:r>
            <a:endParaRPr lang="en-US" sz="4400" dirty="0" smtClean="0"/>
          </a:p>
          <a:p>
            <a:pPr marL="0" indent="0" algn="just">
              <a:buNone/>
            </a:pPr>
            <a:endParaRPr lang="en-US" sz="4400" dirty="0" smtClean="0"/>
          </a:p>
          <a:p>
            <a:pPr algn="just"/>
            <a:r>
              <a:rPr lang="en-US" sz="4400" dirty="0" smtClean="0"/>
              <a:t>The </a:t>
            </a:r>
            <a:r>
              <a:rPr lang="en-US" sz="4400" dirty="0"/>
              <a:t>floor of the houses should be cheap, durable and safe preferably concrete with moisture proof. </a:t>
            </a:r>
            <a:endParaRPr lang="en-US" sz="4400" dirty="0" smtClean="0"/>
          </a:p>
          <a:p>
            <a:pPr algn="just"/>
            <a:endParaRPr lang="en-US" sz="4400" dirty="0" smtClean="0"/>
          </a:p>
          <a:p>
            <a:pPr algn="just"/>
            <a:r>
              <a:rPr lang="en-US" sz="4400" dirty="0" smtClean="0"/>
              <a:t>When reared </a:t>
            </a:r>
            <a:r>
              <a:rPr lang="en-US" sz="4400" dirty="0"/>
              <a:t>under deep litter system, the general managemental conditions are similar to that of chicken. </a:t>
            </a:r>
            <a:endParaRPr lang="en-US" sz="4400" dirty="0" smtClean="0"/>
          </a:p>
          <a:p>
            <a:pPr algn="just"/>
            <a:endParaRPr lang="en-US" sz="4400" dirty="0" smtClean="0"/>
          </a:p>
          <a:p>
            <a:pPr algn="just"/>
            <a:r>
              <a:rPr lang="en-US" sz="4400" dirty="0" smtClean="0"/>
              <a:t>The </a:t>
            </a:r>
            <a:r>
              <a:rPr lang="en-US" sz="4400" dirty="0"/>
              <a:t>methods of feeding are mash feeding and pellet feeding. The energy, protein, vitamin and mineral requirements for turkeys are high when compared to chicken</a:t>
            </a:r>
            <a:r>
              <a:rPr lang="en-US" sz="4400" dirty="0" smtClean="0"/>
              <a:t>.</a:t>
            </a:r>
          </a:p>
          <a:p>
            <a:pPr algn="just"/>
            <a:endParaRPr lang="en-US" sz="4400" dirty="0" smtClean="0"/>
          </a:p>
          <a:p>
            <a:pPr algn="just"/>
            <a:r>
              <a:rPr lang="en-US" sz="4400" dirty="0" smtClean="0"/>
              <a:t> </a:t>
            </a:r>
            <a:r>
              <a:rPr lang="en-US" sz="4400" dirty="0"/>
              <a:t>Greens can be fed upto 50% of the total diet on dry mash basis. </a:t>
            </a:r>
            <a:endParaRPr lang="en-US" sz="4400" dirty="0" smtClean="0"/>
          </a:p>
          <a:p>
            <a:pPr algn="just"/>
            <a:endParaRPr lang="en-US" sz="4400" dirty="0" smtClean="0"/>
          </a:p>
          <a:p>
            <a:pPr algn="just"/>
            <a:r>
              <a:rPr lang="en-US" sz="4400" dirty="0" smtClean="0"/>
              <a:t>Fresh </a:t>
            </a:r>
            <a:r>
              <a:rPr lang="en-US" sz="4400" dirty="0"/>
              <a:t>Lucerne is first class green feed for turkeys of all to reduce the feed cost. </a:t>
            </a:r>
            <a:endParaRPr lang="en-GB" sz="4400" dirty="0"/>
          </a:p>
          <a:p>
            <a:endParaRPr lang="en-GB" dirty="0"/>
          </a:p>
        </p:txBody>
      </p:sp>
    </p:spTree>
    <p:extLst>
      <p:ext uri="{BB962C8B-B14F-4D97-AF65-F5344CB8AC3E}">
        <p14:creationId xmlns:p14="http://schemas.microsoft.com/office/powerpoint/2010/main" val="624807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324600"/>
          </a:xfrm>
        </p:spPr>
        <p:txBody>
          <a:bodyPr>
            <a:normAutofit fontScale="70000" lnSpcReduction="20000"/>
          </a:bodyPr>
          <a:lstStyle/>
          <a:p>
            <a:pPr marL="0" indent="0">
              <a:buNone/>
            </a:pPr>
            <a:r>
              <a:rPr lang="en-US" sz="3400" b="1" dirty="0">
                <a:solidFill>
                  <a:srgbClr val="FF0000"/>
                </a:solidFill>
              </a:rPr>
              <a:t>BREEDING PRACTICES: </a:t>
            </a:r>
            <a:endParaRPr lang="en-GB" sz="3400" dirty="0">
              <a:solidFill>
                <a:srgbClr val="FF0000"/>
              </a:solidFill>
            </a:endParaRPr>
          </a:p>
          <a:p>
            <a:pPr marL="0" indent="0" algn="just">
              <a:buNone/>
            </a:pPr>
            <a:r>
              <a:rPr lang="en-US" sz="3400" b="1" dirty="0"/>
              <a:t>Sexing: Physical appearance of Tom: </a:t>
            </a:r>
            <a:endParaRPr lang="en-US" sz="3400" b="1" dirty="0" smtClean="0"/>
          </a:p>
          <a:p>
            <a:pPr marL="514350" indent="-514350" algn="just">
              <a:buAutoNum type="arabicPeriod"/>
            </a:pPr>
            <a:r>
              <a:rPr lang="en-US" sz="3400" dirty="0" smtClean="0"/>
              <a:t>Toms </a:t>
            </a:r>
            <a:r>
              <a:rPr lang="en-US" sz="3400" dirty="0"/>
              <a:t>are heavier. Matured toms have black bread attached to the skin of the upper breast region. </a:t>
            </a:r>
            <a:endParaRPr lang="en-US" sz="3400" dirty="0" smtClean="0"/>
          </a:p>
          <a:p>
            <a:pPr marL="0" indent="0" algn="just">
              <a:buNone/>
            </a:pPr>
            <a:endParaRPr lang="en-US" sz="3400" dirty="0" smtClean="0"/>
          </a:p>
          <a:p>
            <a:pPr marL="0" indent="0" algn="just">
              <a:buNone/>
            </a:pPr>
            <a:r>
              <a:rPr lang="en-US" sz="3400" dirty="0" smtClean="0"/>
              <a:t>2</a:t>
            </a:r>
            <a:r>
              <a:rPr lang="en-US" sz="3400" dirty="0"/>
              <a:t>. </a:t>
            </a:r>
            <a:r>
              <a:rPr lang="en-US" sz="3400" dirty="0" smtClean="0"/>
              <a:t>   Dew </a:t>
            </a:r>
            <a:r>
              <a:rPr lang="en-US" sz="3400" dirty="0"/>
              <a:t>bill or </a:t>
            </a:r>
            <a:r>
              <a:rPr lang="en-US" sz="3400" dirty="0" smtClean="0"/>
              <a:t>snood is </a:t>
            </a:r>
            <a:r>
              <a:rPr lang="en-US" sz="3400" dirty="0"/>
              <a:t>relatively large, plumb and elastic.   </a:t>
            </a:r>
            <a:endParaRPr lang="en-US" sz="3400" dirty="0" smtClean="0"/>
          </a:p>
          <a:p>
            <a:pPr marL="0" indent="0" algn="just">
              <a:buNone/>
            </a:pPr>
            <a:r>
              <a:rPr lang="en-US" sz="3400" dirty="0" smtClean="0"/>
              <a:t>  </a:t>
            </a:r>
            <a:endParaRPr lang="en-US" sz="3400" dirty="0" smtClean="0"/>
          </a:p>
          <a:p>
            <a:pPr marL="0" indent="0" algn="just">
              <a:buNone/>
            </a:pPr>
            <a:r>
              <a:rPr lang="en-US" sz="3400" dirty="0" smtClean="0"/>
              <a:t>3</a:t>
            </a:r>
            <a:r>
              <a:rPr lang="en-US" sz="3400" dirty="0"/>
              <a:t>. </a:t>
            </a:r>
            <a:r>
              <a:rPr lang="en-US" sz="3400" dirty="0" smtClean="0"/>
              <a:t>   Caruncles </a:t>
            </a:r>
            <a:r>
              <a:rPr lang="en-US" sz="3400" dirty="0" smtClean="0"/>
              <a:t>will </a:t>
            </a:r>
            <a:r>
              <a:rPr lang="en-US" sz="3400" dirty="0"/>
              <a:t>appear in toms usually by </a:t>
            </a:r>
            <a:r>
              <a:rPr lang="en-US" sz="3400" dirty="0" smtClean="0"/>
              <a:t>fifth week</a:t>
            </a:r>
            <a:r>
              <a:rPr lang="en-US" sz="3400" dirty="0" smtClean="0"/>
              <a:t>.</a:t>
            </a:r>
          </a:p>
          <a:p>
            <a:pPr marL="0" indent="0" algn="just">
              <a:buNone/>
            </a:pPr>
            <a:endParaRPr lang="en-US" sz="3400" dirty="0" smtClean="0"/>
          </a:p>
          <a:p>
            <a:pPr marL="514350" indent="-514350" algn="just">
              <a:buAutoNum type="arabicPeriod" startAt="4"/>
            </a:pPr>
            <a:r>
              <a:rPr lang="en-US" sz="3400" dirty="0" smtClean="0"/>
              <a:t>Male </a:t>
            </a:r>
            <a:r>
              <a:rPr lang="en-US" sz="3400" dirty="0"/>
              <a:t>poults strut even at day old and continue throughout </a:t>
            </a:r>
            <a:r>
              <a:rPr lang="en-US" sz="3400" dirty="0" smtClean="0"/>
              <a:t>the</a:t>
            </a:r>
          </a:p>
          <a:p>
            <a:pPr marL="0" indent="0" algn="just">
              <a:buNone/>
            </a:pPr>
            <a:r>
              <a:rPr lang="en-US" sz="3400" dirty="0"/>
              <a:t> </a:t>
            </a:r>
            <a:r>
              <a:rPr lang="en-US" sz="3400" dirty="0" smtClean="0"/>
              <a:t>      </a:t>
            </a:r>
            <a:r>
              <a:rPr lang="en-US" sz="3400" dirty="0" smtClean="0"/>
              <a:t> </a:t>
            </a:r>
            <a:r>
              <a:rPr lang="en-US" sz="3400" dirty="0"/>
              <a:t>life. </a:t>
            </a:r>
            <a:endParaRPr lang="en-US" sz="3400" dirty="0" smtClean="0"/>
          </a:p>
          <a:p>
            <a:pPr marL="0" indent="0" algn="just">
              <a:buNone/>
            </a:pPr>
            <a:endParaRPr lang="en-GB" sz="3400" dirty="0"/>
          </a:p>
          <a:p>
            <a:pPr marL="0" indent="0" algn="just">
              <a:buNone/>
            </a:pPr>
            <a:r>
              <a:rPr lang="en-US" sz="3400" b="1" dirty="0"/>
              <a:t>Hen turkey: </a:t>
            </a:r>
            <a:endParaRPr lang="en-US" sz="3400" b="1" dirty="0" smtClean="0"/>
          </a:p>
          <a:p>
            <a:pPr marL="514350" indent="-514350" algn="just">
              <a:buAutoNum type="arabicPeriod"/>
            </a:pPr>
            <a:r>
              <a:rPr lang="en-US" sz="3400" dirty="0" smtClean="0"/>
              <a:t>The </a:t>
            </a:r>
            <a:r>
              <a:rPr lang="en-US" sz="3400" dirty="0"/>
              <a:t>dew bill or snood is relatively small, thin and non-elastic. </a:t>
            </a:r>
            <a:endParaRPr lang="en-US" sz="3400" dirty="0" smtClean="0"/>
          </a:p>
          <a:p>
            <a:pPr marL="514350" indent="-514350" algn="just">
              <a:buAutoNum type="arabicPeriod"/>
            </a:pPr>
            <a:endParaRPr lang="en-US" sz="3400" dirty="0" smtClean="0"/>
          </a:p>
          <a:p>
            <a:pPr marL="514350" indent="-514350" algn="just">
              <a:buAutoNum type="arabicPeriod"/>
            </a:pPr>
            <a:r>
              <a:rPr lang="en-US" sz="3400" dirty="0" smtClean="0"/>
              <a:t>The </a:t>
            </a:r>
            <a:r>
              <a:rPr lang="en-US" sz="3400" dirty="0"/>
              <a:t>bread and caruncles are absent. </a:t>
            </a:r>
            <a:endParaRPr lang="en-GB" sz="3400" dirty="0"/>
          </a:p>
          <a:p>
            <a:endParaRPr lang="en-GB" dirty="0"/>
          </a:p>
        </p:txBody>
      </p:sp>
    </p:spTree>
    <p:extLst>
      <p:ext uri="{BB962C8B-B14F-4D97-AF65-F5344CB8AC3E}">
        <p14:creationId xmlns:p14="http://schemas.microsoft.com/office/powerpoint/2010/main" val="3592192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marL="0" indent="0" algn="just">
              <a:buNone/>
            </a:pPr>
            <a:r>
              <a:rPr lang="en-US" b="1" dirty="0">
                <a:solidFill>
                  <a:srgbClr val="C00000"/>
                </a:solidFill>
              </a:rPr>
              <a:t>Mating: </a:t>
            </a:r>
            <a:r>
              <a:rPr lang="en-US" dirty="0"/>
              <a:t>The mating behavior of tom is known as Strut, wherein it spreads the wings and makes a peculiar sound frequently. </a:t>
            </a:r>
            <a:endParaRPr lang="en-US" dirty="0" smtClean="0"/>
          </a:p>
          <a:p>
            <a:pPr marL="0" indent="0" algn="just">
              <a:buNone/>
            </a:pPr>
            <a:endParaRPr lang="en-US" dirty="0" smtClean="0"/>
          </a:p>
          <a:p>
            <a:pPr algn="just"/>
            <a:r>
              <a:rPr lang="en-US" dirty="0" smtClean="0"/>
              <a:t>In </a:t>
            </a:r>
            <a:r>
              <a:rPr lang="en-US" dirty="0"/>
              <a:t>natural mating the male; female ratio is 1:5 for medium type turkeys and 1:3 for large types. </a:t>
            </a:r>
            <a:endParaRPr lang="en-US" dirty="0" smtClean="0"/>
          </a:p>
          <a:p>
            <a:pPr algn="just"/>
            <a:endParaRPr lang="en-US" dirty="0" smtClean="0"/>
          </a:p>
          <a:p>
            <a:pPr algn="just"/>
            <a:r>
              <a:rPr lang="en-US" dirty="0" smtClean="0"/>
              <a:t>Tendency in </a:t>
            </a:r>
            <a:r>
              <a:rPr lang="en-US" dirty="0"/>
              <a:t>toms to develop affinity towards a particular female, so change the toms for every 15 days. </a:t>
            </a:r>
            <a:endParaRPr lang="en-US" dirty="0" smtClean="0"/>
          </a:p>
          <a:p>
            <a:endParaRPr lang="en-GB" dirty="0"/>
          </a:p>
        </p:txBody>
      </p:sp>
    </p:spTree>
    <p:extLst>
      <p:ext uri="{BB962C8B-B14F-4D97-AF65-F5344CB8AC3E}">
        <p14:creationId xmlns:p14="http://schemas.microsoft.com/office/powerpoint/2010/main" val="242640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20000"/>
          </a:bodyPr>
          <a:lstStyle/>
          <a:p>
            <a:pPr algn="just"/>
            <a:r>
              <a:rPr lang="en-US" dirty="0" smtClean="0"/>
              <a:t>The </a:t>
            </a:r>
            <a:r>
              <a:rPr lang="en-US" dirty="0"/>
              <a:t>artificial insemination is also done to maintain high fertility from turkey flock throughout the season</a:t>
            </a:r>
            <a:r>
              <a:rPr lang="en-US" dirty="0" smtClean="0"/>
              <a:t>.</a:t>
            </a:r>
          </a:p>
          <a:p>
            <a:pPr marL="0" indent="0" algn="just">
              <a:buNone/>
            </a:pPr>
            <a:r>
              <a:rPr lang="en-US" dirty="0" smtClean="0"/>
              <a:t> </a:t>
            </a:r>
            <a:endParaRPr lang="en-US" dirty="0" smtClean="0"/>
          </a:p>
          <a:p>
            <a:pPr algn="just"/>
            <a:r>
              <a:rPr lang="en-US" dirty="0" smtClean="0"/>
              <a:t>The </a:t>
            </a:r>
            <a:r>
              <a:rPr lang="en-US" dirty="0"/>
              <a:t>age of tom should be 32-36 weeks for semen collection. </a:t>
            </a:r>
            <a:endParaRPr lang="en-US" dirty="0" smtClean="0"/>
          </a:p>
          <a:p>
            <a:pPr algn="just"/>
            <a:endParaRPr lang="en-US" dirty="0" smtClean="0"/>
          </a:p>
          <a:p>
            <a:pPr algn="just"/>
            <a:r>
              <a:rPr lang="en-US" dirty="0" smtClean="0"/>
              <a:t>Average </a:t>
            </a:r>
            <a:r>
              <a:rPr lang="en-US" dirty="0"/>
              <a:t>semen volume is 0.15 to 0.30 ml. </a:t>
            </a:r>
            <a:endParaRPr lang="en-US" dirty="0" smtClean="0"/>
          </a:p>
          <a:p>
            <a:pPr algn="just"/>
            <a:endParaRPr lang="en-US" dirty="0" smtClean="0"/>
          </a:p>
          <a:p>
            <a:pPr algn="just"/>
            <a:r>
              <a:rPr lang="en-US" dirty="0" smtClean="0"/>
              <a:t>AI </a:t>
            </a:r>
            <a:r>
              <a:rPr lang="en-US" dirty="0"/>
              <a:t>is done when the flock attains 8-10% egg production</a:t>
            </a:r>
            <a:r>
              <a:rPr lang="en-US" dirty="0" smtClean="0"/>
              <a:t>.</a:t>
            </a:r>
          </a:p>
          <a:p>
            <a:pPr algn="just"/>
            <a:endParaRPr lang="en-US" dirty="0" smtClean="0"/>
          </a:p>
          <a:p>
            <a:pPr algn="just"/>
            <a:r>
              <a:rPr lang="en-US" dirty="0" smtClean="0"/>
              <a:t>Inseminate </a:t>
            </a:r>
            <a:r>
              <a:rPr lang="en-US" dirty="0"/>
              <a:t>the hens every three weeks with </a:t>
            </a:r>
            <a:r>
              <a:rPr lang="en-US" dirty="0" smtClean="0"/>
              <a:t>0.025-0.030 ml </a:t>
            </a:r>
            <a:r>
              <a:rPr lang="en-US" dirty="0"/>
              <a:t>of undiluted semen.</a:t>
            </a:r>
            <a:endParaRPr lang="en-GB" dirty="0"/>
          </a:p>
          <a:p>
            <a:endParaRPr lang="en-GB" dirty="0"/>
          </a:p>
        </p:txBody>
      </p:sp>
    </p:spTree>
    <p:extLst>
      <p:ext uri="{BB962C8B-B14F-4D97-AF65-F5344CB8AC3E}">
        <p14:creationId xmlns:p14="http://schemas.microsoft.com/office/powerpoint/2010/main" val="2890293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4724400"/>
          </a:xfrm>
        </p:spPr>
        <p:txBody>
          <a:bodyPr>
            <a:normAutofit fontScale="925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Marketing of turkeys: </a:t>
            </a:r>
            <a:endParaRPr lang="en-GB" dirty="0">
              <a:solidFill>
                <a:srgbClr val="C00000"/>
              </a:solidFill>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dressing percentage of turkey is 80-87%, which is highest of all farm species.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body weight of tom and hen turkey at the 16</a:t>
            </a:r>
            <a:r>
              <a:rPr lang="en-US" baseline="30000" dirty="0">
                <a:latin typeface="Times New Roman" panose="02020603050405020304" pitchFamily="18" charset="0"/>
                <a:cs typeface="Times New Roman" panose="02020603050405020304" pitchFamily="18" charset="0"/>
              </a:rPr>
              <a:t>th </a:t>
            </a:r>
            <a:r>
              <a:rPr lang="en-US" dirty="0">
                <a:latin typeface="Times New Roman" panose="02020603050405020304" pitchFamily="18" charset="0"/>
                <a:cs typeface="Times New Roman" panose="02020603050405020304" pitchFamily="18" charset="0"/>
              </a:rPr>
              <a:t>week is 7.26 kg and 5.53kg for marketing</a:t>
            </a:r>
            <a:r>
              <a:rPr lang="en-US" dirty="0" smtClean="0">
                <a:latin typeface="Times New Roman" panose="02020603050405020304" pitchFamily="18" charset="0"/>
                <a:cs typeface="Times New Roman" panose="02020603050405020304" pitchFamily="18" charset="0"/>
              </a:rPr>
              <a:t>.</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cumulative feed efficiency at the marketing should be 1:2.8 for toms and 1:2.7 for hens. </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9307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solidFill>
                  <a:srgbClr val="C00000"/>
                </a:solidFill>
              </a:rPr>
              <a:t>TURKEY PRODUCTION</a:t>
            </a:r>
            <a:endParaRPr lang="en-GB" b="1" dirty="0">
              <a:solidFill>
                <a:srgbClr val="C00000"/>
              </a:solidFill>
            </a:endParaRPr>
          </a:p>
        </p:txBody>
      </p:sp>
      <p:sp>
        <p:nvSpPr>
          <p:cNvPr id="3" name="Content Placeholder 2"/>
          <p:cNvSpPr>
            <a:spLocks noGrp="1"/>
          </p:cNvSpPr>
          <p:nvPr>
            <p:ph idx="1"/>
          </p:nvPr>
        </p:nvSpPr>
        <p:spPr>
          <a:xfrm>
            <a:off x="457200" y="1219200"/>
            <a:ext cx="8458200" cy="5410200"/>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Turkey occupies an important position next to chicken, duck, guinea fowl and quail in contributing the most </a:t>
            </a:r>
            <a:r>
              <a:rPr lang="en-US" dirty="0" smtClean="0">
                <a:latin typeface="Times New Roman" panose="02020603050405020304" pitchFamily="18" charset="0"/>
                <a:cs typeface="Times New Roman" panose="02020603050405020304" pitchFamily="18" charset="0"/>
              </a:rPr>
              <a:t>a significant </a:t>
            </a:r>
            <a:r>
              <a:rPr lang="en-US" dirty="0">
                <a:latin typeface="Times New Roman" panose="02020603050405020304" pitchFamily="18" charset="0"/>
                <a:cs typeface="Times New Roman" panose="02020603050405020304" pitchFamily="18" charset="0"/>
              </a:rPr>
              <a:t>role in augmenting the economic and nutritional status of </a:t>
            </a:r>
            <a:r>
              <a:rPr lang="en-US" dirty="0" smtClean="0">
                <a:latin typeface="Times New Roman" panose="02020603050405020304" pitchFamily="18" charset="0"/>
                <a:cs typeface="Times New Roman" panose="02020603050405020304" pitchFamily="18" charset="0"/>
              </a:rPr>
              <a:t>human </a:t>
            </a:r>
            <a:r>
              <a:rPr lang="en-US" dirty="0">
                <a:latin typeface="Times New Roman" panose="02020603050405020304" pitchFamily="18" charset="0"/>
                <a:cs typeface="Times New Roman" panose="02020603050405020304" pitchFamily="18" charset="0"/>
              </a:rPr>
              <a:t>population.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Contributes about </a:t>
            </a:r>
            <a:r>
              <a:rPr lang="en-US" dirty="0">
                <a:latin typeface="Times New Roman" panose="02020603050405020304" pitchFamily="18" charset="0"/>
                <a:cs typeface="Times New Roman" panose="02020603050405020304" pitchFamily="18" charset="0"/>
              </a:rPr>
              <a:t>2% of the total poultry population</a:t>
            </a:r>
            <a:r>
              <a:rPr lang="en-US" dirty="0" smtClean="0">
                <a:latin typeface="Times New Roman" panose="02020603050405020304" pitchFamily="18" charset="0"/>
                <a:cs typeface="Times New Roman" panose="02020603050405020304" pitchFamily="18" charset="0"/>
              </a:rPr>
              <a:t>.</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Reared for </a:t>
            </a:r>
            <a:r>
              <a:rPr lang="en-US" dirty="0">
                <a:latin typeface="Times New Roman" panose="02020603050405020304" pitchFamily="18" charset="0"/>
                <a:cs typeface="Times New Roman" panose="02020603050405020304" pitchFamily="18" charset="0"/>
              </a:rPr>
              <a:t>meat only and its meat is the leanest among other domestic avian species.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245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b="1" dirty="0" smtClean="0">
                <a:solidFill>
                  <a:srgbClr val="C00000"/>
                </a:solidFill>
              </a:rPr>
              <a:t>DUCK PRODUCTION</a:t>
            </a:r>
            <a:endParaRPr lang="en-GB" b="1" dirty="0">
              <a:solidFill>
                <a:srgbClr val="C00000"/>
              </a:solidFill>
            </a:endParaRPr>
          </a:p>
        </p:txBody>
      </p:sp>
      <p:sp>
        <p:nvSpPr>
          <p:cNvPr id="3" name="Content Placeholder 2"/>
          <p:cNvSpPr>
            <a:spLocks noGrp="1"/>
          </p:cNvSpPr>
          <p:nvPr>
            <p:ph idx="1"/>
          </p:nvPr>
        </p:nvSpPr>
        <p:spPr>
          <a:xfrm>
            <a:off x="228600" y="990600"/>
            <a:ext cx="8763000" cy="5638800"/>
          </a:xfrm>
        </p:spPr>
        <p:txBody>
          <a:bodyPr>
            <a:normAutofit fontScale="85000" lnSpcReduction="20000"/>
          </a:bodyPr>
          <a:lstStyle/>
          <a:p>
            <a:pPr marL="0" indent="0">
              <a:buNone/>
            </a:pPr>
            <a:r>
              <a:rPr lang="en-GB" sz="4000" b="1" dirty="0" smtClean="0">
                <a:solidFill>
                  <a:srgbClr val="C00000"/>
                </a:solidFill>
                <a:latin typeface="Times New Roman" panose="02020603050405020304" pitchFamily="18" charset="0"/>
                <a:cs typeface="Times New Roman" panose="02020603050405020304" pitchFamily="18" charset="0"/>
              </a:rPr>
              <a:t>Advantages:</a:t>
            </a:r>
          </a:p>
          <a:p>
            <a:pPr lvl="0" algn="just" fontAlgn="base"/>
            <a:r>
              <a:rPr lang="en-GB" dirty="0">
                <a:latin typeface="Times New Roman" panose="02020603050405020304" pitchFamily="18" charset="0"/>
                <a:cs typeface="Times New Roman" panose="02020603050405020304" pitchFamily="18" charset="0"/>
              </a:rPr>
              <a:t>Need less expensive, simple and non-elaborate housing facilities. </a:t>
            </a:r>
            <a:endParaRPr lang="en-GB" dirty="0" smtClean="0">
              <a:latin typeface="Times New Roman" panose="02020603050405020304" pitchFamily="18" charset="0"/>
              <a:cs typeface="Times New Roman" panose="02020603050405020304" pitchFamily="18" charset="0"/>
            </a:endParaRPr>
          </a:p>
          <a:p>
            <a:pPr lvl="0" algn="just" fontAlgn="base"/>
            <a:endParaRPr lang="en-GB" dirty="0">
              <a:latin typeface="Times New Roman" panose="02020603050405020304" pitchFamily="18" charset="0"/>
              <a:cs typeface="Times New Roman" panose="02020603050405020304" pitchFamily="18" charset="0"/>
            </a:endParaRPr>
          </a:p>
          <a:p>
            <a:pPr lvl="0" algn="just" fontAlgn="base"/>
            <a:r>
              <a:rPr lang="en-GB" dirty="0">
                <a:latin typeface="Times New Roman" panose="02020603050405020304" pitchFamily="18" charset="0"/>
                <a:cs typeface="Times New Roman" panose="02020603050405020304" pitchFamily="18" charset="0"/>
              </a:rPr>
              <a:t>Very hardy bird and need less care and adopt themselves with almost all types of environmental conditions</a:t>
            </a:r>
            <a:r>
              <a:rPr lang="en-GB" dirty="0" smtClean="0">
                <a:latin typeface="Times New Roman" panose="02020603050405020304" pitchFamily="18" charset="0"/>
                <a:cs typeface="Times New Roman" panose="02020603050405020304" pitchFamily="18" charset="0"/>
              </a:rPr>
              <a:t>.</a:t>
            </a:r>
          </a:p>
          <a:p>
            <a:pPr lvl="0" algn="just" fontAlgn="base"/>
            <a:endParaRPr lang="en-GB" dirty="0">
              <a:latin typeface="Times New Roman" panose="02020603050405020304" pitchFamily="18" charset="0"/>
              <a:cs typeface="Times New Roman" panose="02020603050405020304" pitchFamily="18" charset="0"/>
            </a:endParaRPr>
          </a:p>
          <a:p>
            <a:pPr lvl="0" algn="just" fontAlgn="base"/>
            <a:r>
              <a:rPr lang="en-GB" dirty="0">
                <a:latin typeface="Times New Roman" panose="02020603050405020304" pitchFamily="18" charset="0"/>
                <a:cs typeface="Times New Roman" panose="02020603050405020304" pitchFamily="18" charset="0"/>
              </a:rPr>
              <a:t>Lay eggs either at night or in the morning: to collect their fresh eggs every morning  and do other works during rest of the day</a:t>
            </a:r>
            <a:r>
              <a:rPr lang="en-GB" dirty="0" smtClean="0">
                <a:latin typeface="Times New Roman" panose="02020603050405020304" pitchFamily="18" charset="0"/>
                <a:cs typeface="Times New Roman" panose="02020603050405020304" pitchFamily="18" charset="0"/>
              </a:rPr>
              <a:t>.</a:t>
            </a:r>
          </a:p>
          <a:p>
            <a:pPr lvl="0" algn="just" fontAlgn="base"/>
            <a:endParaRPr lang="en-GB" dirty="0">
              <a:latin typeface="Times New Roman" panose="02020603050405020304" pitchFamily="18" charset="0"/>
              <a:cs typeface="Times New Roman" panose="02020603050405020304" pitchFamily="18" charset="0"/>
            </a:endParaRPr>
          </a:p>
          <a:p>
            <a:pPr lvl="0" algn="just" fontAlgn="base"/>
            <a:r>
              <a:rPr lang="en-GB" dirty="0">
                <a:latin typeface="Times New Roman" panose="02020603050405020304" pitchFamily="18" charset="0"/>
                <a:cs typeface="Times New Roman" panose="02020603050405020304" pitchFamily="18" charset="0"/>
              </a:rPr>
              <a:t>Need comparatively less space for raising ducks</a:t>
            </a:r>
            <a:r>
              <a:rPr lang="en-GB" dirty="0" smtClean="0">
                <a:latin typeface="Times New Roman" panose="02020603050405020304" pitchFamily="18" charset="0"/>
                <a:cs typeface="Times New Roman" panose="02020603050405020304" pitchFamily="18" charset="0"/>
              </a:rPr>
              <a:t>.</a:t>
            </a:r>
          </a:p>
          <a:p>
            <a:pPr lvl="0" algn="just" fontAlgn="base"/>
            <a:endParaRPr lang="en-GB" dirty="0">
              <a:latin typeface="Times New Roman" panose="02020603050405020304" pitchFamily="18" charset="0"/>
              <a:cs typeface="Times New Roman" panose="02020603050405020304" pitchFamily="18" charset="0"/>
            </a:endParaRPr>
          </a:p>
          <a:p>
            <a:pPr lvl="0" algn="just" fontAlgn="base"/>
            <a:r>
              <a:rPr lang="en-GB" dirty="0">
                <a:latin typeface="Times New Roman" panose="02020603050405020304" pitchFamily="18" charset="0"/>
                <a:cs typeface="Times New Roman" panose="02020603050405020304" pitchFamily="18" charset="0"/>
              </a:rPr>
              <a:t>Highly resistant to the common avian diseases.</a:t>
            </a:r>
          </a:p>
          <a:p>
            <a:pPr marL="0" indent="0">
              <a:buNone/>
            </a:pPr>
            <a:endParaRPr lang="en-GB" dirty="0"/>
          </a:p>
        </p:txBody>
      </p:sp>
    </p:spTree>
    <p:extLst>
      <p:ext uri="{BB962C8B-B14F-4D97-AF65-F5344CB8AC3E}">
        <p14:creationId xmlns:p14="http://schemas.microsoft.com/office/powerpoint/2010/main" val="379795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5638800"/>
          </a:xfrm>
        </p:spPr>
        <p:txBody>
          <a:bodyPr>
            <a:normAutofit fontScale="77500" lnSpcReduction="20000"/>
          </a:bodyPr>
          <a:lstStyle/>
          <a:p>
            <a:pPr marL="0" indent="0">
              <a:buNone/>
            </a:pPr>
            <a:r>
              <a:rPr lang="en-GB" sz="4000" b="1" dirty="0" smtClean="0">
                <a:solidFill>
                  <a:srgbClr val="C00000"/>
                </a:solidFill>
              </a:rPr>
              <a:t>Advantages ………………….</a:t>
            </a:r>
            <a:endParaRPr lang="en-GB" sz="4000" b="1" dirty="0" smtClean="0">
              <a:solidFill>
                <a:srgbClr val="C00000"/>
              </a:solidFill>
            </a:endParaRPr>
          </a:p>
          <a:p>
            <a:pPr lvl="0" algn="just" fontAlgn="base"/>
            <a:r>
              <a:rPr lang="en-GB" dirty="0" smtClean="0"/>
              <a:t>Feed </a:t>
            </a:r>
            <a:r>
              <a:rPr lang="en-GB" dirty="0"/>
              <a:t>your ducks with a wide variety of foods and have the natural tendency of foraging on aquatic weeds i.e. directly reduce feeding cost</a:t>
            </a:r>
            <a:r>
              <a:rPr lang="en-GB" dirty="0" smtClean="0"/>
              <a:t>.</a:t>
            </a:r>
          </a:p>
          <a:p>
            <a:pPr lvl="0" algn="just" fontAlgn="base"/>
            <a:endParaRPr lang="en-GB" dirty="0"/>
          </a:p>
          <a:p>
            <a:pPr lvl="0" fontAlgn="base"/>
            <a:r>
              <a:rPr lang="en-GB" dirty="0"/>
              <a:t>Use ducks for controlling snails or harmful insects from the garden</a:t>
            </a:r>
            <a:r>
              <a:rPr lang="en-GB" dirty="0" smtClean="0"/>
              <a:t>.</a:t>
            </a:r>
          </a:p>
          <a:p>
            <a:pPr lvl="0" fontAlgn="base"/>
            <a:endParaRPr lang="en-GB" dirty="0"/>
          </a:p>
          <a:p>
            <a:pPr lvl="0" algn="just" fontAlgn="base"/>
            <a:r>
              <a:rPr lang="en-GB" dirty="0"/>
              <a:t>Less mortality rate and usually live longer than chickens. Ducks lay eggs for a long time period</a:t>
            </a:r>
            <a:r>
              <a:rPr lang="en-GB" dirty="0" smtClean="0"/>
              <a:t>.</a:t>
            </a:r>
          </a:p>
          <a:p>
            <a:pPr lvl="0" algn="just" fontAlgn="base"/>
            <a:endParaRPr lang="en-GB" dirty="0"/>
          </a:p>
          <a:p>
            <a:pPr lvl="0" algn="just" fontAlgn="base"/>
            <a:r>
              <a:rPr lang="en-GB" dirty="0"/>
              <a:t>Duck products such as eggs and meat have a great demand in the market. </a:t>
            </a:r>
            <a:endParaRPr lang="en-GB" dirty="0" smtClean="0"/>
          </a:p>
          <a:p>
            <a:pPr lvl="0" algn="just" fontAlgn="base"/>
            <a:endParaRPr lang="en-GB" dirty="0"/>
          </a:p>
          <a:p>
            <a:pPr lvl="0" fontAlgn="base"/>
            <a:r>
              <a:rPr lang="en-GB" dirty="0"/>
              <a:t>Duck farming business can also be a stable employment source. </a:t>
            </a:r>
          </a:p>
          <a:p>
            <a:pPr marL="0" indent="0">
              <a:buNone/>
            </a:pPr>
            <a:endParaRPr lang="en-GB" dirty="0"/>
          </a:p>
        </p:txBody>
      </p:sp>
    </p:spTree>
    <p:extLst>
      <p:ext uri="{BB962C8B-B14F-4D97-AF65-F5344CB8AC3E}">
        <p14:creationId xmlns:p14="http://schemas.microsoft.com/office/powerpoint/2010/main" val="181809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fontScale="92500"/>
          </a:bodyPr>
          <a:lstStyle/>
          <a:p>
            <a:pPr marL="0" indent="0" fontAlgn="base">
              <a:buNone/>
            </a:pPr>
            <a:r>
              <a:rPr lang="en-GB" b="1" dirty="0">
                <a:solidFill>
                  <a:srgbClr val="C00000"/>
                </a:solidFill>
                <a:latin typeface="Times New Roman" panose="02020603050405020304" pitchFamily="18" charset="0"/>
                <a:cs typeface="Times New Roman" panose="02020603050405020304" pitchFamily="18" charset="0"/>
              </a:rPr>
              <a:t>Peculiarity of Ducks</a:t>
            </a:r>
            <a:endParaRPr lang="en-GB" dirty="0">
              <a:solidFill>
                <a:srgbClr val="C00000"/>
              </a:solidFill>
              <a:latin typeface="Times New Roman" panose="02020603050405020304" pitchFamily="18" charset="0"/>
              <a:cs typeface="Times New Roman" panose="02020603050405020304" pitchFamily="18" charset="0"/>
            </a:endParaRPr>
          </a:p>
          <a:p>
            <a:pPr algn="just" fontAlgn="base"/>
            <a:r>
              <a:rPr lang="en-GB" dirty="0">
                <a:latin typeface="Times New Roman" panose="02020603050405020304" pitchFamily="18" charset="0"/>
                <a:cs typeface="Times New Roman" panose="02020603050405020304" pitchFamily="18" charset="0"/>
              </a:rPr>
              <a:t>The body of the ducks is fully covered with oily feathers, so water can’t directly enter inside their body. </a:t>
            </a:r>
            <a:endParaRPr lang="en-GB" dirty="0" smtClean="0">
              <a:latin typeface="Times New Roman" panose="02020603050405020304" pitchFamily="18" charset="0"/>
              <a:cs typeface="Times New Roman" panose="02020603050405020304" pitchFamily="18" charset="0"/>
            </a:endParaRPr>
          </a:p>
          <a:p>
            <a:pPr algn="just" fontAlgn="base"/>
            <a:endParaRPr lang="en-GB" dirty="0" smtClean="0">
              <a:latin typeface="Times New Roman" panose="02020603050405020304" pitchFamily="18" charset="0"/>
              <a:cs typeface="Times New Roman" panose="02020603050405020304" pitchFamily="18" charset="0"/>
            </a:endParaRPr>
          </a:p>
          <a:p>
            <a:pPr algn="just" fontAlgn="base"/>
            <a:r>
              <a:rPr lang="en-GB" dirty="0" smtClean="0">
                <a:latin typeface="Times New Roman" panose="02020603050405020304" pitchFamily="18" charset="0"/>
                <a:cs typeface="Times New Roman" panose="02020603050405020304" pitchFamily="18" charset="0"/>
              </a:rPr>
              <a:t>Ducks </a:t>
            </a:r>
            <a:r>
              <a:rPr lang="en-GB" dirty="0">
                <a:latin typeface="Times New Roman" panose="02020603050405020304" pitchFamily="18" charset="0"/>
                <a:cs typeface="Times New Roman" panose="02020603050405020304" pitchFamily="18" charset="0"/>
              </a:rPr>
              <a:t>have a layer of fat under their skin, which helps them from getting wet. </a:t>
            </a:r>
            <a:endParaRPr lang="en-GB" dirty="0" smtClean="0">
              <a:latin typeface="Times New Roman" panose="02020603050405020304" pitchFamily="18" charset="0"/>
              <a:cs typeface="Times New Roman" panose="02020603050405020304" pitchFamily="18" charset="0"/>
            </a:endParaRPr>
          </a:p>
          <a:p>
            <a:pPr algn="just" fontAlgn="base"/>
            <a:endParaRPr lang="en-GB" dirty="0" smtClean="0">
              <a:latin typeface="Times New Roman" panose="02020603050405020304" pitchFamily="18" charset="0"/>
              <a:cs typeface="Times New Roman" panose="02020603050405020304" pitchFamily="18" charset="0"/>
            </a:endParaRPr>
          </a:p>
          <a:p>
            <a:pPr algn="just" fontAlgn="base"/>
            <a:r>
              <a:rPr lang="en-GB" dirty="0" smtClean="0">
                <a:latin typeface="Times New Roman" panose="02020603050405020304" pitchFamily="18" charset="0"/>
                <a:cs typeface="Times New Roman" panose="02020603050405020304" pitchFamily="18" charset="0"/>
              </a:rPr>
              <a:t>Another </a:t>
            </a:r>
            <a:r>
              <a:rPr lang="en-GB" dirty="0">
                <a:latin typeface="Times New Roman" panose="02020603050405020304" pitchFamily="18" charset="0"/>
                <a:cs typeface="Times New Roman" panose="02020603050405020304" pitchFamily="18" charset="0"/>
              </a:rPr>
              <a:t>peculiarity of duck is their legs. There are three fingers on their legs and covered with thin skin (‘web’). It works as the paddle of a boat. Finger ends in nail which are used for defending themselves</a:t>
            </a:r>
            <a:r>
              <a:rPr lang="en-GB"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660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5257800"/>
          </a:xfrm>
        </p:spPr>
        <p:txBody>
          <a:bodyPr>
            <a:normAutofit/>
          </a:bodyPr>
          <a:lstStyle/>
          <a:p>
            <a:pPr marL="0" indent="0" fontAlgn="base">
              <a:buNone/>
            </a:pPr>
            <a:r>
              <a:rPr lang="en-GB" b="1" dirty="0">
                <a:solidFill>
                  <a:srgbClr val="C00000"/>
                </a:solidFill>
                <a:latin typeface="Times New Roman" panose="02020603050405020304" pitchFamily="18" charset="0"/>
                <a:cs typeface="Times New Roman" panose="02020603050405020304" pitchFamily="18" charset="0"/>
              </a:rPr>
              <a:t>Peculiarity of </a:t>
            </a:r>
            <a:r>
              <a:rPr lang="en-GB" b="1" dirty="0" smtClean="0">
                <a:solidFill>
                  <a:srgbClr val="C00000"/>
                </a:solidFill>
                <a:latin typeface="Times New Roman" panose="02020603050405020304" pitchFamily="18" charset="0"/>
                <a:cs typeface="Times New Roman" panose="02020603050405020304" pitchFamily="18" charset="0"/>
              </a:rPr>
              <a:t>Ducks ……………………..</a:t>
            </a:r>
            <a:endParaRPr lang="en-GB" dirty="0">
              <a:solidFill>
                <a:srgbClr val="C00000"/>
              </a:solidFill>
              <a:latin typeface="Times New Roman" panose="02020603050405020304" pitchFamily="18" charset="0"/>
              <a:cs typeface="Times New Roman" panose="02020603050405020304" pitchFamily="18" charset="0"/>
            </a:endParaRPr>
          </a:p>
          <a:p>
            <a:pPr algn="just" fontAlgn="base"/>
            <a:r>
              <a:rPr lang="en-GB" dirty="0" smtClean="0">
                <a:latin typeface="Times New Roman" panose="02020603050405020304" pitchFamily="18" charset="0"/>
                <a:cs typeface="Times New Roman" panose="02020603050405020304" pitchFamily="18" charset="0"/>
              </a:rPr>
              <a:t>Generally </a:t>
            </a:r>
            <a:r>
              <a:rPr lang="en-GB" dirty="0">
                <a:latin typeface="Times New Roman" panose="02020603050405020304" pitchFamily="18" charset="0"/>
                <a:cs typeface="Times New Roman" panose="02020603050405020304" pitchFamily="18" charset="0"/>
              </a:rPr>
              <a:t>the lip of ducks are red or orange coloured and with this lip they can eat moss, insects, fish egg, hard snail etc. </a:t>
            </a:r>
            <a:endParaRPr lang="en-GB" dirty="0" smtClean="0">
              <a:latin typeface="Times New Roman" panose="02020603050405020304" pitchFamily="18" charset="0"/>
              <a:cs typeface="Times New Roman" panose="02020603050405020304" pitchFamily="18" charset="0"/>
            </a:endParaRPr>
          </a:p>
          <a:p>
            <a:pPr algn="just" fontAlgn="base"/>
            <a:endParaRPr lang="en-GB" dirty="0">
              <a:latin typeface="Times New Roman" panose="02020603050405020304" pitchFamily="18" charset="0"/>
              <a:cs typeface="Times New Roman" panose="02020603050405020304" pitchFamily="18" charset="0"/>
            </a:endParaRPr>
          </a:p>
          <a:p>
            <a:pPr algn="just" fontAlgn="base"/>
            <a:endParaRPr lang="en-GB" dirty="0" smtClean="0">
              <a:latin typeface="Times New Roman" panose="02020603050405020304" pitchFamily="18" charset="0"/>
              <a:cs typeface="Times New Roman" panose="02020603050405020304" pitchFamily="18" charset="0"/>
            </a:endParaRPr>
          </a:p>
          <a:p>
            <a:pPr algn="just" fontAlgn="base"/>
            <a:r>
              <a:rPr lang="en-GB" dirty="0" smtClean="0">
                <a:latin typeface="Times New Roman" panose="02020603050405020304" pitchFamily="18" charset="0"/>
                <a:cs typeface="Times New Roman" panose="02020603050405020304" pitchFamily="18" charset="0"/>
              </a:rPr>
              <a:t>Usually </a:t>
            </a:r>
            <a:r>
              <a:rPr lang="en-GB" dirty="0">
                <a:latin typeface="Times New Roman" panose="02020603050405020304" pitchFamily="18" charset="0"/>
                <a:cs typeface="Times New Roman" panose="02020603050405020304" pitchFamily="18" charset="0"/>
              </a:rPr>
              <a:t>hens lay egg all over the day, but ducks lay eggs at night or in the morning. So don’t allow ducks to go out from their house before 9 AM.</a:t>
            </a:r>
          </a:p>
          <a:p>
            <a:endParaRPr lang="en-GB" dirty="0"/>
          </a:p>
        </p:txBody>
      </p:sp>
    </p:spTree>
    <p:extLst>
      <p:ext uri="{BB962C8B-B14F-4D97-AF65-F5344CB8AC3E}">
        <p14:creationId xmlns:p14="http://schemas.microsoft.com/office/powerpoint/2010/main" val="1797033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6096000"/>
          </a:xfrm>
        </p:spPr>
        <p:txBody>
          <a:bodyPr>
            <a:normAutofit fontScale="77500" lnSpcReduction="20000"/>
          </a:bodyPr>
          <a:lstStyle/>
          <a:p>
            <a:pPr marL="0" indent="0">
              <a:buNone/>
            </a:pPr>
            <a:r>
              <a:rPr lang="en-GB" sz="4600" b="1" dirty="0">
                <a:solidFill>
                  <a:srgbClr val="C00000"/>
                </a:solidFill>
              </a:rPr>
              <a:t>Duck Breeds</a:t>
            </a:r>
            <a:endParaRPr lang="en-GB" sz="4600" dirty="0">
              <a:solidFill>
                <a:srgbClr val="C00000"/>
              </a:solidFill>
            </a:endParaRPr>
          </a:p>
          <a:p>
            <a:pPr marL="0" indent="0" algn="just" fontAlgn="base">
              <a:buNone/>
            </a:pPr>
            <a:r>
              <a:rPr lang="en-GB" b="1" dirty="0" smtClean="0"/>
              <a:t>1. </a:t>
            </a:r>
            <a:r>
              <a:rPr lang="en-GB" b="1" u="sng" dirty="0" smtClean="0"/>
              <a:t>Meat </a:t>
            </a:r>
            <a:r>
              <a:rPr lang="en-GB" b="1" u="sng" dirty="0"/>
              <a:t>Duck Breeds</a:t>
            </a:r>
            <a:r>
              <a:rPr lang="en-GB" b="1" dirty="0"/>
              <a:t>: </a:t>
            </a:r>
            <a:r>
              <a:rPr lang="en-GB" dirty="0" smtClean="0"/>
              <a:t>Usually </a:t>
            </a:r>
            <a:r>
              <a:rPr lang="en-GB" dirty="0"/>
              <a:t>meat productive male ducks weight about 5 kg and female weight about 4 kg</a:t>
            </a:r>
            <a:r>
              <a:rPr lang="en-GB" dirty="0" smtClean="0"/>
              <a:t>.</a:t>
            </a:r>
          </a:p>
          <a:p>
            <a:pPr marL="0" indent="0" algn="just" fontAlgn="base">
              <a:buNone/>
            </a:pPr>
            <a:endParaRPr lang="en-GB" dirty="0"/>
          </a:p>
          <a:p>
            <a:pPr algn="just" fontAlgn="base"/>
            <a:r>
              <a:rPr lang="en-GB" b="1" dirty="0"/>
              <a:t>Pekin</a:t>
            </a:r>
            <a:r>
              <a:rPr lang="en-GB" dirty="0"/>
              <a:t> ducks have a large pure white body with orange beak and feet. </a:t>
            </a:r>
            <a:endParaRPr lang="en-GB" dirty="0" smtClean="0"/>
          </a:p>
          <a:p>
            <a:pPr algn="just" fontAlgn="base"/>
            <a:r>
              <a:rPr lang="en-GB" dirty="0" err="1" smtClean="0"/>
              <a:t>Pekins</a:t>
            </a:r>
            <a:r>
              <a:rPr lang="en-GB" dirty="0" smtClean="0"/>
              <a:t> </a:t>
            </a:r>
            <a:r>
              <a:rPr lang="en-GB" dirty="0"/>
              <a:t>are the most common domestic duck choice. </a:t>
            </a:r>
            <a:endParaRPr lang="en-GB" dirty="0" smtClean="0"/>
          </a:p>
          <a:p>
            <a:pPr algn="just" fontAlgn="base"/>
            <a:r>
              <a:rPr lang="en-GB" dirty="0" smtClean="0"/>
              <a:t>Because </a:t>
            </a:r>
            <a:r>
              <a:rPr lang="en-GB" dirty="0"/>
              <a:t>of their huge body and skinny legs, they are prone to leg injuries. They are unable to fly. </a:t>
            </a:r>
            <a:endParaRPr lang="en-GB" dirty="0" smtClean="0"/>
          </a:p>
          <a:p>
            <a:pPr algn="just" fontAlgn="base"/>
            <a:r>
              <a:rPr lang="en-GB" dirty="0" smtClean="0"/>
              <a:t>The </a:t>
            </a:r>
            <a:r>
              <a:rPr lang="en-GB" dirty="0"/>
              <a:t>Pekin breed is of Chinese origin. The Pekin is the best choice for anyone getting started with ducks. </a:t>
            </a:r>
            <a:endParaRPr lang="en-GB" dirty="0" smtClean="0"/>
          </a:p>
          <a:p>
            <a:pPr algn="just" fontAlgn="base"/>
            <a:endParaRPr lang="en-GB" dirty="0"/>
          </a:p>
          <a:p>
            <a:pPr algn="just" fontAlgn="base"/>
            <a:r>
              <a:rPr lang="en-GB" b="1" dirty="0"/>
              <a:t>Rouen</a:t>
            </a:r>
            <a:r>
              <a:rPr lang="en-GB" dirty="0"/>
              <a:t> is another popular domestic breed that closely resembles a Mallard duck when fully mature. </a:t>
            </a:r>
            <a:endParaRPr lang="en-GB" dirty="0" smtClean="0"/>
          </a:p>
          <a:p>
            <a:pPr algn="just" fontAlgn="base"/>
            <a:r>
              <a:rPr lang="en-GB" dirty="0" smtClean="0"/>
              <a:t>Unlike </a:t>
            </a:r>
            <a:r>
              <a:rPr lang="en-GB" dirty="0"/>
              <a:t>its smaller cousin, the mallard, the Rouen is too heavy to fly. They are said to be calm in nature. They originated in France. </a:t>
            </a:r>
          </a:p>
        </p:txBody>
      </p:sp>
    </p:spTree>
    <p:extLst>
      <p:ext uri="{BB962C8B-B14F-4D97-AF65-F5344CB8AC3E}">
        <p14:creationId xmlns:p14="http://schemas.microsoft.com/office/powerpoint/2010/main" val="1127009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6096000"/>
          </a:xfrm>
        </p:spPr>
        <p:txBody>
          <a:bodyPr>
            <a:normAutofit fontScale="92500" lnSpcReduction="20000"/>
          </a:bodyPr>
          <a:lstStyle/>
          <a:p>
            <a:pPr marL="0" indent="0">
              <a:buNone/>
            </a:pPr>
            <a:r>
              <a:rPr lang="en-GB" sz="4600" b="1" dirty="0">
                <a:solidFill>
                  <a:srgbClr val="C00000"/>
                </a:solidFill>
              </a:rPr>
              <a:t>Duck </a:t>
            </a:r>
            <a:r>
              <a:rPr lang="en-GB" sz="4600" b="1" dirty="0" smtClean="0">
                <a:solidFill>
                  <a:srgbClr val="C00000"/>
                </a:solidFill>
              </a:rPr>
              <a:t>Breeds …………</a:t>
            </a:r>
            <a:endParaRPr lang="en-GB" sz="4600" dirty="0">
              <a:solidFill>
                <a:srgbClr val="C00000"/>
              </a:solidFill>
            </a:endParaRPr>
          </a:p>
          <a:p>
            <a:pPr algn="just" fontAlgn="base"/>
            <a:r>
              <a:rPr lang="en-GB" b="1" dirty="0" smtClean="0"/>
              <a:t>Muscovy</a:t>
            </a:r>
            <a:r>
              <a:rPr lang="en-GB" dirty="0"/>
              <a:t> is a "</a:t>
            </a:r>
            <a:r>
              <a:rPr lang="en-GB" dirty="0" err="1"/>
              <a:t>quackless</a:t>
            </a:r>
            <a:r>
              <a:rPr lang="en-GB" dirty="0"/>
              <a:t>" duck. Originally from Brazil, they are the only breed of duck that is not a descendant of the Mallard. </a:t>
            </a:r>
            <a:endParaRPr lang="en-GB" dirty="0" smtClean="0"/>
          </a:p>
          <a:p>
            <a:pPr algn="just" fontAlgn="base"/>
            <a:r>
              <a:rPr lang="en-GB" dirty="0" smtClean="0"/>
              <a:t>Some </a:t>
            </a:r>
            <a:r>
              <a:rPr lang="en-GB" dirty="0"/>
              <a:t>can fly, it depends on the body size. </a:t>
            </a:r>
            <a:endParaRPr lang="en-GB" dirty="0" smtClean="0"/>
          </a:p>
          <a:p>
            <a:pPr algn="just" fontAlgn="base"/>
            <a:endParaRPr lang="en-GB" dirty="0"/>
          </a:p>
          <a:p>
            <a:pPr algn="just" fontAlgn="base"/>
            <a:endParaRPr lang="en-GB" dirty="0"/>
          </a:p>
          <a:p>
            <a:pPr algn="just"/>
            <a:r>
              <a:rPr lang="en-GB" b="1" dirty="0"/>
              <a:t>Aylesbury:</a:t>
            </a:r>
            <a:r>
              <a:rPr lang="en-GB" dirty="0"/>
              <a:t> Aylesbury lays better than Muscovy and do not go broody. </a:t>
            </a:r>
            <a:endParaRPr lang="en-GB" dirty="0" smtClean="0"/>
          </a:p>
          <a:p>
            <a:pPr algn="just"/>
            <a:r>
              <a:rPr lang="en-GB" dirty="0" smtClean="0"/>
              <a:t>Their </a:t>
            </a:r>
            <a:r>
              <a:rPr lang="en-GB" dirty="0"/>
              <a:t>eggs may be greenish white. </a:t>
            </a:r>
            <a:endParaRPr lang="en-GB" dirty="0" smtClean="0"/>
          </a:p>
          <a:p>
            <a:pPr algn="just"/>
            <a:r>
              <a:rPr lang="en-GB" dirty="0" smtClean="0"/>
              <a:t>The </a:t>
            </a:r>
            <a:r>
              <a:rPr lang="en-GB" dirty="0"/>
              <a:t>tail is only slightly curved. </a:t>
            </a:r>
            <a:endParaRPr lang="en-GB" dirty="0" smtClean="0"/>
          </a:p>
          <a:p>
            <a:pPr algn="just"/>
            <a:r>
              <a:rPr lang="en-GB" dirty="0" smtClean="0"/>
              <a:t>This </a:t>
            </a:r>
            <a:r>
              <a:rPr lang="en-GB" dirty="0"/>
              <a:t>breed moves with a slow waddling gait. The pure white plumage should be bright and glossy.</a:t>
            </a:r>
          </a:p>
          <a:p>
            <a:endParaRPr lang="en-GB" dirty="0"/>
          </a:p>
        </p:txBody>
      </p:sp>
    </p:spTree>
    <p:extLst>
      <p:ext uri="{BB962C8B-B14F-4D97-AF65-F5344CB8AC3E}">
        <p14:creationId xmlns:p14="http://schemas.microsoft.com/office/powerpoint/2010/main" val="4186147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0000" lnSpcReduction="20000"/>
          </a:bodyPr>
          <a:lstStyle/>
          <a:p>
            <a:pPr marL="0" indent="0" algn="just" fontAlgn="base">
              <a:buNone/>
            </a:pPr>
            <a:r>
              <a:rPr lang="en-GB" sz="3700" b="1" dirty="0"/>
              <a:t>2. </a:t>
            </a:r>
            <a:r>
              <a:rPr lang="en-GB" sz="3700" b="1" u="sng" dirty="0"/>
              <a:t>Layer Duck Breeds</a:t>
            </a:r>
            <a:r>
              <a:rPr lang="en-GB" sz="3700" b="1" dirty="0"/>
              <a:t>: </a:t>
            </a:r>
            <a:r>
              <a:rPr lang="en-GB" sz="3700" dirty="0"/>
              <a:t>There are two main egg-producing breeds: Khaki Campbell and Indian Runner. </a:t>
            </a:r>
            <a:endParaRPr lang="en-GB" sz="3700" dirty="0" smtClean="0"/>
          </a:p>
          <a:p>
            <a:pPr algn="just" fontAlgn="base"/>
            <a:r>
              <a:rPr lang="en-GB" sz="3700" dirty="0" smtClean="0"/>
              <a:t>Khaki </a:t>
            </a:r>
            <a:r>
              <a:rPr lang="en-GB" sz="3700" dirty="0"/>
              <a:t>Campbell </a:t>
            </a:r>
            <a:r>
              <a:rPr lang="en-GB" sz="3700" dirty="0" smtClean="0"/>
              <a:t>is </a:t>
            </a:r>
            <a:r>
              <a:rPr lang="en-GB" sz="3700" dirty="0"/>
              <a:t>a bit larger and </a:t>
            </a:r>
            <a:r>
              <a:rPr lang="en-GB" sz="3700" dirty="0" smtClean="0"/>
              <a:t>has </a:t>
            </a:r>
            <a:r>
              <a:rPr lang="en-GB" sz="3700" dirty="0"/>
              <a:t>a better carcase resale </a:t>
            </a:r>
            <a:r>
              <a:rPr lang="en-GB" sz="3700" dirty="0" smtClean="0"/>
              <a:t>value than Indian Runner.</a:t>
            </a:r>
          </a:p>
          <a:p>
            <a:pPr algn="just" fontAlgn="base"/>
            <a:endParaRPr lang="en-GB" sz="3700" dirty="0"/>
          </a:p>
          <a:p>
            <a:pPr algn="just" fontAlgn="base"/>
            <a:r>
              <a:rPr lang="en-GB" sz="3700" b="1" u="sng" dirty="0"/>
              <a:t>Indian Runner: </a:t>
            </a:r>
            <a:r>
              <a:rPr lang="en-GB" sz="3700" dirty="0"/>
              <a:t> Indian Runner is a popular layer duck breed and very famous for their egg production capability. </a:t>
            </a:r>
            <a:endParaRPr lang="en-GB" sz="3700" dirty="0" smtClean="0"/>
          </a:p>
          <a:p>
            <a:pPr algn="just" fontAlgn="base"/>
            <a:r>
              <a:rPr lang="en-GB" sz="3700" dirty="0" smtClean="0"/>
              <a:t>There </a:t>
            </a:r>
            <a:r>
              <a:rPr lang="en-GB" sz="3700" dirty="0"/>
              <a:t>are three types of Indian runner ducks available. </a:t>
            </a:r>
            <a:endParaRPr lang="en-GB" sz="3700" dirty="0" smtClean="0"/>
          </a:p>
          <a:p>
            <a:pPr algn="just" fontAlgn="base"/>
            <a:r>
              <a:rPr lang="en-GB" sz="3700" dirty="0" smtClean="0"/>
              <a:t>White </a:t>
            </a:r>
            <a:r>
              <a:rPr lang="en-GB" sz="3700" dirty="0"/>
              <a:t>and </a:t>
            </a:r>
            <a:r>
              <a:rPr lang="en-GB" sz="3700" dirty="0" err="1"/>
              <a:t>grayish</a:t>
            </a:r>
            <a:r>
              <a:rPr lang="en-GB" sz="3700" dirty="0"/>
              <a:t> Indian runners are good layers. </a:t>
            </a:r>
            <a:endParaRPr lang="en-GB" sz="3700" dirty="0" smtClean="0"/>
          </a:p>
          <a:p>
            <a:pPr algn="just" fontAlgn="base"/>
            <a:endParaRPr lang="en-GB" sz="3700" dirty="0" smtClean="0"/>
          </a:p>
          <a:p>
            <a:pPr algn="just" fontAlgn="base"/>
            <a:r>
              <a:rPr lang="en-GB" sz="3700" dirty="0" smtClean="0"/>
              <a:t>Indian </a:t>
            </a:r>
            <a:r>
              <a:rPr lang="en-GB" sz="3700" dirty="0"/>
              <a:t>Runners come in more than two dozen colours and stand tall and upright like a bowling pin. </a:t>
            </a:r>
            <a:endParaRPr lang="en-GB" sz="3700" dirty="0" smtClean="0"/>
          </a:p>
          <a:p>
            <a:pPr algn="just" fontAlgn="base"/>
            <a:r>
              <a:rPr lang="en-GB" sz="3700" dirty="0" smtClean="0"/>
              <a:t>They </a:t>
            </a:r>
            <a:r>
              <a:rPr lang="en-GB" sz="3700" dirty="0"/>
              <a:t>are the most prolific egg layers, some laying upwards of 300 eggs per year</a:t>
            </a:r>
            <a:r>
              <a:rPr lang="en-GB" sz="3700" dirty="0" smtClean="0"/>
              <a:t>. </a:t>
            </a:r>
          </a:p>
          <a:p>
            <a:pPr algn="just" fontAlgn="base"/>
            <a:r>
              <a:rPr lang="en-GB" sz="3700" dirty="0" smtClean="0"/>
              <a:t>This </a:t>
            </a:r>
            <a:r>
              <a:rPr lang="en-GB" sz="3700" dirty="0"/>
              <a:t>breed originated in the United States before 1900. </a:t>
            </a:r>
          </a:p>
          <a:p>
            <a:pPr algn="just" fontAlgn="base"/>
            <a:endParaRPr lang="en-GB" dirty="0"/>
          </a:p>
          <a:p>
            <a:endParaRPr lang="en-GB" dirty="0"/>
          </a:p>
        </p:txBody>
      </p:sp>
    </p:spTree>
    <p:extLst>
      <p:ext uri="{BB962C8B-B14F-4D97-AF65-F5344CB8AC3E}">
        <p14:creationId xmlns:p14="http://schemas.microsoft.com/office/powerpoint/2010/main" val="1991528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algn="just" fontAlgn="base"/>
            <a:r>
              <a:rPr lang="en-GB" sz="3700" b="1" u="sng" dirty="0" smtClean="0"/>
              <a:t>Khaki </a:t>
            </a:r>
            <a:r>
              <a:rPr lang="en-GB" sz="3700" b="1" u="sng" dirty="0"/>
              <a:t>Campbell</a:t>
            </a:r>
            <a:r>
              <a:rPr lang="en-GB" sz="3700" b="1" u="sng" dirty="0" smtClean="0"/>
              <a:t>:</a:t>
            </a:r>
            <a:r>
              <a:rPr lang="en-GB" sz="3700" b="1" dirty="0" smtClean="0"/>
              <a:t> </a:t>
            </a:r>
            <a:r>
              <a:rPr lang="en-GB" sz="3700" dirty="0" smtClean="0"/>
              <a:t>They</a:t>
            </a:r>
            <a:r>
              <a:rPr lang="en-GB" sz="3700" dirty="0"/>
              <a:t> are also very popular duck breed for high egg production. </a:t>
            </a:r>
            <a:endParaRPr lang="en-GB" sz="3700" dirty="0" smtClean="0"/>
          </a:p>
          <a:p>
            <a:pPr algn="just" fontAlgn="base"/>
            <a:endParaRPr lang="en-GB" sz="3700" dirty="0" smtClean="0"/>
          </a:p>
          <a:p>
            <a:pPr algn="just" fontAlgn="base"/>
            <a:r>
              <a:rPr lang="en-GB" sz="3700" dirty="0" smtClean="0"/>
              <a:t>Ducks </a:t>
            </a:r>
            <a:r>
              <a:rPr lang="en-GB" sz="3700" dirty="0"/>
              <a:t>are a greenish bronzy brown colour and are excellent egg layers. </a:t>
            </a:r>
            <a:endParaRPr lang="en-GB" sz="3700" dirty="0" smtClean="0"/>
          </a:p>
          <a:p>
            <a:pPr algn="just" fontAlgn="base"/>
            <a:endParaRPr lang="en-GB" sz="3700" dirty="0" smtClean="0"/>
          </a:p>
          <a:p>
            <a:pPr algn="just" fontAlgn="base"/>
            <a:r>
              <a:rPr lang="en-GB" sz="3700" dirty="0" smtClean="0"/>
              <a:t>They </a:t>
            </a:r>
            <a:r>
              <a:rPr lang="en-GB" sz="3700" dirty="0"/>
              <a:t>originated in England taking on the name Campbell, the developer of the breed. </a:t>
            </a:r>
            <a:endParaRPr lang="en-GB" sz="3700" dirty="0" smtClean="0"/>
          </a:p>
          <a:p>
            <a:pPr algn="just" fontAlgn="base"/>
            <a:endParaRPr lang="en-GB" sz="3700" dirty="0" smtClean="0"/>
          </a:p>
          <a:p>
            <a:pPr algn="just" fontAlgn="base"/>
            <a:r>
              <a:rPr lang="en-GB" sz="3700" dirty="0" smtClean="0"/>
              <a:t>Khakis </a:t>
            </a:r>
            <a:r>
              <a:rPr lang="en-GB" sz="3700" dirty="0"/>
              <a:t>are a cross between Indian Runner, Mallard and Rouen. </a:t>
            </a:r>
            <a:endParaRPr lang="en-GB" sz="3700" dirty="0" smtClean="0"/>
          </a:p>
          <a:p>
            <a:pPr algn="just" fontAlgn="base"/>
            <a:endParaRPr lang="en-GB" sz="3700" dirty="0" smtClean="0"/>
          </a:p>
          <a:p>
            <a:pPr marL="0" indent="0" algn="just" fontAlgn="base">
              <a:buNone/>
            </a:pPr>
            <a:r>
              <a:rPr lang="en-GB" sz="3700" b="1" dirty="0"/>
              <a:t>3. Meat &amp; Layer Duck  Breeds: </a:t>
            </a:r>
            <a:r>
              <a:rPr lang="en-GB" sz="3700" dirty="0"/>
              <a:t>Khaki Campbell ducks are suitable for both meat and egg production. </a:t>
            </a:r>
          </a:p>
          <a:p>
            <a:pPr algn="just" fontAlgn="base"/>
            <a:endParaRPr lang="en-GB" dirty="0"/>
          </a:p>
          <a:p>
            <a:endParaRPr lang="en-GB" dirty="0"/>
          </a:p>
        </p:txBody>
      </p:sp>
    </p:spTree>
    <p:extLst>
      <p:ext uri="{BB962C8B-B14F-4D97-AF65-F5344CB8AC3E}">
        <p14:creationId xmlns:p14="http://schemas.microsoft.com/office/powerpoint/2010/main" val="1713910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txBody>
          <a:bodyPr>
            <a:normAutofit fontScale="77500" lnSpcReduction="20000"/>
          </a:bodyPr>
          <a:lstStyle/>
          <a:p>
            <a:pPr marL="0" indent="0" fontAlgn="base">
              <a:buNone/>
            </a:pPr>
            <a:r>
              <a:rPr lang="en-GB" sz="5700" b="1" dirty="0">
                <a:solidFill>
                  <a:srgbClr val="C00000"/>
                </a:solidFill>
              </a:rPr>
              <a:t>Important Indian breeds of ducks</a:t>
            </a:r>
            <a:endParaRPr lang="en-GB" sz="5700" dirty="0">
              <a:solidFill>
                <a:srgbClr val="C00000"/>
              </a:solidFill>
            </a:endParaRPr>
          </a:p>
          <a:p>
            <a:pPr algn="just" fontAlgn="base"/>
            <a:r>
              <a:rPr lang="en-GB" sz="3800" dirty="0"/>
              <a:t>Although, ducks alone contribute about 16% of the total egg production in India, their farming in well organised way is virtually non-existent. </a:t>
            </a:r>
            <a:endParaRPr lang="en-GB" sz="3800" dirty="0" smtClean="0"/>
          </a:p>
          <a:p>
            <a:pPr algn="just" fontAlgn="base"/>
            <a:endParaRPr lang="en-GB" sz="3800" dirty="0" smtClean="0"/>
          </a:p>
          <a:p>
            <a:pPr algn="just" fontAlgn="base"/>
            <a:r>
              <a:rPr lang="en-GB" sz="3800" dirty="0" smtClean="0"/>
              <a:t>Ducks</a:t>
            </a:r>
            <a:r>
              <a:rPr lang="en-GB" sz="3800" dirty="0"/>
              <a:t>, due to their hardy nature, more egg production rate, less care during farming and disease resistant nature are easy and economical to culture</a:t>
            </a:r>
            <a:r>
              <a:rPr lang="en-GB" sz="3800" dirty="0" smtClean="0"/>
              <a:t>.</a:t>
            </a:r>
          </a:p>
          <a:p>
            <a:pPr marL="0" indent="0" algn="just" fontAlgn="base">
              <a:buNone/>
            </a:pPr>
            <a:r>
              <a:rPr lang="en-GB" sz="3800" dirty="0" smtClean="0"/>
              <a:t> </a:t>
            </a:r>
            <a:endParaRPr lang="en-GB" sz="3800" dirty="0" smtClean="0"/>
          </a:p>
          <a:p>
            <a:pPr algn="just" fontAlgn="base"/>
            <a:r>
              <a:rPr lang="en-GB" sz="3800" dirty="0" smtClean="0"/>
              <a:t>They </a:t>
            </a:r>
            <a:r>
              <a:rPr lang="en-GB" sz="3800" dirty="0"/>
              <a:t>can survive well on any type of soil with semi-aquatic conditions. </a:t>
            </a:r>
            <a:endParaRPr lang="en-GB" sz="3800" dirty="0" smtClean="0"/>
          </a:p>
          <a:p>
            <a:pPr marL="0" indent="0" algn="just" fontAlgn="base">
              <a:buNone/>
            </a:pPr>
            <a:endParaRPr lang="en-GB" sz="3800" dirty="0" smtClean="0"/>
          </a:p>
          <a:p>
            <a:pPr algn="just" fontAlgn="base"/>
            <a:r>
              <a:rPr lang="en-GB" sz="3800" dirty="0" smtClean="0"/>
              <a:t>In </a:t>
            </a:r>
            <a:r>
              <a:rPr lang="en-GB" sz="3800" dirty="0"/>
              <a:t>India the largest numbers of ducks are found in West Bengal followed by Assam, Tamil Nadu, Andhra Pradesh, Kerala and Bihar. </a:t>
            </a:r>
          </a:p>
          <a:p>
            <a:endParaRPr lang="en-GB" dirty="0"/>
          </a:p>
        </p:txBody>
      </p:sp>
    </p:spTree>
    <p:extLst>
      <p:ext uri="{BB962C8B-B14F-4D97-AF65-F5344CB8AC3E}">
        <p14:creationId xmlns:p14="http://schemas.microsoft.com/office/powerpoint/2010/main" val="572352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txBody>
          <a:bodyPr>
            <a:normAutofit fontScale="77500" lnSpcReduction="20000"/>
          </a:bodyPr>
          <a:lstStyle/>
          <a:p>
            <a:pPr marL="0" indent="0" algn="just" fontAlgn="base">
              <a:buNone/>
            </a:pPr>
            <a:r>
              <a:rPr lang="en-GB" sz="3800" b="1" dirty="0" smtClean="0"/>
              <a:t>1</a:t>
            </a:r>
            <a:r>
              <a:rPr lang="en-GB" sz="3800" b="1" dirty="0"/>
              <a:t>. </a:t>
            </a:r>
            <a:r>
              <a:rPr lang="en-GB" sz="3800" b="1" dirty="0" err="1"/>
              <a:t>Nageshwari</a:t>
            </a:r>
            <a:r>
              <a:rPr lang="en-GB" sz="3800" b="1" dirty="0"/>
              <a:t>:</a:t>
            </a:r>
          </a:p>
          <a:p>
            <a:pPr algn="just" fontAlgn="base"/>
            <a:r>
              <a:rPr lang="en-GB" sz="3800" dirty="0"/>
              <a:t>They are found in district of </a:t>
            </a:r>
            <a:r>
              <a:rPr lang="en-GB" sz="3800" dirty="0" err="1"/>
              <a:t>Cachar</a:t>
            </a:r>
            <a:r>
              <a:rPr lang="en-GB" sz="3800" dirty="0"/>
              <a:t> and Sylhet of Assam and in parts of East Bengal. </a:t>
            </a:r>
            <a:endParaRPr lang="en-GB" sz="3800" dirty="0" smtClean="0"/>
          </a:p>
          <a:p>
            <a:pPr algn="just" fontAlgn="base"/>
            <a:endParaRPr lang="en-GB" sz="3800" dirty="0" smtClean="0"/>
          </a:p>
          <a:p>
            <a:pPr algn="just" fontAlgn="base"/>
            <a:r>
              <a:rPr lang="en-GB" sz="3800" dirty="0" smtClean="0"/>
              <a:t>Major </a:t>
            </a:r>
            <a:r>
              <a:rPr lang="en-GB" sz="3800" dirty="0"/>
              <a:t>part of the body is black while the breast and neck are white in colour. </a:t>
            </a:r>
            <a:endParaRPr lang="en-GB" sz="3800" dirty="0" smtClean="0"/>
          </a:p>
          <a:p>
            <a:pPr algn="just" fontAlgn="base"/>
            <a:endParaRPr lang="en-GB" sz="3800" dirty="0" smtClean="0"/>
          </a:p>
          <a:p>
            <a:pPr algn="just" fontAlgn="base"/>
            <a:r>
              <a:rPr lang="en-GB" sz="3800" dirty="0" smtClean="0"/>
              <a:t>The </a:t>
            </a:r>
            <a:r>
              <a:rPr lang="en-GB" sz="3800" dirty="0"/>
              <a:t>egg production rate varies from 100-150 per year. </a:t>
            </a:r>
            <a:endParaRPr lang="en-GB" sz="3800" dirty="0" smtClean="0"/>
          </a:p>
          <a:p>
            <a:pPr algn="just" fontAlgn="base"/>
            <a:endParaRPr lang="en-GB" sz="3800" dirty="0" smtClean="0"/>
          </a:p>
          <a:p>
            <a:pPr algn="just" fontAlgn="base"/>
            <a:r>
              <a:rPr lang="en-GB" sz="3800" dirty="0" smtClean="0"/>
              <a:t>An </a:t>
            </a:r>
            <a:r>
              <a:rPr lang="en-GB" sz="3800" dirty="0"/>
              <a:t>average egg is about 60 grams in weight with pale blue colour. </a:t>
            </a:r>
            <a:endParaRPr lang="en-GB" sz="3800" dirty="0" smtClean="0"/>
          </a:p>
          <a:p>
            <a:pPr algn="just" fontAlgn="base"/>
            <a:endParaRPr lang="en-GB" sz="3800" dirty="0" smtClean="0"/>
          </a:p>
          <a:p>
            <a:pPr algn="just" fontAlgn="base"/>
            <a:r>
              <a:rPr lang="en-GB" sz="3800" dirty="0" smtClean="0"/>
              <a:t>The </a:t>
            </a:r>
            <a:r>
              <a:rPr lang="en-GB" sz="3800" dirty="0"/>
              <a:t>adult bird has an average weight of about 2 kg.</a:t>
            </a:r>
          </a:p>
          <a:p>
            <a:endParaRPr lang="en-GB" dirty="0"/>
          </a:p>
        </p:txBody>
      </p:sp>
    </p:spTree>
    <p:extLst>
      <p:ext uri="{BB962C8B-B14F-4D97-AF65-F5344CB8AC3E}">
        <p14:creationId xmlns:p14="http://schemas.microsoft.com/office/powerpoint/2010/main" val="213144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562600"/>
          </a:xfrm>
        </p:spPr>
        <p:txBody>
          <a:bodyPr>
            <a:normAutofit fontScale="85000" lnSpcReduction="20000"/>
          </a:bodyPr>
          <a:lstStyle/>
          <a:p>
            <a:pPr algn="just"/>
            <a:r>
              <a:rPr lang="en-US" dirty="0" smtClean="0">
                <a:latin typeface="Times New Roman" panose="02020603050405020304" pitchFamily="18" charset="0"/>
                <a:cs typeface="Times New Roman" panose="02020603050405020304" pitchFamily="18" charset="0"/>
              </a:rPr>
              <a:t>Indigenous </a:t>
            </a:r>
            <a:r>
              <a:rPr lang="en-US" dirty="0">
                <a:latin typeface="Times New Roman" panose="02020603050405020304" pitchFamily="18" charset="0"/>
                <a:cs typeface="Times New Roman" panose="02020603050405020304" pitchFamily="18" charset="0"/>
              </a:rPr>
              <a:t>and non-descriptive turkeys are found in good numbers in Kerala, Tamil Nadu, eastern districts of Uttar Pradesh and some other parts of India.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Turkey (</a:t>
            </a:r>
            <a:r>
              <a:rPr lang="en-US" b="1" i="1" dirty="0" err="1">
                <a:latin typeface="Times New Roman" panose="02020603050405020304" pitchFamily="18" charset="0"/>
                <a:cs typeface="Times New Roman" panose="02020603050405020304" pitchFamily="18" charset="0"/>
              </a:rPr>
              <a:t>Meleagris</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Gallopavo</a:t>
            </a:r>
            <a:r>
              <a:rPr lang="en-US" dirty="0">
                <a:latin typeface="Times New Roman" panose="02020603050405020304" pitchFamily="18" charset="0"/>
                <a:cs typeface="Times New Roman" panose="02020603050405020304" pitchFamily="18" charset="0"/>
              </a:rPr>
              <a:t>) is a large gallinaceous bird of the family </a:t>
            </a:r>
            <a:r>
              <a:rPr lang="en-US" b="1" i="1" dirty="0" err="1">
                <a:latin typeface="Times New Roman" panose="02020603050405020304" pitchFamily="18" charset="0"/>
                <a:cs typeface="Times New Roman" panose="02020603050405020304" pitchFamily="18" charset="0"/>
              </a:rPr>
              <a:t>Meleagridae</a:t>
            </a:r>
            <a:r>
              <a:rPr lang="en-US" b="1"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that is native of North America, domesticated in </a:t>
            </a:r>
            <a:r>
              <a:rPr lang="en-US" dirty="0" smtClean="0">
                <a:latin typeface="Times New Roman" panose="02020603050405020304" pitchFamily="18" charset="0"/>
                <a:cs typeface="Times New Roman" panose="02020603050405020304" pitchFamily="18" charset="0"/>
              </a:rPr>
              <a:t>Europe and reared all around the world</a:t>
            </a:r>
            <a:r>
              <a:rPr lang="en-US" dirty="0" smtClean="0">
                <a:latin typeface="Times New Roman" panose="02020603050405020304" pitchFamily="18" charset="0"/>
                <a:cs typeface="Times New Roman" panose="02020603050405020304" pitchFamily="18" charset="0"/>
              </a:rPr>
              <a:t>.</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Used to </a:t>
            </a:r>
            <a:r>
              <a:rPr lang="en-US" dirty="0">
                <a:latin typeface="Times New Roman" panose="02020603050405020304" pitchFamily="18" charset="0"/>
                <a:cs typeface="Times New Roman" panose="02020603050405020304" pitchFamily="18" charset="0"/>
              </a:rPr>
              <a:t>celebrate “thanksgiving</a:t>
            </a:r>
            <a:r>
              <a:rPr lang="en-US" dirty="0" smtClean="0">
                <a:latin typeface="Times New Roman" panose="02020603050405020304" pitchFamily="18" charset="0"/>
                <a:cs typeface="Times New Roman" panose="02020603050405020304" pitchFamily="18" charset="0"/>
              </a:rPr>
              <a:t>” in month of November.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a:t>Kerala and Tamil Nadu are the leading states in turkey production. </a:t>
            </a:r>
          </a:p>
          <a:p>
            <a:pPr marL="0" indent="0" algn="just">
              <a:buNone/>
            </a:pPr>
            <a:r>
              <a:rPr lang="en-US"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1424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txBody>
          <a:bodyPr>
            <a:normAutofit fontScale="77500" lnSpcReduction="20000"/>
          </a:bodyPr>
          <a:lstStyle/>
          <a:p>
            <a:pPr marL="0" indent="0" algn="just" fontAlgn="base">
              <a:buNone/>
            </a:pPr>
            <a:r>
              <a:rPr lang="en-GB" sz="3800" b="1" dirty="0" smtClean="0"/>
              <a:t>2</a:t>
            </a:r>
            <a:r>
              <a:rPr lang="en-GB" sz="3800" b="1" dirty="0"/>
              <a:t>. Sylhet Mete:</a:t>
            </a:r>
          </a:p>
          <a:p>
            <a:pPr algn="just" fontAlgn="base"/>
            <a:r>
              <a:rPr lang="en-GB" sz="3800" dirty="0"/>
              <a:t>They are found mainly in Eastern India. </a:t>
            </a:r>
            <a:endParaRPr lang="en-GB" sz="3800" dirty="0" smtClean="0"/>
          </a:p>
          <a:p>
            <a:pPr algn="just" fontAlgn="base"/>
            <a:endParaRPr lang="en-GB" sz="3800" dirty="0"/>
          </a:p>
          <a:p>
            <a:pPr algn="just" fontAlgn="base"/>
            <a:r>
              <a:rPr lang="en-GB" sz="3800" dirty="0" smtClean="0"/>
              <a:t>Major </a:t>
            </a:r>
            <a:r>
              <a:rPr lang="en-GB" sz="3800" dirty="0"/>
              <a:t>part of the body is covered by light brown feathers with black tip, but the neck and head are blue. </a:t>
            </a:r>
            <a:endParaRPr lang="en-GB" sz="3800" dirty="0" smtClean="0"/>
          </a:p>
          <a:p>
            <a:pPr algn="just" fontAlgn="base"/>
            <a:endParaRPr lang="en-GB" sz="3800" dirty="0"/>
          </a:p>
          <a:p>
            <a:pPr algn="just" fontAlgn="base"/>
            <a:r>
              <a:rPr lang="en-GB" sz="3800" dirty="0" smtClean="0"/>
              <a:t>The </a:t>
            </a:r>
            <a:r>
              <a:rPr lang="en-GB" sz="3800" dirty="0"/>
              <a:t>number of eggs produced per year varies from 80-150. </a:t>
            </a:r>
            <a:endParaRPr lang="en-GB" sz="3800" dirty="0" smtClean="0"/>
          </a:p>
          <a:p>
            <a:pPr algn="just" fontAlgn="base"/>
            <a:endParaRPr lang="en-GB" sz="3800" dirty="0"/>
          </a:p>
          <a:p>
            <a:pPr algn="just" fontAlgn="base"/>
            <a:r>
              <a:rPr lang="en-GB" sz="3800" dirty="0" smtClean="0"/>
              <a:t>The </a:t>
            </a:r>
            <a:r>
              <a:rPr lang="en-GB" sz="3800" dirty="0"/>
              <a:t>average weight of an egg is about 56 grams and is of white colour. </a:t>
            </a:r>
            <a:endParaRPr lang="en-GB" sz="3800" dirty="0" smtClean="0"/>
          </a:p>
          <a:p>
            <a:pPr algn="just" fontAlgn="base"/>
            <a:endParaRPr lang="en-GB" sz="3800" dirty="0"/>
          </a:p>
          <a:p>
            <a:pPr algn="just" fontAlgn="base"/>
            <a:r>
              <a:rPr lang="en-GB" sz="3800" dirty="0" smtClean="0"/>
              <a:t>The </a:t>
            </a:r>
            <a:r>
              <a:rPr lang="en-GB" sz="3800" dirty="0"/>
              <a:t>weight of a fully grown bird comes to about 1.8 kg.</a:t>
            </a:r>
          </a:p>
          <a:p>
            <a:endParaRPr lang="en-GB" dirty="0"/>
          </a:p>
        </p:txBody>
      </p:sp>
    </p:spTree>
    <p:extLst>
      <p:ext uri="{BB962C8B-B14F-4D97-AF65-F5344CB8AC3E}">
        <p14:creationId xmlns:p14="http://schemas.microsoft.com/office/powerpoint/2010/main" val="10675457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324600"/>
          </a:xfrm>
        </p:spPr>
        <p:txBody>
          <a:bodyPr>
            <a:normAutofit fontScale="77500" lnSpcReduction="20000"/>
          </a:bodyPr>
          <a:lstStyle/>
          <a:p>
            <a:pPr marL="0" indent="0">
              <a:buNone/>
            </a:pPr>
            <a:r>
              <a:rPr lang="en-GB" sz="3400" b="1" dirty="0">
                <a:solidFill>
                  <a:srgbClr val="C00000"/>
                </a:solidFill>
              </a:rPr>
              <a:t>Housing</a:t>
            </a:r>
            <a:endParaRPr lang="en-GB" sz="3400" dirty="0">
              <a:solidFill>
                <a:srgbClr val="C00000"/>
              </a:solidFill>
            </a:endParaRPr>
          </a:p>
          <a:p>
            <a:pPr algn="just"/>
            <a:r>
              <a:rPr lang="en-GB" dirty="0"/>
              <a:t>The main advantages of </a:t>
            </a:r>
            <a:r>
              <a:rPr lang="en-GB" dirty="0" smtClean="0"/>
              <a:t>duck production</a:t>
            </a:r>
            <a:r>
              <a:rPr lang="en-GB" dirty="0"/>
              <a:t> is their simple accommodation. </a:t>
            </a:r>
            <a:endParaRPr lang="en-GB" dirty="0" smtClean="0"/>
          </a:p>
          <a:p>
            <a:pPr algn="just"/>
            <a:endParaRPr lang="en-GB" dirty="0" smtClean="0"/>
          </a:p>
          <a:p>
            <a:pPr algn="just"/>
            <a:r>
              <a:rPr lang="en-GB" dirty="0" smtClean="0"/>
              <a:t>Keep your </a:t>
            </a:r>
            <a:r>
              <a:rPr lang="en-GB" dirty="0"/>
              <a:t>ducks  in low, high, wet, dry and any other places. </a:t>
            </a:r>
            <a:endParaRPr lang="en-GB" dirty="0" smtClean="0"/>
          </a:p>
          <a:p>
            <a:pPr algn="just"/>
            <a:endParaRPr lang="en-GB" dirty="0" smtClean="0"/>
          </a:p>
          <a:p>
            <a:pPr algn="just"/>
            <a:r>
              <a:rPr lang="en-GB" dirty="0" smtClean="0"/>
              <a:t>Ducks </a:t>
            </a:r>
            <a:r>
              <a:rPr lang="en-GB" dirty="0"/>
              <a:t>like watery and wet place to live. </a:t>
            </a:r>
            <a:endParaRPr lang="en-GB" dirty="0" smtClean="0"/>
          </a:p>
          <a:p>
            <a:pPr algn="just"/>
            <a:endParaRPr lang="en-GB" dirty="0" smtClean="0"/>
          </a:p>
          <a:p>
            <a:pPr algn="just"/>
            <a:r>
              <a:rPr lang="en-GB" dirty="0" smtClean="0"/>
              <a:t>Easily make </a:t>
            </a:r>
            <a:r>
              <a:rPr lang="en-GB" dirty="0"/>
              <a:t>a suitable place for </a:t>
            </a:r>
            <a:r>
              <a:rPr lang="en-GB" dirty="0" smtClean="0"/>
              <a:t>ducks </a:t>
            </a:r>
            <a:r>
              <a:rPr lang="en-GB" dirty="0"/>
              <a:t>by using  a big fruit basket, wood-speech or oil drum. </a:t>
            </a:r>
            <a:endParaRPr lang="en-GB" dirty="0" smtClean="0"/>
          </a:p>
          <a:p>
            <a:pPr algn="just"/>
            <a:endParaRPr lang="en-GB" dirty="0" smtClean="0"/>
          </a:p>
          <a:p>
            <a:pPr algn="just"/>
            <a:r>
              <a:rPr lang="en-GB" dirty="0" smtClean="0"/>
              <a:t>Always </a:t>
            </a:r>
            <a:r>
              <a:rPr lang="en-GB" dirty="0"/>
              <a:t>make a door for entrancing and exiting, wherever you keep the ducks. </a:t>
            </a:r>
            <a:endParaRPr lang="en-GB" dirty="0" smtClean="0"/>
          </a:p>
          <a:p>
            <a:pPr algn="just"/>
            <a:endParaRPr lang="en-GB" dirty="0"/>
          </a:p>
          <a:p>
            <a:pPr algn="just"/>
            <a:r>
              <a:rPr lang="en-GB" dirty="0" smtClean="0"/>
              <a:t>The </a:t>
            </a:r>
            <a:r>
              <a:rPr lang="en-GB" dirty="0"/>
              <a:t>door need to be high enough. Because duck enter inside the house raising their head higher. </a:t>
            </a:r>
            <a:endParaRPr lang="en-GB" dirty="0" smtClean="0"/>
          </a:p>
          <a:p>
            <a:endParaRPr lang="en-GB" dirty="0"/>
          </a:p>
        </p:txBody>
      </p:sp>
    </p:spTree>
    <p:extLst>
      <p:ext uri="{BB962C8B-B14F-4D97-AF65-F5344CB8AC3E}">
        <p14:creationId xmlns:p14="http://schemas.microsoft.com/office/powerpoint/2010/main" val="4106342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324600"/>
          </a:xfrm>
        </p:spPr>
        <p:txBody>
          <a:bodyPr>
            <a:normAutofit fontScale="92500" lnSpcReduction="20000"/>
          </a:bodyPr>
          <a:lstStyle/>
          <a:p>
            <a:pPr marL="0" indent="0">
              <a:buNone/>
            </a:pPr>
            <a:r>
              <a:rPr lang="en-GB" sz="3400" b="1" dirty="0" smtClean="0">
                <a:solidFill>
                  <a:srgbClr val="C00000"/>
                </a:solidFill>
              </a:rPr>
              <a:t>Housing ………………</a:t>
            </a:r>
            <a:endParaRPr lang="en-GB" sz="3400" dirty="0">
              <a:solidFill>
                <a:srgbClr val="C00000"/>
              </a:solidFill>
            </a:endParaRPr>
          </a:p>
          <a:p>
            <a:pPr algn="just"/>
            <a:r>
              <a:rPr lang="en-GB" dirty="0" smtClean="0"/>
              <a:t>Their </a:t>
            </a:r>
            <a:r>
              <a:rPr lang="en-GB" dirty="0"/>
              <a:t>house must have to be well ventilated and you have to ensure sufficient flow of fresh air inside the house. </a:t>
            </a:r>
            <a:endParaRPr lang="en-GB" dirty="0" smtClean="0"/>
          </a:p>
          <a:p>
            <a:pPr algn="just"/>
            <a:endParaRPr lang="en-GB" dirty="0" smtClean="0"/>
          </a:p>
          <a:p>
            <a:pPr algn="just"/>
            <a:r>
              <a:rPr lang="en-GB" dirty="0" smtClean="0"/>
              <a:t>Usually </a:t>
            </a:r>
            <a:r>
              <a:rPr lang="en-GB" dirty="0"/>
              <a:t>each duck will require 2-3 square feet flooring space. </a:t>
            </a:r>
            <a:endParaRPr lang="en-GB" dirty="0" smtClean="0"/>
          </a:p>
          <a:p>
            <a:pPr algn="just"/>
            <a:endParaRPr lang="en-GB" dirty="0" smtClean="0"/>
          </a:p>
          <a:p>
            <a:pPr algn="just"/>
            <a:r>
              <a:rPr lang="en-GB" dirty="0" smtClean="0"/>
              <a:t>To be </a:t>
            </a:r>
            <a:r>
              <a:rPr lang="en-GB" dirty="0"/>
              <a:t>ensuring the safety of your ducks. </a:t>
            </a:r>
            <a:endParaRPr lang="en-GB" dirty="0" smtClean="0"/>
          </a:p>
          <a:p>
            <a:pPr algn="just"/>
            <a:endParaRPr lang="en-GB" dirty="0" smtClean="0"/>
          </a:p>
          <a:p>
            <a:pPr algn="just"/>
            <a:r>
              <a:rPr lang="en-GB" dirty="0" smtClean="0"/>
              <a:t>If kept ducks </a:t>
            </a:r>
            <a:r>
              <a:rPr lang="en-GB" dirty="0"/>
              <a:t>like chickens, in a concrete floored house, then </a:t>
            </a:r>
            <a:r>
              <a:rPr lang="en-GB" dirty="0" smtClean="0"/>
              <a:t>have </a:t>
            </a:r>
            <a:r>
              <a:rPr lang="en-GB" dirty="0"/>
              <a:t>to make a deep litter inside the </a:t>
            </a:r>
            <a:r>
              <a:rPr lang="en-GB" dirty="0" smtClean="0"/>
              <a:t>house with litter </a:t>
            </a:r>
            <a:r>
              <a:rPr lang="en-GB" dirty="0"/>
              <a:t>depth between 5-6 inches. In this system, </a:t>
            </a:r>
            <a:r>
              <a:rPr lang="en-GB" dirty="0" smtClean="0"/>
              <a:t>ducks </a:t>
            </a:r>
            <a:r>
              <a:rPr lang="en-GB" dirty="0"/>
              <a:t>will lay eggs on the floor.</a:t>
            </a:r>
          </a:p>
          <a:p>
            <a:endParaRPr lang="en-GB" dirty="0"/>
          </a:p>
        </p:txBody>
      </p:sp>
    </p:spTree>
    <p:extLst>
      <p:ext uri="{BB962C8B-B14F-4D97-AF65-F5344CB8AC3E}">
        <p14:creationId xmlns:p14="http://schemas.microsoft.com/office/powerpoint/2010/main" val="1706510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200"/>
          </a:xfrm>
        </p:spPr>
        <p:txBody>
          <a:bodyPr>
            <a:normAutofit fontScale="70000" lnSpcReduction="20000"/>
          </a:bodyPr>
          <a:lstStyle/>
          <a:p>
            <a:pPr marL="0" indent="0" fontAlgn="base">
              <a:buNone/>
            </a:pPr>
            <a:r>
              <a:rPr lang="en-GB" b="1" dirty="0">
                <a:solidFill>
                  <a:srgbClr val="C00000"/>
                </a:solidFill>
              </a:rPr>
              <a:t>Feeding</a:t>
            </a:r>
            <a:endParaRPr lang="en-GB" dirty="0">
              <a:solidFill>
                <a:srgbClr val="C00000"/>
              </a:solidFill>
            </a:endParaRPr>
          </a:p>
          <a:p>
            <a:pPr algn="just" fontAlgn="base"/>
            <a:r>
              <a:rPr lang="en-GB" sz="3400" dirty="0"/>
              <a:t>Ducks generally eat almost all types of food they find edible. You can feed your ducks like chickens. </a:t>
            </a:r>
            <a:endParaRPr lang="en-GB" sz="3400" dirty="0" smtClean="0"/>
          </a:p>
          <a:p>
            <a:pPr algn="just" fontAlgn="base"/>
            <a:endParaRPr lang="en-GB" sz="3400" dirty="0" smtClean="0"/>
          </a:p>
          <a:p>
            <a:pPr algn="just" fontAlgn="base"/>
            <a:r>
              <a:rPr lang="en-GB" sz="3400" dirty="0" smtClean="0"/>
              <a:t>Add some </a:t>
            </a:r>
            <a:r>
              <a:rPr lang="en-GB" sz="3400" dirty="0"/>
              <a:t>extra additives </a:t>
            </a:r>
            <a:r>
              <a:rPr lang="en-GB" sz="3400" dirty="0" smtClean="0"/>
              <a:t>into duck feed. </a:t>
            </a:r>
            <a:r>
              <a:rPr lang="en-GB" sz="3400" dirty="0"/>
              <a:t>As some ducks lay more eggs than hens, so you have to be very careful about feeding </a:t>
            </a:r>
            <a:r>
              <a:rPr lang="en-GB" sz="3400" dirty="0" smtClean="0"/>
              <a:t>ducks</a:t>
            </a:r>
            <a:r>
              <a:rPr lang="en-GB" sz="3400" dirty="0"/>
              <a:t>. </a:t>
            </a:r>
            <a:endParaRPr lang="en-GB" sz="3400" dirty="0" smtClean="0"/>
          </a:p>
          <a:p>
            <a:pPr algn="just" fontAlgn="base"/>
            <a:endParaRPr lang="en-GB" sz="3400" dirty="0" smtClean="0"/>
          </a:p>
          <a:p>
            <a:pPr algn="just" fontAlgn="base"/>
            <a:r>
              <a:rPr lang="en-GB" sz="3400" dirty="0" smtClean="0"/>
              <a:t>Add </a:t>
            </a:r>
            <a:r>
              <a:rPr lang="en-GB" sz="3400" dirty="0"/>
              <a:t>necessary nutrient elements in their diet. </a:t>
            </a:r>
            <a:endParaRPr lang="en-GB" sz="3400" dirty="0" smtClean="0"/>
          </a:p>
          <a:p>
            <a:pPr algn="just" fontAlgn="base"/>
            <a:endParaRPr lang="en-GB" sz="3400" dirty="0" smtClean="0"/>
          </a:p>
          <a:p>
            <a:pPr algn="just" fontAlgn="base"/>
            <a:r>
              <a:rPr lang="en-GB" sz="3400" dirty="0" smtClean="0"/>
              <a:t>Always </a:t>
            </a:r>
            <a:r>
              <a:rPr lang="en-GB" sz="3400" dirty="0"/>
              <a:t>provide your ducks nutritious feed according to the various types of </a:t>
            </a:r>
            <a:r>
              <a:rPr lang="en-GB" sz="3400" dirty="0" smtClean="0"/>
              <a:t>duck breeds</a:t>
            </a:r>
            <a:r>
              <a:rPr lang="en-GB" sz="3400" dirty="0"/>
              <a:t> and their growth rate. </a:t>
            </a:r>
            <a:endParaRPr lang="en-GB" sz="3400" dirty="0" smtClean="0"/>
          </a:p>
          <a:p>
            <a:pPr algn="just" fontAlgn="base"/>
            <a:endParaRPr lang="en-GB" sz="3400" dirty="0" smtClean="0"/>
          </a:p>
          <a:p>
            <a:pPr algn="just" fontAlgn="base"/>
            <a:r>
              <a:rPr lang="en-GB" sz="3400" dirty="0" smtClean="0"/>
              <a:t>For </a:t>
            </a:r>
            <a:r>
              <a:rPr lang="en-GB" sz="3400" dirty="0"/>
              <a:t>small scale or domestic duck farming, </a:t>
            </a:r>
            <a:r>
              <a:rPr lang="en-GB" sz="3400" dirty="0" smtClean="0"/>
              <a:t>feed ducks </a:t>
            </a:r>
            <a:r>
              <a:rPr lang="en-GB" sz="3400" dirty="0"/>
              <a:t>rich bran, kitchen waste and a plenty of snails. </a:t>
            </a:r>
            <a:endParaRPr lang="en-GB" sz="3400" dirty="0" smtClean="0"/>
          </a:p>
          <a:p>
            <a:pPr algn="just" fontAlgn="base"/>
            <a:endParaRPr lang="en-GB" sz="3400" dirty="0"/>
          </a:p>
          <a:p>
            <a:pPr algn="just"/>
            <a:r>
              <a:rPr lang="en-GB" sz="3400" dirty="0"/>
              <a:t>Ducks are voracious eaters however a well-balanced ration can result in larger number of egg production. </a:t>
            </a:r>
          </a:p>
        </p:txBody>
      </p:sp>
    </p:spTree>
    <p:extLst>
      <p:ext uri="{BB962C8B-B14F-4D97-AF65-F5344CB8AC3E}">
        <p14:creationId xmlns:p14="http://schemas.microsoft.com/office/powerpoint/2010/main" val="20280331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txBody>
          <a:bodyPr>
            <a:normAutofit/>
          </a:bodyPr>
          <a:lstStyle/>
          <a:p>
            <a:pPr marL="0" indent="0" fontAlgn="base">
              <a:buNone/>
            </a:pPr>
            <a:r>
              <a:rPr lang="en-GB" b="1" dirty="0">
                <a:solidFill>
                  <a:srgbClr val="C00000"/>
                </a:solidFill>
              </a:rPr>
              <a:t>Breeding</a:t>
            </a:r>
            <a:endParaRPr lang="en-GB" dirty="0">
              <a:solidFill>
                <a:srgbClr val="C00000"/>
              </a:solidFill>
            </a:endParaRPr>
          </a:p>
          <a:p>
            <a:pPr algn="just" fontAlgn="base"/>
            <a:r>
              <a:rPr lang="en-GB" dirty="0"/>
              <a:t>Water is a must for breeding purpose. </a:t>
            </a:r>
            <a:endParaRPr lang="en-GB" dirty="0" smtClean="0"/>
          </a:p>
          <a:p>
            <a:pPr algn="just" fontAlgn="base"/>
            <a:endParaRPr lang="en-GB" dirty="0" smtClean="0"/>
          </a:p>
          <a:p>
            <a:pPr algn="just" fontAlgn="base"/>
            <a:r>
              <a:rPr lang="en-GB" dirty="0" smtClean="0"/>
              <a:t>One </a:t>
            </a:r>
            <a:r>
              <a:rPr lang="en-GB" dirty="0"/>
              <a:t>male duck is sufficient for breeding 10 female ducks</a:t>
            </a:r>
            <a:r>
              <a:rPr lang="en-GB" dirty="0" smtClean="0"/>
              <a:t>.</a:t>
            </a:r>
          </a:p>
          <a:p>
            <a:pPr algn="just" fontAlgn="base"/>
            <a:r>
              <a:rPr lang="en-GB" dirty="0" smtClean="0"/>
              <a:t> </a:t>
            </a:r>
            <a:endParaRPr lang="en-GB" dirty="0" smtClean="0"/>
          </a:p>
          <a:p>
            <a:pPr algn="just" fontAlgn="base"/>
            <a:r>
              <a:rPr lang="en-GB" dirty="0" smtClean="0"/>
              <a:t>Usually </a:t>
            </a:r>
            <a:r>
              <a:rPr lang="en-GB" dirty="0"/>
              <a:t>high quality and productive duck breeds start laying eggs at their five months of age. </a:t>
            </a:r>
            <a:endParaRPr lang="en-GB" dirty="0" smtClean="0"/>
          </a:p>
          <a:p>
            <a:pPr algn="just" fontAlgn="base"/>
            <a:endParaRPr lang="en-GB" dirty="0" smtClean="0"/>
          </a:p>
          <a:p>
            <a:pPr algn="just" fontAlgn="base"/>
            <a:r>
              <a:rPr lang="en-GB" dirty="0" smtClean="0"/>
              <a:t>Each </a:t>
            </a:r>
            <a:r>
              <a:rPr lang="en-GB" dirty="0"/>
              <a:t>egg weights about 50 to 60 grams. </a:t>
            </a:r>
            <a:endParaRPr lang="en-GB" dirty="0" smtClean="0"/>
          </a:p>
          <a:p>
            <a:pPr algn="just" fontAlgn="base"/>
            <a:endParaRPr lang="en-GB" dirty="0" smtClean="0"/>
          </a:p>
        </p:txBody>
      </p:sp>
    </p:spTree>
    <p:extLst>
      <p:ext uri="{BB962C8B-B14F-4D97-AF65-F5344CB8AC3E}">
        <p14:creationId xmlns:p14="http://schemas.microsoft.com/office/powerpoint/2010/main" val="34305976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txBody>
          <a:bodyPr>
            <a:normAutofit fontScale="92500"/>
          </a:bodyPr>
          <a:lstStyle/>
          <a:p>
            <a:pPr marL="0" indent="0" fontAlgn="base">
              <a:buNone/>
            </a:pPr>
            <a:r>
              <a:rPr lang="en-GB" b="1" dirty="0" smtClean="0">
                <a:solidFill>
                  <a:srgbClr val="C00000"/>
                </a:solidFill>
              </a:rPr>
              <a:t>Breeding …………….</a:t>
            </a:r>
            <a:endParaRPr lang="en-GB" dirty="0">
              <a:solidFill>
                <a:srgbClr val="C00000"/>
              </a:solidFill>
            </a:endParaRPr>
          </a:p>
          <a:p>
            <a:pPr algn="just" fontAlgn="base"/>
            <a:r>
              <a:rPr lang="en-GB" dirty="0" smtClean="0"/>
              <a:t>Use </a:t>
            </a:r>
            <a:r>
              <a:rPr lang="en-GB" dirty="0" smtClean="0"/>
              <a:t>hens </a:t>
            </a:r>
            <a:r>
              <a:rPr lang="en-GB" dirty="0"/>
              <a:t>for hatching the eggs, instead of ducks. </a:t>
            </a:r>
            <a:endParaRPr lang="en-GB" dirty="0" smtClean="0"/>
          </a:p>
          <a:p>
            <a:pPr algn="just" fontAlgn="base"/>
            <a:endParaRPr lang="en-GB" dirty="0" smtClean="0"/>
          </a:p>
          <a:p>
            <a:pPr algn="just" fontAlgn="base"/>
            <a:r>
              <a:rPr lang="en-GB" dirty="0" smtClean="0"/>
              <a:t>Do </a:t>
            </a:r>
            <a:r>
              <a:rPr lang="en-GB" dirty="0"/>
              <a:t>not keep the newly born ducklings in water during their first week after birth to prevent getting cold. </a:t>
            </a:r>
            <a:endParaRPr lang="en-GB" dirty="0" smtClean="0"/>
          </a:p>
          <a:p>
            <a:pPr algn="just" fontAlgn="base"/>
            <a:endParaRPr lang="en-GB" dirty="0" smtClean="0"/>
          </a:p>
          <a:p>
            <a:pPr algn="just" fontAlgn="base"/>
            <a:r>
              <a:rPr lang="en-GB" dirty="0" smtClean="0"/>
              <a:t>Usually </a:t>
            </a:r>
            <a:r>
              <a:rPr lang="en-GB" dirty="0"/>
              <a:t>duck eggs take about 28 days to hatch. </a:t>
            </a:r>
            <a:endParaRPr lang="en-GB" dirty="0" smtClean="0"/>
          </a:p>
          <a:p>
            <a:pPr algn="just" fontAlgn="base"/>
            <a:endParaRPr lang="en-GB" dirty="0" smtClean="0"/>
          </a:p>
          <a:p>
            <a:pPr algn="just" fontAlgn="base"/>
            <a:r>
              <a:rPr lang="en-GB" dirty="0" smtClean="0"/>
              <a:t>During </a:t>
            </a:r>
            <a:r>
              <a:rPr lang="en-GB" dirty="0"/>
              <a:t>the hatching period, sprinkle the eggs with water occasionally (two or three times per week). </a:t>
            </a:r>
          </a:p>
        </p:txBody>
      </p:sp>
    </p:spTree>
    <p:extLst>
      <p:ext uri="{BB962C8B-B14F-4D97-AF65-F5344CB8AC3E}">
        <p14:creationId xmlns:p14="http://schemas.microsoft.com/office/powerpoint/2010/main" val="3668078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92500" lnSpcReduction="20000"/>
          </a:bodyPr>
          <a:lstStyle/>
          <a:p>
            <a:pPr algn="just"/>
            <a:r>
              <a:rPr lang="en-GB" dirty="0"/>
              <a:t>Select breeders that are young and vigorous. </a:t>
            </a:r>
            <a:endParaRPr lang="en-GB" dirty="0" smtClean="0"/>
          </a:p>
          <a:p>
            <a:pPr algn="just"/>
            <a:endParaRPr lang="en-GB" dirty="0" smtClean="0"/>
          </a:p>
          <a:p>
            <a:pPr algn="just"/>
            <a:r>
              <a:rPr lang="en-GB" dirty="0" smtClean="0"/>
              <a:t>The </a:t>
            </a:r>
            <a:r>
              <a:rPr lang="en-GB" dirty="0"/>
              <a:t>following will help you differentiate between young and older ducks: </a:t>
            </a:r>
            <a:endParaRPr lang="en-GB" dirty="0" smtClean="0"/>
          </a:p>
          <a:p>
            <a:pPr algn="just"/>
            <a:endParaRPr lang="en-GB" dirty="0" smtClean="0"/>
          </a:p>
          <a:p>
            <a:pPr algn="just">
              <a:buFont typeface="Wingdings" panose="05000000000000000000" pitchFamily="2" charset="2"/>
              <a:buChar char="v"/>
            </a:pPr>
            <a:r>
              <a:rPr lang="en-GB" dirty="0" smtClean="0"/>
              <a:t> The </a:t>
            </a:r>
            <a:r>
              <a:rPr lang="en-GB" dirty="0"/>
              <a:t>leg and bill colour is bright in young ducks -</a:t>
            </a:r>
            <a:r>
              <a:rPr lang="en-GB" dirty="0" smtClean="0"/>
              <a:t> </a:t>
            </a:r>
            <a:r>
              <a:rPr lang="en-GB" dirty="0"/>
              <a:t>in older ducks, it is dull and there is a hardening of the skin. </a:t>
            </a:r>
            <a:endParaRPr lang="en-GB" dirty="0" smtClean="0"/>
          </a:p>
          <a:p>
            <a:pPr algn="just"/>
            <a:endParaRPr lang="en-GB" dirty="0" smtClean="0"/>
          </a:p>
          <a:p>
            <a:pPr algn="just">
              <a:buFont typeface="Wingdings" panose="05000000000000000000" pitchFamily="2" charset="2"/>
              <a:buChar char="v"/>
            </a:pPr>
            <a:r>
              <a:rPr lang="en-GB" dirty="0" smtClean="0"/>
              <a:t> Young </a:t>
            </a:r>
            <a:r>
              <a:rPr lang="en-GB" dirty="0"/>
              <a:t>ducks have a pliable, </a:t>
            </a:r>
            <a:r>
              <a:rPr lang="en-GB" dirty="0" smtClean="0"/>
              <a:t>soft breastbone - the </a:t>
            </a:r>
            <a:r>
              <a:rPr lang="en-GB" dirty="0"/>
              <a:t>breastbone of the older ducks is rather hard. </a:t>
            </a:r>
            <a:endParaRPr lang="en-GB" dirty="0" smtClean="0"/>
          </a:p>
          <a:p>
            <a:pPr algn="just"/>
            <a:endParaRPr lang="en-GB" dirty="0" smtClean="0"/>
          </a:p>
          <a:p>
            <a:pPr algn="just">
              <a:buFont typeface="Wingdings" panose="05000000000000000000" pitchFamily="2" charset="2"/>
              <a:buChar char="v"/>
            </a:pPr>
            <a:r>
              <a:rPr lang="en-GB" dirty="0" smtClean="0"/>
              <a:t> The </a:t>
            </a:r>
            <a:r>
              <a:rPr lang="en-GB" dirty="0"/>
              <a:t>windpipe of young ducks is soft and easily dented </a:t>
            </a:r>
            <a:r>
              <a:rPr lang="en-GB" dirty="0" smtClean="0"/>
              <a:t>- </a:t>
            </a:r>
            <a:r>
              <a:rPr lang="en-GB" dirty="0"/>
              <a:t>it is difficult to dent the windpipe of older ducks. </a:t>
            </a:r>
            <a:endParaRPr lang="en-GB" dirty="0" smtClean="0"/>
          </a:p>
          <a:p>
            <a:pPr algn="just"/>
            <a:endParaRPr lang="en-GB" dirty="0"/>
          </a:p>
          <a:p>
            <a:endParaRPr lang="en-GB" dirty="0"/>
          </a:p>
        </p:txBody>
      </p:sp>
    </p:spTree>
    <p:extLst>
      <p:ext uri="{BB962C8B-B14F-4D97-AF65-F5344CB8AC3E}">
        <p14:creationId xmlns:p14="http://schemas.microsoft.com/office/powerpoint/2010/main" val="4215983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257800"/>
          </a:xfrm>
        </p:spPr>
        <p:txBody>
          <a:bodyPr>
            <a:normAutofit fontScale="92500" lnSpcReduction="10000"/>
          </a:bodyPr>
          <a:lstStyle/>
          <a:p>
            <a:pPr marL="0" indent="0" algn="just">
              <a:buNone/>
            </a:pPr>
            <a:r>
              <a:rPr lang="en-GB" b="1" dirty="0" smtClean="0">
                <a:solidFill>
                  <a:srgbClr val="C00000"/>
                </a:solidFill>
              </a:rPr>
              <a:t>Sex </a:t>
            </a:r>
            <a:r>
              <a:rPr lang="en-GB" b="1" dirty="0">
                <a:solidFill>
                  <a:srgbClr val="C00000"/>
                </a:solidFill>
              </a:rPr>
              <a:t>Determination: </a:t>
            </a:r>
            <a:endParaRPr lang="en-GB" b="1" dirty="0" smtClean="0">
              <a:solidFill>
                <a:srgbClr val="C00000"/>
              </a:solidFill>
            </a:endParaRPr>
          </a:p>
          <a:p>
            <a:pPr algn="just"/>
            <a:r>
              <a:rPr lang="en-GB" dirty="0" smtClean="0"/>
              <a:t>Raise </a:t>
            </a:r>
            <a:r>
              <a:rPr lang="en-GB" dirty="0"/>
              <a:t>the tail of the duckling and press on its anus. </a:t>
            </a:r>
            <a:endParaRPr lang="en-GB" dirty="0" smtClean="0"/>
          </a:p>
          <a:p>
            <a:pPr algn="just"/>
            <a:endParaRPr lang="en-GB" dirty="0"/>
          </a:p>
          <a:p>
            <a:pPr algn="just"/>
            <a:r>
              <a:rPr lang="en-GB" dirty="0" smtClean="0"/>
              <a:t>If </a:t>
            </a:r>
            <a:r>
              <a:rPr lang="en-GB" dirty="0"/>
              <a:t>you notice there is a penis like thorn, then it will be male. </a:t>
            </a:r>
            <a:endParaRPr lang="en-GB" dirty="0" smtClean="0"/>
          </a:p>
          <a:p>
            <a:pPr algn="just"/>
            <a:endParaRPr lang="en-GB" dirty="0"/>
          </a:p>
          <a:p>
            <a:pPr algn="just"/>
            <a:r>
              <a:rPr lang="en-GB" dirty="0" smtClean="0"/>
              <a:t>And </a:t>
            </a:r>
            <a:r>
              <a:rPr lang="en-GB" dirty="0"/>
              <a:t>if not then it will definitely be a female duck. </a:t>
            </a:r>
            <a:endParaRPr lang="en-GB" dirty="0" smtClean="0"/>
          </a:p>
          <a:p>
            <a:pPr algn="just"/>
            <a:endParaRPr lang="en-GB" dirty="0"/>
          </a:p>
          <a:p>
            <a:pPr algn="just"/>
            <a:r>
              <a:rPr lang="en-GB" dirty="0" smtClean="0"/>
              <a:t>The </a:t>
            </a:r>
            <a:r>
              <a:rPr lang="en-GB" dirty="0"/>
              <a:t>easiest way to determine male ducks is that the tail feathers of male ducks are curled up.</a:t>
            </a:r>
          </a:p>
          <a:p>
            <a:pPr algn="just"/>
            <a:endParaRPr lang="en-GB" dirty="0"/>
          </a:p>
          <a:p>
            <a:endParaRPr lang="en-GB" dirty="0"/>
          </a:p>
        </p:txBody>
      </p:sp>
    </p:spTree>
    <p:extLst>
      <p:ext uri="{BB962C8B-B14F-4D97-AF65-F5344CB8AC3E}">
        <p14:creationId xmlns:p14="http://schemas.microsoft.com/office/powerpoint/2010/main" val="2846977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rmAutofit fontScale="85000" lnSpcReduction="10000"/>
          </a:bodyPr>
          <a:lstStyle/>
          <a:p>
            <a:pPr marL="0" indent="0" fontAlgn="base">
              <a:buNone/>
            </a:pPr>
            <a:r>
              <a:rPr lang="en-GB" b="1" dirty="0">
                <a:solidFill>
                  <a:srgbClr val="C00000"/>
                </a:solidFill>
              </a:rPr>
              <a:t>Duck’s Eggs and Meat Market</a:t>
            </a:r>
            <a:endParaRPr lang="en-GB" dirty="0">
              <a:solidFill>
                <a:srgbClr val="C00000"/>
              </a:solidFill>
            </a:endParaRPr>
          </a:p>
          <a:p>
            <a:pPr algn="just" fontAlgn="base"/>
            <a:r>
              <a:rPr lang="en-GB" dirty="0"/>
              <a:t>Marketing duck products (egg and meat) is very easy. People all over the world like duck egg and meat from the ancient time. </a:t>
            </a:r>
            <a:endParaRPr lang="en-GB" dirty="0" smtClean="0"/>
          </a:p>
          <a:p>
            <a:pPr algn="just" fontAlgn="base"/>
            <a:r>
              <a:rPr lang="en-GB" dirty="0" smtClean="0"/>
              <a:t>In </a:t>
            </a:r>
            <a:r>
              <a:rPr lang="en-GB" dirty="0"/>
              <a:t>some areas, people like duck eggs and meat more than chicken meat or eggs. </a:t>
            </a:r>
            <a:endParaRPr lang="en-GB" dirty="0" smtClean="0"/>
          </a:p>
          <a:p>
            <a:pPr algn="just" fontAlgn="base"/>
            <a:r>
              <a:rPr lang="en-GB" dirty="0" smtClean="0"/>
              <a:t>Duck </a:t>
            </a:r>
            <a:r>
              <a:rPr lang="en-GB" dirty="0"/>
              <a:t>eggs are usually larger in size than chicken eggs. </a:t>
            </a:r>
            <a:endParaRPr lang="en-GB" dirty="0" smtClean="0"/>
          </a:p>
          <a:p>
            <a:pPr algn="just" fontAlgn="base"/>
            <a:r>
              <a:rPr lang="en-GB" dirty="0" smtClean="0"/>
              <a:t>Before </a:t>
            </a:r>
            <a:r>
              <a:rPr lang="en-GB" dirty="0"/>
              <a:t>marketing duck eggs, clean the dirt of egg shell perfectly. </a:t>
            </a:r>
            <a:endParaRPr lang="en-GB" dirty="0" smtClean="0"/>
          </a:p>
          <a:p>
            <a:pPr algn="just" fontAlgn="base"/>
            <a:r>
              <a:rPr lang="en-GB" dirty="0" smtClean="0"/>
              <a:t>Don’t </a:t>
            </a:r>
            <a:r>
              <a:rPr lang="en-GB" dirty="0"/>
              <a:t>wash the eggs with water. Clean the eggs with knife, soiled paper or towel. </a:t>
            </a:r>
            <a:endParaRPr lang="en-GB" dirty="0" smtClean="0"/>
          </a:p>
          <a:p>
            <a:pPr algn="just" fontAlgn="base"/>
            <a:r>
              <a:rPr lang="en-GB" dirty="0" smtClean="0"/>
              <a:t>Use </a:t>
            </a:r>
            <a:r>
              <a:rPr lang="en-GB" dirty="0"/>
              <a:t>egg basket or carton for caring eggs from one place to another place. Make a deep layer of straw or rice bran if you use such boxes for carrying eggs. </a:t>
            </a:r>
          </a:p>
          <a:p>
            <a:endParaRPr lang="en-GB" dirty="0"/>
          </a:p>
        </p:txBody>
      </p:sp>
    </p:spTree>
    <p:extLst>
      <p:ext uri="{BB962C8B-B14F-4D97-AF65-F5344CB8AC3E}">
        <p14:creationId xmlns:p14="http://schemas.microsoft.com/office/powerpoint/2010/main" val="24050562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solidFill>
                  <a:srgbClr val="C00000"/>
                </a:solidFill>
                <a:latin typeface="Times New Roman" panose="02020603050405020304" pitchFamily="18" charset="0"/>
                <a:cs typeface="Times New Roman" panose="02020603050405020304" pitchFamily="18" charset="0"/>
              </a:rPr>
              <a:t>QUAIL PRODUCTION</a:t>
            </a:r>
            <a:endParaRPr lang="en-GB"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990600"/>
            <a:ext cx="8839200" cy="5715000"/>
          </a:xfrm>
        </p:spPr>
        <p:txBody>
          <a:bodyPr>
            <a:normAutofit/>
          </a:bodyPr>
          <a:lstStyle/>
          <a:p>
            <a:pPr algn="just"/>
            <a:r>
              <a:rPr lang="en-US" sz="2800" dirty="0" smtClean="0">
                <a:latin typeface="Times New Roman" panose="02020603050405020304" pitchFamily="18" charset="0"/>
                <a:cs typeface="Times New Roman" panose="02020603050405020304" pitchFamily="18" charset="0"/>
              </a:rPr>
              <a:t>Quail </a:t>
            </a:r>
            <a:r>
              <a:rPr lang="en-US" sz="2800" dirty="0">
                <a:latin typeface="Times New Roman" panose="02020603050405020304" pitchFamily="18" charset="0"/>
                <a:cs typeface="Times New Roman" panose="02020603050405020304" pitchFamily="18" charset="0"/>
              </a:rPr>
              <a:t>is dual purpose bird for meat and egg </a:t>
            </a:r>
            <a:r>
              <a:rPr lang="en-US" sz="2800" dirty="0" smtClean="0">
                <a:latin typeface="Times New Roman" panose="02020603050405020304" pitchFamily="18" charset="0"/>
                <a:cs typeface="Times New Roman" panose="02020603050405020304" pitchFamily="18" charset="0"/>
              </a:rPr>
              <a:t>production.</a:t>
            </a:r>
          </a:p>
          <a:p>
            <a:pPr algn="just"/>
            <a:r>
              <a:rPr lang="en-US" sz="2800" dirty="0" smtClean="0">
                <a:latin typeface="Times New Roman" panose="02020603050405020304" pitchFamily="18" charset="0"/>
                <a:cs typeface="Times New Roman" panose="02020603050405020304" pitchFamily="18" charset="0"/>
              </a:rPr>
              <a:t>2 breeds of quails: </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a:t>
            </a:r>
            <a:r>
              <a:rPr lang="en-US" sz="2800" b="1" dirty="0" err="1" smtClean="0">
                <a:latin typeface="Times New Roman" panose="02020603050405020304" pitchFamily="18" charset="0"/>
                <a:cs typeface="Times New Roman" panose="02020603050405020304" pitchFamily="18" charset="0"/>
              </a:rPr>
              <a:t>i</a:t>
            </a:r>
            <a:r>
              <a:rPr lang="en-US" sz="2800" b="1" dirty="0" smtClean="0">
                <a:latin typeface="Times New Roman" panose="02020603050405020304" pitchFamily="18" charset="0"/>
                <a:cs typeface="Times New Roman" panose="02020603050405020304" pitchFamily="18" charset="0"/>
              </a:rPr>
              <a:t>) Japanese quail (</a:t>
            </a:r>
            <a:r>
              <a:rPr lang="en-US" sz="2800" b="1" i="1" dirty="0" err="1" smtClean="0">
                <a:latin typeface="Times New Roman" panose="02020603050405020304" pitchFamily="18" charset="0"/>
                <a:cs typeface="Times New Roman" panose="02020603050405020304" pitchFamily="18" charset="0"/>
              </a:rPr>
              <a:t>Coturnix</a:t>
            </a:r>
            <a:r>
              <a:rPr lang="en-US" sz="2800" b="1" i="1" dirty="0" smtClean="0">
                <a:latin typeface="Times New Roman" panose="02020603050405020304" pitchFamily="18" charset="0"/>
                <a:cs typeface="Times New Roman" panose="02020603050405020304" pitchFamily="18" charset="0"/>
              </a:rPr>
              <a:t> Japonica</a:t>
            </a:r>
            <a:r>
              <a:rPr lang="en-US" sz="2800" b="1"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commonly known as </a:t>
            </a:r>
            <a:r>
              <a:rPr lang="en-US" sz="2800" dirty="0" err="1" smtClean="0">
                <a:latin typeface="Times New Roman" panose="02020603050405020304" pitchFamily="18" charset="0"/>
                <a:cs typeface="Times New Roman" panose="02020603050405020304" pitchFamily="18" charset="0"/>
              </a:rPr>
              <a:t>Bater</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Utilised</a:t>
            </a:r>
            <a:r>
              <a:rPr lang="en-US" sz="2800" dirty="0" smtClean="0">
                <a:latin typeface="Times New Roman" panose="02020603050405020304" pitchFamily="18" charset="0"/>
                <a:cs typeface="Times New Roman" panose="02020603050405020304" pitchFamily="18" charset="0"/>
              </a:rPr>
              <a:t> for </a:t>
            </a:r>
            <a:r>
              <a:rPr lang="en-US" sz="2800" dirty="0">
                <a:latin typeface="Times New Roman" panose="02020603050405020304" pitchFamily="18" charset="0"/>
                <a:cs typeface="Times New Roman" panose="02020603050405020304" pitchFamily="18" charset="0"/>
              </a:rPr>
              <a:t>developing specialized egg and meat lines of quail.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ii) Bob white quail </a:t>
            </a:r>
            <a:r>
              <a:rPr lang="en-US" sz="2800" b="1" dirty="0">
                <a:latin typeface="Times New Roman" panose="02020603050405020304" pitchFamily="18" charset="0"/>
                <a:cs typeface="Times New Roman" panose="02020603050405020304" pitchFamily="18" charset="0"/>
              </a:rPr>
              <a:t>(</a:t>
            </a:r>
            <a:r>
              <a:rPr lang="en-US" sz="2800" b="1" i="1" dirty="0" err="1">
                <a:latin typeface="Times New Roman" panose="02020603050405020304" pitchFamily="18" charset="0"/>
                <a:cs typeface="Times New Roman" panose="02020603050405020304" pitchFamily="18" charset="0"/>
              </a:rPr>
              <a:t>Colinus</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virginianus</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Birds are without tail, heavy and have white coloured plumage as dominant character. </a:t>
            </a:r>
          </a:p>
          <a:p>
            <a:pPr algn="just"/>
            <a:r>
              <a:rPr lang="en-US" sz="2800" dirty="0" smtClean="0">
                <a:latin typeface="Times New Roman" panose="02020603050405020304" pitchFamily="18" charset="0"/>
                <a:cs typeface="Times New Roman" panose="02020603050405020304" pitchFamily="18" charset="0"/>
              </a:rPr>
              <a:t>Broiler quails lines: </a:t>
            </a:r>
            <a:r>
              <a:rPr lang="en-US" sz="2800" dirty="0" err="1" smtClean="0">
                <a:latin typeface="Times New Roman" panose="02020603050405020304" pitchFamily="18" charset="0"/>
                <a:cs typeface="Times New Roman" panose="02020603050405020304" pitchFamily="18" charset="0"/>
              </a:rPr>
              <a:t>CARI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Uttam</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CARI</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Ujjawal</a:t>
            </a:r>
            <a:r>
              <a:rPr lang="en-US" sz="2800" dirty="0" smtClean="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CARI</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Sweta</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Egg type </a:t>
            </a:r>
            <a:r>
              <a:rPr lang="en-US" sz="2800" dirty="0">
                <a:latin typeface="Times New Roman" panose="02020603050405020304" pitchFamily="18" charset="0"/>
                <a:cs typeface="Times New Roman" panose="02020603050405020304" pitchFamily="18" charset="0"/>
              </a:rPr>
              <a:t>quails </a:t>
            </a:r>
            <a:r>
              <a:rPr lang="en-US" sz="2800" dirty="0" smtClean="0">
                <a:latin typeface="Times New Roman" panose="02020603050405020304" pitchFamily="18" charset="0"/>
                <a:cs typeface="Times New Roman" panose="02020603050405020304" pitchFamily="18" charset="0"/>
              </a:rPr>
              <a:t>line: </a:t>
            </a:r>
            <a:r>
              <a:rPr lang="en-US" sz="2800" dirty="0" err="1" smtClean="0">
                <a:latin typeface="Times New Roman" panose="02020603050405020304" pitchFamily="18" charset="0"/>
                <a:cs typeface="Times New Roman" panose="02020603050405020304" pitchFamily="18" charset="0"/>
              </a:rPr>
              <a:t>CARI</a:t>
            </a:r>
            <a:r>
              <a:rPr lang="en-US" sz="2800" dirty="0" smtClean="0">
                <a:latin typeface="Times New Roman" panose="02020603050405020304" pitchFamily="18" charset="0"/>
                <a:cs typeface="Times New Roman" panose="02020603050405020304" pitchFamily="18" charset="0"/>
              </a:rPr>
              <a:t> Brown and </a:t>
            </a:r>
            <a:r>
              <a:rPr lang="en-US" sz="2800" dirty="0" err="1">
                <a:latin typeface="Times New Roman" panose="02020603050405020304" pitchFamily="18" charset="0"/>
                <a:cs typeface="Times New Roman" panose="02020603050405020304" pitchFamily="18" charset="0"/>
              </a:rPr>
              <a:t>CARI</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Pearl (</a:t>
            </a:r>
            <a:r>
              <a:rPr lang="en-US" sz="2800" dirty="0">
                <a:latin typeface="Times New Roman" panose="02020603050405020304" pitchFamily="18" charset="0"/>
                <a:cs typeface="Times New Roman" panose="02020603050405020304" pitchFamily="18" charset="0"/>
              </a:rPr>
              <a:t>White Egg Shell line). </a:t>
            </a:r>
          </a:p>
          <a:p>
            <a:pPr marL="0" indent="0" algn="just">
              <a:buNone/>
            </a:pP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097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72200"/>
          </a:xfrm>
        </p:spPr>
        <p:txBody>
          <a:bodyPr>
            <a:normAutofit fontScale="92500" lnSpcReduction="10000"/>
          </a:bodyPr>
          <a:lstStyle/>
          <a:p>
            <a:pPr marL="0" indent="0">
              <a:buNone/>
            </a:pPr>
            <a:r>
              <a:rPr lang="en-US" b="1" dirty="0" smtClean="0">
                <a:solidFill>
                  <a:srgbClr val="C00000"/>
                </a:solidFill>
              </a:rPr>
              <a:t>Breeds </a:t>
            </a:r>
            <a:r>
              <a:rPr lang="en-US" b="1" dirty="0">
                <a:solidFill>
                  <a:srgbClr val="C00000"/>
                </a:solidFill>
              </a:rPr>
              <a:t>of turkeys in India: </a:t>
            </a:r>
            <a:endParaRPr lang="en-US" b="1" dirty="0" smtClean="0">
              <a:solidFill>
                <a:srgbClr val="C00000"/>
              </a:solidFill>
            </a:endParaRPr>
          </a:p>
          <a:p>
            <a:pPr algn="just"/>
            <a:r>
              <a:rPr lang="en-US" b="1" dirty="0"/>
              <a:t>Board breasted bronze: </a:t>
            </a:r>
            <a:r>
              <a:rPr lang="en-US" dirty="0"/>
              <a:t>The basic plumage color is black and not bronze. The females have black breast feathers with white tips, which help in sex determination as early as 12 weeks of age. </a:t>
            </a:r>
            <a:endParaRPr lang="en-US" dirty="0" smtClean="0"/>
          </a:p>
          <a:p>
            <a:pPr algn="just"/>
            <a:endParaRPr lang="en-US" dirty="0"/>
          </a:p>
          <a:p>
            <a:pPr algn="just"/>
            <a:endParaRPr lang="en-GB" dirty="0"/>
          </a:p>
          <a:p>
            <a:pPr algn="just"/>
            <a:r>
              <a:rPr lang="en-US" b="1" dirty="0" smtClean="0"/>
              <a:t>Beltsville </a:t>
            </a:r>
            <a:r>
              <a:rPr lang="en-US" b="1" dirty="0"/>
              <a:t>small white: </a:t>
            </a:r>
            <a:r>
              <a:rPr lang="en-US" dirty="0"/>
              <a:t>This variety was developed </a:t>
            </a:r>
            <a:r>
              <a:rPr lang="en-US" dirty="0" smtClean="0"/>
              <a:t>in USA</a:t>
            </a:r>
            <a:r>
              <a:rPr lang="en-US" dirty="0"/>
              <a:t>. It closely resembles the Board breasted white in color and shape but smaller in size. Egg production, fertility and hatchability tend to be higher and broodiness tends to be lower than heavy varieties. </a:t>
            </a:r>
            <a:endParaRPr lang="en-GB" dirty="0"/>
          </a:p>
          <a:p>
            <a:endParaRPr lang="en-GB" dirty="0"/>
          </a:p>
        </p:txBody>
      </p:sp>
    </p:spTree>
    <p:extLst>
      <p:ext uri="{BB962C8B-B14F-4D97-AF65-F5344CB8AC3E}">
        <p14:creationId xmlns:p14="http://schemas.microsoft.com/office/powerpoint/2010/main" val="19034280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rmAutofit/>
          </a:bodyPr>
          <a:lstStyle/>
          <a:p>
            <a:pPr marL="0" indent="0" fontAlgn="base">
              <a:buNone/>
            </a:pPr>
            <a:r>
              <a:rPr lang="en-GB" b="1" dirty="0" smtClean="0">
                <a:solidFill>
                  <a:srgbClr val="C00000"/>
                </a:solidFill>
                <a:latin typeface="Times New Roman" panose="02020603050405020304" pitchFamily="18" charset="0"/>
                <a:cs typeface="Times New Roman" panose="02020603050405020304" pitchFamily="18" charset="0"/>
              </a:rPr>
              <a:t>Special features of quails</a:t>
            </a:r>
          </a:p>
          <a:p>
            <a:pPr fontAlgn="base"/>
            <a:r>
              <a:rPr lang="en-US" dirty="0">
                <a:latin typeface="Times New Roman" panose="02020603050405020304" pitchFamily="18" charset="0"/>
                <a:cs typeface="Times New Roman" panose="02020603050405020304" pitchFamily="18" charset="0"/>
              </a:rPr>
              <a:t>Very short generation </a:t>
            </a:r>
            <a:r>
              <a:rPr lang="en-US" dirty="0" smtClean="0">
                <a:latin typeface="Times New Roman" panose="02020603050405020304" pitchFamily="18" charset="0"/>
                <a:cs typeface="Times New Roman" panose="02020603050405020304" pitchFamily="18" charset="0"/>
              </a:rPr>
              <a:t>interval.</a:t>
            </a:r>
          </a:p>
          <a:p>
            <a:pPr fontAlgn="base"/>
            <a:r>
              <a:rPr lang="en-US" dirty="0" smtClean="0">
                <a:latin typeface="Times New Roman" panose="02020603050405020304" pitchFamily="18" charset="0"/>
                <a:cs typeface="Times New Roman" panose="02020603050405020304" pitchFamily="18" charset="0"/>
              </a:rPr>
              <a:t>very resistant to diseases.</a:t>
            </a:r>
          </a:p>
          <a:p>
            <a:pPr fontAlgn="base"/>
            <a:r>
              <a:rPr lang="en-US" dirty="0" smtClean="0">
                <a:latin typeface="Times New Roman" panose="02020603050405020304" pitchFamily="18" charset="0"/>
                <a:cs typeface="Times New Roman" panose="02020603050405020304" pitchFamily="18" charset="0"/>
              </a:rPr>
              <a:t>No </a:t>
            </a:r>
            <a:r>
              <a:rPr lang="en-US" dirty="0">
                <a:latin typeface="Times New Roman" panose="02020603050405020304" pitchFamily="18" charset="0"/>
                <a:cs typeface="Times New Roman" panose="02020603050405020304" pitchFamily="18" charset="0"/>
              </a:rPr>
              <a:t>vaccination is </a:t>
            </a:r>
            <a:r>
              <a:rPr lang="en-US" dirty="0" smtClean="0">
                <a:latin typeface="Times New Roman" panose="02020603050405020304" pitchFamily="18" charset="0"/>
                <a:cs typeface="Times New Roman" panose="02020603050405020304" pitchFamily="18" charset="0"/>
              </a:rPr>
              <a:t>required.</a:t>
            </a:r>
          </a:p>
          <a:p>
            <a:pPr fontAlgn="base"/>
            <a:r>
              <a:rPr lang="en-US" dirty="0" smtClean="0">
                <a:latin typeface="Times New Roman" panose="02020603050405020304" pitchFamily="18" charset="0"/>
                <a:cs typeface="Times New Roman" panose="02020603050405020304" pitchFamily="18" charset="0"/>
              </a:rPr>
              <a:t>Low </a:t>
            </a:r>
            <a:r>
              <a:rPr lang="en-US" dirty="0">
                <a:latin typeface="Times New Roman" panose="02020603050405020304" pitchFamily="18" charset="0"/>
                <a:cs typeface="Times New Roman" panose="02020603050405020304" pitchFamily="18" charset="0"/>
              </a:rPr>
              <a:t>space requirement (200 </a:t>
            </a:r>
            <a:r>
              <a:rPr lang="en-US" dirty="0" smtClean="0">
                <a:latin typeface="Times New Roman" panose="02020603050405020304" pitchFamily="18" charset="0"/>
                <a:cs typeface="Times New Roman" panose="02020603050405020304" pitchFamily="18" charset="0"/>
              </a:rPr>
              <a:t>sq. </a:t>
            </a:r>
            <a:r>
              <a:rPr lang="en-US" dirty="0">
                <a:latin typeface="Times New Roman" panose="02020603050405020304" pitchFamily="18" charset="0"/>
                <a:cs typeface="Times New Roman" panose="02020603050405020304" pitchFamily="18" charset="0"/>
              </a:rPr>
              <a:t>cm</a:t>
            </a:r>
            <a:r>
              <a:rPr lang="en-US" dirty="0" smtClean="0">
                <a:latin typeface="Times New Roman" panose="02020603050405020304" pitchFamily="18" charset="0"/>
                <a:cs typeface="Times New Roman" panose="02020603050405020304" pitchFamily="18" charset="0"/>
              </a:rPr>
              <a:t>.). </a:t>
            </a:r>
          </a:p>
          <a:p>
            <a:pPr fontAlgn="base"/>
            <a:r>
              <a:rPr lang="en-US" dirty="0" smtClean="0">
                <a:latin typeface="Times New Roman" panose="02020603050405020304" pitchFamily="18" charset="0"/>
                <a:cs typeface="Times New Roman" panose="02020603050405020304" pitchFamily="18" charset="0"/>
              </a:rPr>
              <a:t>Easy </a:t>
            </a: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handle. </a:t>
            </a:r>
          </a:p>
          <a:p>
            <a:pPr fontAlgn="base"/>
            <a:r>
              <a:rPr lang="en-US" dirty="0" smtClean="0">
                <a:latin typeface="Times New Roman" panose="02020603050405020304" pitchFamily="18" charset="0"/>
                <a:cs typeface="Times New Roman" panose="02020603050405020304" pitchFamily="18" charset="0"/>
              </a:rPr>
              <a:t>Early </a:t>
            </a:r>
            <a:r>
              <a:rPr lang="en-US" dirty="0">
                <a:latin typeface="Times New Roman" panose="02020603050405020304" pitchFamily="18" charset="0"/>
                <a:cs typeface="Times New Roman" panose="02020603050405020304" pitchFamily="18" charset="0"/>
              </a:rPr>
              <a:t>maturity marketing age with in 4th week. </a:t>
            </a:r>
            <a:endParaRPr lang="en-US" dirty="0" smtClean="0">
              <a:latin typeface="Times New Roman" panose="02020603050405020304" pitchFamily="18" charset="0"/>
              <a:cs typeface="Times New Roman" panose="02020603050405020304" pitchFamily="18" charset="0"/>
            </a:endParaRPr>
          </a:p>
          <a:p>
            <a:pPr algn="just" fontAlgn="base"/>
            <a:r>
              <a:rPr lang="en-US" dirty="0" smtClean="0">
                <a:latin typeface="Times New Roman" panose="02020603050405020304" pitchFamily="18" charset="0"/>
                <a:cs typeface="Times New Roman" panose="02020603050405020304" pitchFamily="18" charset="0"/>
              </a:rPr>
              <a:t>Very </a:t>
            </a:r>
            <a:r>
              <a:rPr lang="en-US" dirty="0">
                <a:latin typeface="Times New Roman" panose="02020603050405020304" pitchFamily="18" charset="0"/>
                <a:cs typeface="Times New Roman" panose="02020603050405020304" pitchFamily="18" charset="0"/>
              </a:rPr>
              <a:t>high laying </a:t>
            </a:r>
            <a:r>
              <a:rPr lang="en-US" dirty="0" smtClean="0">
                <a:latin typeface="Times New Roman" panose="02020603050405020304" pitchFamily="18" charset="0"/>
                <a:cs typeface="Times New Roman" panose="02020603050405020304" pitchFamily="18" charset="0"/>
              </a:rPr>
              <a:t>intensity: Female starts </a:t>
            </a:r>
            <a:r>
              <a:rPr lang="en-US" dirty="0">
                <a:latin typeface="Times New Roman" panose="02020603050405020304" pitchFamily="18" charset="0"/>
                <a:cs typeface="Times New Roman" panose="02020603050405020304" pitchFamily="18" charset="0"/>
              </a:rPr>
              <a:t>laying at an age of 42 days and reach to peak production by 10-12 weeks of age. </a:t>
            </a:r>
          </a:p>
          <a:p>
            <a:pPr fontAlgn="base"/>
            <a:endParaRPr lang="en-GB" dirty="0">
              <a:solidFill>
                <a:srgbClr val="C00000"/>
              </a:solidFill>
            </a:endParaRPr>
          </a:p>
          <a:p>
            <a:endParaRPr lang="en-GB" dirty="0"/>
          </a:p>
        </p:txBody>
      </p:sp>
    </p:spTree>
    <p:extLst>
      <p:ext uri="{BB962C8B-B14F-4D97-AF65-F5344CB8AC3E}">
        <p14:creationId xmlns:p14="http://schemas.microsoft.com/office/powerpoint/2010/main" val="31021823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rmAutofit lnSpcReduction="10000"/>
          </a:bodyPr>
          <a:lstStyle/>
          <a:p>
            <a:pPr marL="0" indent="0">
              <a:buNone/>
            </a:pPr>
            <a:r>
              <a:rPr lang="en-US" sz="3300" b="1" dirty="0">
                <a:solidFill>
                  <a:srgbClr val="FF0000"/>
                </a:solidFill>
                <a:latin typeface="Times New Roman" panose="02020603050405020304" pitchFamily="18" charset="0"/>
                <a:cs typeface="Times New Roman" panose="02020603050405020304" pitchFamily="18" charset="0"/>
              </a:rPr>
              <a:t>Other Information</a:t>
            </a:r>
            <a:r>
              <a:rPr lang="en-US" sz="3300" b="1" dirty="0" smtClean="0">
                <a:solidFill>
                  <a:srgbClr val="FF0000"/>
                </a:solidFill>
                <a:latin typeface="Times New Roman" panose="02020603050405020304" pitchFamily="18" charset="0"/>
                <a:cs typeface="Times New Roman" panose="02020603050405020304" pitchFamily="18" charset="0"/>
              </a:rPr>
              <a:t>:</a:t>
            </a:r>
          </a:p>
          <a:p>
            <a:pPr marL="0" indent="0">
              <a:buNone/>
            </a:pPr>
            <a:endParaRPr lang="en-US" sz="3300" dirty="0">
              <a:solidFill>
                <a:srgbClr val="FF0000"/>
              </a:solidFill>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Dressing percentage</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70-75%</a:t>
            </a:r>
          </a:p>
          <a:p>
            <a:endParaRPr lang="en-US" sz="3000" dirty="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Av. </a:t>
            </a:r>
            <a:r>
              <a:rPr lang="en-US" sz="3000" dirty="0">
                <a:latin typeface="Times New Roman" panose="02020603050405020304" pitchFamily="18" charset="0"/>
                <a:cs typeface="Times New Roman" panose="02020603050405020304" pitchFamily="18" charset="0"/>
              </a:rPr>
              <a:t>oven ready </a:t>
            </a:r>
            <a:r>
              <a:rPr lang="en-US" sz="3000" dirty="0" smtClean="0">
                <a:latin typeface="Times New Roman" panose="02020603050405020304" pitchFamily="18" charset="0"/>
                <a:cs typeface="Times New Roman" panose="02020603050405020304" pitchFamily="18" charset="0"/>
              </a:rPr>
              <a:t>weight (28-35 days)</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110-</a:t>
            </a:r>
            <a:r>
              <a:rPr lang="en-US" sz="3000" dirty="0" err="1" smtClean="0">
                <a:latin typeface="Times New Roman" panose="02020603050405020304" pitchFamily="18" charset="0"/>
                <a:cs typeface="Times New Roman" panose="02020603050405020304" pitchFamily="18" charset="0"/>
              </a:rPr>
              <a:t>140g</a:t>
            </a:r>
            <a:endParaRPr lang="en-US" sz="3000" dirty="0" smtClean="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Killing out % no giblet                               </a:t>
            </a:r>
            <a:r>
              <a:rPr lang="en-US" sz="3000" dirty="0" smtClean="0">
                <a:latin typeface="Times New Roman" panose="02020603050405020304" pitchFamily="18" charset="0"/>
                <a:cs typeface="Times New Roman" panose="02020603050405020304" pitchFamily="18" charset="0"/>
              </a:rPr>
              <a:t>65%</a:t>
            </a:r>
          </a:p>
          <a:p>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Average fertility                                 </a:t>
            </a:r>
            <a:r>
              <a:rPr lang="en-US" sz="3000" dirty="0" smtClean="0">
                <a:latin typeface="Times New Roman" panose="02020603050405020304" pitchFamily="18" charset="0"/>
                <a:cs typeface="Times New Roman" panose="02020603050405020304" pitchFamily="18" charset="0"/>
              </a:rPr>
              <a:t>        85-90%</a:t>
            </a:r>
          </a:p>
          <a:p>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Average hatchability                                </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65-75</a:t>
            </a:r>
            <a:r>
              <a:rPr lang="en-US" sz="3000" dirty="0">
                <a:latin typeface="Times New Roman" panose="02020603050405020304" pitchFamily="18" charset="0"/>
                <a:cs typeface="Times New Roman" panose="02020603050405020304" pitchFamily="18" charset="0"/>
              </a:rPr>
              <a:t>%</a:t>
            </a:r>
          </a:p>
          <a:p>
            <a:pPr fontAlgn="base"/>
            <a:endParaRPr lang="en-GB" dirty="0">
              <a:solidFill>
                <a:srgbClr val="C00000"/>
              </a:solidFill>
            </a:endParaRPr>
          </a:p>
          <a:p>
            <a:endParaRPr lang="en-GB" dirty="0"/>
          </a:p>
        </p:txBody>
      </p:sp>
    </p:spTree>
    <p:extLst>
      <p:ext uri="{BB962C8B-B14F-4D97-AF65-F5344CB8AC3E}">
        <p14:creationId xmlns:p14="http://schemas.microsoft.com/office/powerpoint/2010/main" val="890518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276600"/>
            <a:ext cx="5334000" cy="2438400"/>
          </a:xfrm>
          <a:solidFill>
            <a:srgbClr val="C00000"/>
          </a:solidFill>
          <a:ln>
            <a:noFill/>
          </a:ln>
          <a:effectLst>
            <a:innerShdw blurRad="63500" dist="50800" dir="16200000">
              <a:prstClr val="black">
                <a:alpha val="50000"/>
              </a:prstClr>
            </a:inn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0000"/>
            <a:scene3d>
              <a:camera prst="orthographicFront"/>
              <a:lightRig rig="freezing" dir="t">
                <a:rot lat="0" lon="0" rev="5640000"/>
              </a:lightRig>
            </a:scene3d>
            <a:sp3d prstMaterial="flat">
              <a:contourClr>
                <a:schemeClr val="tx2"/>
              </a:contourClr>
            </a:sp3d>
          </a:bodyPr>
          <a:lstStyle/>
          <a:p>
            <a:pPr algn="ctr"/>
            <a:r>
              <a:rPr lang="en-US" sz="16600" b="1" dirty="0" smtClean="0"/>
              <a:t/>
            </a:r>
            <a:br>
              <a:rPr lang="en-US" sz="16600" b="1" dirty="0" smtClean="0"/>
            </a:br>
            <a:r>
              <a:rPr lang="en-US" sz="16600" b="1" dirty="0"/>
              <a:t/>
            </a:r>
            <a:br>
              <a:rPr lang="en-US" sz="16600" b="1" dirty="0"/>
            </a:br>
            <a:r>
              <a:rPr lang="en-US" sz="16600" b="1" dirty="0" smtClean="0"/>
              <a:t/>
            </a:r>
            <a:br>
              <a:rPr lang="en-US" sz="16600" b="1" dirty="0" smtClean="0"/>
            </a:br>
            <a:r>
              <a:rPr lang="en-US" sz="9800" b="1" dirty="0" smtClean="0">
                <a:solidFill>
                  <a:schemeClr val="bg1"/>
                </a:solidFill>
                <a:latin typeface="Times New Roman" panose="02020603050405020304" pitchFamily="18" charset="0"/>
                <a:cs typeface="Times New Roman" panose="02020603050405020304" pitchFamily="18" charset="0"/>
              </a:rPr>
              <a:t>THANKS</a:t>
            </a:r>
            <a:r>
              <a:rPr lang="en-US" sz="16600" b="1" dirty="0" smtClean="0">
                <a:solidFill>
                  <a:schemeClr val="bg1"/>
                </a:solidFill>
              </a:rPr>
              <a:t/>
            </a:r>
            <a:br>
              <a:rPr lang="en-US" sz="16600" b="1" dirty="0" smtClean="0">
                <a:solidFill>
                  <a:schemeClr val="bg1"/>
                </a:solidFill>
              </a:rPr>
            </a:br>
            <a:r>
              <a:rPr lang="en-US" sz="16600" b="1" dirty="0" smtClean="0"/>
              <a:t/>
            </a:r>
            <a:br>
              <a:rPr lang="en-US" sz="16600" b="1" dirty="0" smtClean="0"/>
            </a:br>
            <a:r>
              <a:rPr lang="en-US" sz="11400" b="1" dirty="0" smtClean="0">
                <a:solidFill>
                  <a:srgbClr val="FFC000"/>
                </a:solidFill>
                <a:latin typeface="Mongolian Baiti" pitchFamily="66" charset="0"/>
                <a:cs typeface="Mongolian Baiti" pitchFamily="66" charset="0"/>
              </a:rPr>
              <a:t>THANKS</a:t>
            </a:r>
            <a:r>
              <a:rPr lang="en-US" dirty="0" smtClean="0"/>
              <a:t/>
            </a:r>
            <a:br>
              <a:rPr lang="en-US" dirty="0" smtClean="0"/>
            </a:br>
            <a:endParaRPr lang="en-US" dirty="0"/>
          </a:p>
        </p:txBody>
      </p:sp>
    </p:spTree>
    <p:extLst>
      <p:ext uri="{BB962C8B-B14F-4D97-AF65-F5344CB8AC3E}">
        <p14:creationId xmlns:p14="http://schemas.microsoft.com/office/powerpoint/2010/main" val="1825858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72200"/>
          </a:xfrm>
        </p:spPr>
        <p:txBody>
          <a:bodyPr>
            <a:normAutofit/>
          </a:bodyPr>
          <a:lstStyle/>
          <a:p>
            <a:pPr marL="0" indent="0">
              <a:buNone/>
            </a:pPr>
            <a:r>
              <a:rPr lang="en-US" b="1" dirty="0" smtClean="0">
                <a:solidFill>
                  <a:srgbClr val="C00000"/>
                </a:solidFill>
              </a:rPr>
              <a:t>Breeds </a:t>
            </a:r>
            <a:r>
              <a:rPr lang="en-US" b="1" dirty="0">
                <a:solidFill>
                  <a:srgbClr val="C00000"/>
                </a:solidFill>
              </a:rPr>
              <a:t>of turkeys in </a:t>
            </a:r>
            <a:r>
              <a:rPr lang="en-US" b="1" dirty="0" smtClean="0">
                <a:solidFill>
                  <a:srgbClr val="C00000"/>
                </a:solidFill>
              </a:rPr>
              <a:t>India …………………… </a:t>
            </a:r>
          </a:p>
          <a:p>
            <a:pPr marL="0" indent="0">
              <a:buNone/>
            </a:pPr>
            <a:endParaRPr lang="en-US" b="1" dirty="0" smtClean="0">
              <a:solidFill>
                <a:srgbClr val="C00000"/>
              </a:solidFill>
            </a:endParaRPr>
          </a:p>
          <a:p>
            <a:pPr algn="just"/>
            <a:r>
              <a:rPr lang="en-US" b="1" dirty="0" smtClean="0"/>
              <a:t>Board </a:t>
            </a:r>
            <a:r>
              <a:rPr lang="en-US" b="1" dirty="0"/>
              <a:t>breasted white: </a:t>
            </a:r>
            <a:r>
              <a:rPr lang="en-US" dirty="0"/>
              <a:t>This is a cross between Board breasted bronze and White Holland with white feathers. </a:t>
            </a:r>
            <a:endParaRPr lang="en-US" dirty="0" smtClean="0"/>
          </a:p>
          <a:p>
            <a:pPr algn="just"/>
            <a:endParaRPr lang="en-US" dirty="0" smtClean="0"/>
          </a:p>
          <a:p>
            <a:pPr algn="just"/>
            <a:r>
              <a:rPr lang="en-US" dirty="0" smtClean="0"/>
              <a:t>This </a:t>
            </a:r>
            <a:r>
              <a:rPr lang="en-US" dirty="0"/>
              <a:t>variety was developed at the Cornell University. White plumage turkeys seems to be suitable Indian-Agro climatic conditions as they have better heat tolerance and also good and clean in appearance after dressing. </a:t>
            </a:r>
            <a:endParaRPr lang="en-GB" dirty="0"/>
          </a:p>
          <a:p>
            <a:pPr marL="0" indent="0">
              <a:buNone/>
            </a:pPr>
            <a:endParaRPr lang="en-GB" dirty="0"/>
          </a:p>
        </p:txBody>
      </p:sp>
    </p:spTree>
    <p:extLst>
      <p:ext uri="{BB962C8B-B14F-4D97-AF65-F5344CB8AC3E}">
        <p14:creationId xmlns:p14="http://schemas.microsoft.com/office/powerpoint/2010/main" val="2389623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248400"/>
          </a:xfrm>
        </p:spPr>
        <p:txBody>
          <a:bodyPr>
            <a:normAutofit fontScale="92500" lnSpcReduction="20000"/>
          </a:bodyPr>
          <a:lstStyle/>
          <a:p>
            <a:pPr marL="0" indent="0">
              <a:buNone/>
            </a:pPr>
            <a:r>
              <a:rPr lang="en-US" b="1" dirty="0">
                <a:solidFill>
                  <a:srgbClr val="C00000"/>
                </a:solidFill>
              </a:rPr>
              <a:t>Turkey </a:t>
            </a:r>
            <a:r>
              <a:rPr lang="en-US" b="1" dirty="0" smtClean="0">
                <a:solidFill>
                  <a:srgbClr val="C00000"/>
                </a:solidFill>
              </a:rPr>
              <a:t>Terminologies</a:t>
            </a:r>
            <a:r>
              <a:rPr lang="en-US" b="1" dirty="0" smtClean="0">
                <a:solidFill>
                  <a:srgbClr val="C00000"/>
                </a:solidFill>
              </a:rPr>
              <a:t>:</a:t>
            </a:r>
          </a:p>
          <a:p>
            <a:pPr marL="0" indent="0">
              <a:buNone/>
            </a:pPr>
            <a:endParaRPr lang="en-US" b="1" dirty="0" smtClean="0">
              <a:solidFill>
                <a:srgbClr val="C00000"/>
              </a:solidFill>
            </a:endParaRPr>
          </a:p>
          <a:p>
            <a:pPr marL="0" indent="0" algn="just">
              <a:buNone/>
            </a:pPr>
            <a:r>
              <a:rPr lang="en-GB" u="sng" dirty="0" smtClean="0"/>
              <a:t>Tom: </a:t>
            </a:r>
            <a:r>
              <a:rPr lang="en-GB" dirty="0" smtClean="0"/>
              <a:t>Adult male turkey</a:t>
            </a:r>
            <a:r>
              <a:rPr lang="en-GB" dirty="0" smtClean="0"/>
              <a:t>.</a:t>
            </a:r>
          </a:p>
          <a:p>
            <a:pPr marL="0" indent="0" algn="just">
              <a:buNone/>
            </a:pPr>
            <a:endParaRPr lang="en-GB" dirty="0" smtClean="0"/>
          </a:p>
          <a:p>
            <a:pPr marL="0" indent="0" algn="just">
              <a:buNone/>
            </a:pPr>
            <a:r>
              <a:rPr lang="en-GB" u="sng" dirty="0" smtClean="0"/>
              <a:t>Hen: </a:t>
            </a:r>
            <a:r>
              <a:rPr lang="en-GB" dirty="0" smtClean="0"/>
              <a:t>Adult female turkey</a:t>
            </a:r>
            <a:r>
              <a:rPr lang="en-GB" dirty="0" smtClean="0"/>
              <a:t>.</a:t>
            </a:r>
          </a:p>
          <a:p>
            <a:pPr marL="0" indent="0" algn="just">
              <a:buNone/>
            </a:pPr>
            <a:endParaRPr lang="en-GB" dirty="0" smtClean="0"/>
          </a:p>
          <a:p>
            <a:pPr marL="0" indent="0" algn="just">
              <a:buNone/>
            </a:pPr>
            <a:r>
              <a:rPr lang="en-GB" u="sng" dirty="0" smtClean="0"/>
              <a:t>Poult: </a:t>
            </a:r>
            <a:r>
              <a:rPr lang="en-GB" dirty="0" smtClean="0"/>
              <a:t>Young one of turkey</a:t>
            </a:r>
            <a:r>
              <a:rPr lang="en-GB" dirty="0" smtClean="0"/>
              <a:t>.</a:t>
            </a:r>
          </a:p>
          <a:p>
            <a:pPr marL="0" indent="0" algn="just">
              <a:buNone/>
            </a:pPr>
            <a:endParaRPr lang="en-GB" dirty="0"/>
          </a:p>
          <a:p>
            <a:pPr marL="0" indent="0" algn="just">
              <a:buNone/>
            </a:pPr>
            <a:r>
              <a:rPr lang="en-US" u="sng" dirty="0"/>
              <a:t>Snood or Dew </a:t>
            </a:r>
            <a:r>
              <a:rPr lang="en-US" u="sng" dirty="0" smtClean="0"/>
              <a:t>Bill: </a:t>
            </a:r>
            <a:r>
              <a:rPr lang="en-US" dirty="0"/>
              <a:t>The fleshy protuberance near the base of the </a:t>
            </a:r>
            <a:r>
              <a:rPr lang="en-US" dirty="0" smtClean="0"/>
              <a:t>beak. </a:t>
            </a:r>
            <a:endParaRPr lang="en-US" dirty="0" smtClean="0"/>
          </a:p>
          <a:p>
            <a:pPr marL="0" indent="0" algn="just">
              <a:buNone/>
            </a:pPr>
            <a:endParaRPr lang="en-US" dirty="0" smtClean="0"/>
          </a:p>
          <a:p>
            <a:pPr marL="0" indent="0" algn="just">
              <a:buNone/>
            </a:pPr>
            <a:r>
              <a:rPr lang="en-US" u="sng" dirty="0" smtClean="0"/>
              <a:t>Caruncles: </a:t>
            </a:r>
            <a:r>
              <a:rPr lang="en-US" dirty="0"/>
              <a:t>The fleshy protuberance on the head and neck usually pink or red in color which appear from about 5</a:t>
            </a:r>
            <a:r>
              <a:rPr lang="en-US" baseline="30000" dirty="0"/>
              <a:t>th </a:t>
            </a:r>
            <a:r>
              <a:rPr lang="en-US" dirty="0"/>
              <a:t>Week of </a:t>
            </a:r>
            <a:r>
              <a:rPr lang="en-US" dirty="0" smtClean="0"/>
              <a:t>age. </a:t>
            </a:r>
          </a:p>
          <a:p>
            <a:endParaRPr lang="en-GB" dirty="0"/>
          </a:p>
        </p:txBody>
      </p:sp>
    </p:spTree>
    <p:extLst>
      <p:ext uri="{BB962C8B-B14F-4D97-AF65-F5344CB8AC3E}">
        <p14:creationId xmlns:p14="http://schemas.microsoft.com/office/powerpoint/2010/main" val="3153238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534400" cy="5486400"/>
          </a:xfrm>
        </p:spPr>
        <p:txBody>
          <a:bodyPr>
            <a:normAutofit fontScale="92500" lnSpcReduction="20000"/>
          </a:bodyPr>
          <a:lstStyle/>
          <a:p>
            <a:pPr marL="0" indent="0" algn="just">
              <a:buNone/>
            </a:pPr>
            <a:r>
              <a:rPr lang="en-US" u="sng" dirty="0" smtClean="0"/>
              <a:t>Dewlap</a:t>
            </a:r>
            <a:r>
              <a:rPr lang="en-US" u="sng" dirty="0" smtClean="0"/>
              <a:t>: </a:t>
            </a:r>
            <a:r>
              <a:rPr lang="en-US" dirty="0"/>
              <a:t>A large flap skin seen immediately below the </a:t>
            </a:r>
            <a:r>
              <a:rPr lang="en-US" dirty="0" smtClean="0"/>
              <a:t>chin</a:t>
            </a:r>
            <a:r>
              <a:rPr lang="en-US" dirty="0" smtClean="0"/>
              <a:t>.</a:t>
            </a:r>
          </a:p>
          <a:p>
            <a:pPr marL="0" indent="0" algn="just">
              <a:buNone/>
            </a:pPr>
            <a:endParaRPr lang="en-US" dirty="0" smtClean="0"/>
          </a:p>
          <a:p>
            <a:pPr marL="0" indent="0" algn="just">
              <a:buNone/>
            </a:pPr>
            <a:r>
              <a:rPr lang="en-US" u="sng" dirty="0" smtClean="0"/>
              <a:t>Beard: </a:t>
            </a:r>
            <a:r>
              <a:rPr lang="en-US" dirty="0"/>
              <a:t>A tuft of hair attached to the skin of the upper chest </a:t>
            </a:r>
            <a:r>
              <a:rPr lang="en-US" dirty="0" smtClean="0"/>
              <a:t>region. </a:t>
            </a:r>
            <a:endParaRPr lang="en-US" dirty="0" smtClean="0"/>
          </a:p>
          <a:p>
            <a:pPr marL="0" indent="0" algn="just">
              <a:buNone/>
            </a:pPr>
            <a:endParaRPr lang="en-US" dirty="0" smtClean="0"/>
          </a:p>
          <a:p>
            <a:pPr marL="0" indent="0" algn="just">
              <a:buNone/>
            </a:pPr>
            <a:r>
              <a:rPr lang="en-US" u="sng" dirty="0" smtClean="0"/>
              <a:t>Strut: </a:t>
            </a:r>
            <a:r>
              <a:rPr lang="en-US" dirty="0"/>
              <a:t>Mating behavior of male </a:t>
            </a:r>
            <a:r>
              <a:rPr lang="en-US" dirty="0" smtClean="0"/>
              <a:t>turkey. </a:t>
            </a:r>
            <a:endParaRPr lang="en-US" dirty="0" smtClean="0"/>
          </a:p>
          <a:p>
            <a:pPr marL="0" indent="0" algn="just">
              <a:buNone/>
            </a:pPr>
            <a:endParaRPr lang="en-US" dirty="0" smtClean="0"/>
          </a:p>
          <a:p>
            <a:pPr marL="0" indent="0" algn="just">
              <a:buNone/>
            </a:pPr>
            <a:r>
              <a:rPr lang="en-US" u="sng" dirty="0"/>
              <a:t>Shooting the </a:t>
            </a:r>
            <a:r>
              <a:rPr lang="en-US" u="sng" dirty="0" smtClean="0"/>
              <a:t>red </a:t>
            </a:r>
            <a:r>
              <a:rPr lang="en-US" dirty="0" smtClean="0"/>
              <a:t>(</a:t>
            </a:r>
            <a:r>
              <a:rPr lang="en-US" dirty="0"/>
              <a:t>Similar to an ulcer</a:t>
            </a:r>
            <a:r>
              <a:rPr lang="en-US" dirty="0" smtClean="0"/>
              <a:t>): </a:t>
            </a:r>
            <a:r>
              <a:rPr lang="en-US" dirty="0"/>
              <a:t>The development of caruncles and this is supposed to indicate the most difficult time in the life of young turkey </a:t>
            </a:r>
            <a:r>
              <a:rPr lang="en-US" dirty="0" smtClean="0"/>
              <a:t>. </a:t>
            </a:r>
            <a:endParaRPr lang="en-GB" dirty="0">
              <a:solidFill>
                <a:srgbClr val="000000"/>
              </a:solidFill>
              <a:latin typeface="Times New Roman"/>
              <a:ea typeface="Times New Roman"/>
            </a:endParaRPr>
          </a:p>
          <a:p>
            <a:endParaRPr lang="en-GB" dirty="0"/>
          </a:p>
        </p:txBody>
      </p:sp>
    </p:spTree>
    <p:extLst>
      <p:ext uri="{BB962C8B-B14F-4D97-AF65-F5344CB8AC3E}">
        <p14:creationId xmlns:p14="http://schemas.microsoft.com/office/powerpoint/2010/main" val="810659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324600"/>
          </a:xfrm>
        </p:spPr>
        <p:txBody>
          <a:bodyPr>
            <a:normAutofit/>
          </a:bodyPr>
          <a:lstStyle/>
          <a:p>
            <a:pPr marL="0" indent="0" algn="just">
              <a:buNone/>
            </a:pPr>
            <a:r>
              <a:rPr lang="en-US" sz="2400" b="1" dirty="0"/>
              <a:t>Debeaking: </a:t>
            </a:r>
            <a:r>
              <a:rPr lang="en-US" sz="2400" dirty="0"/>
              <a:t>Poults should be </a:t>
            </a:r>
            <a:r>
              <a:rPr lang="en-US" sz="2400" dirty="0" err="1"/>
              <a:t>debeaked</a:t>
            </a:r>
            <a:r>
              <a:rPr lang="en-US" sz="2400" dirty="0"/>
              <a:t> to control feather picking and cannibalism and done at day old or 3-5 weeks of age. Remove the beak at about one half the distance from nostril to the tip of the beak</a:t>
            </a:r>
            <a:r>
              <a:rPr lang="en-US" sz="2400" dirty="0" smtClean="0"/>
              <a:t>.</a:t>
            </a:r>
          </a:p>
          <a:p>
            <a:pPr marL="0" indent="0" algn="just">
              <a:buNone/>
            </a:pPr>
            <a:r>
              <a:rPr lang="en-US" sz="2400" dirty="0" smtClean="0"/>
              <a:t> </a:t>
            </a:r>
          </a:p>
          <a:p>
            <a:pPr marL="0" indent="0" algn="just">
              <a:buNone/>
            </a:pPr>
            <a:endParaRPr lang="en-GB" sz="2400" dirty="0"/>
          </a:p>
          <a:p>
            <a:pPr marL="0" indent="0" algn="just">
              <a:buNone/>
            </a:pPr>
            <a:r>
              <a:rPr lang="en-US" sz="2400" b="1" dirty="0" err="1"/>
              <a:t>Desnooding</a:t>
            </a:r>
            <a:r>
              <a:rPr lang="en-US" sz="2400" b="1" dirty="0"/>
              <a:t>: </a:t>
            </a:r>
            <a:r>
              <a:rPr lang="en-US" sz="2400" dirty="0"/>
              <a:t>Removal of the snood or </a:t>
            </a:r>
            <a:r>
              <a:rPr lang="en-US" sz="2400" dirty="0" err="1" smtClean="0"/>
              <a:t>dewbill</a:t>
            </a:r>
            <a:r>
              <a:rPr lang="en-US" sz="2400" dirty="0" smtClean="0"/>
              <a:t> </a:t>
            </a:r>
            <a:r>
              <a:rPr lang="en-US" sz="2400" dirty="0"/>
              <a:t>is to prevent the head injuries from picking and fighting. At the day old the snood is removed by </a:t>
            </a:r>
            <a:r>
              <a:rPr lang="en-US" sz="2400" dirty="0" err="1"/>
              <a:t>shumbnail</a:t>
            </a:r>
            <a:r>
              <a:rPr lang="en-US" sz="2400" dirty="0"/>
              <a:t>/finger pressure and at 3 weeks of age with sharp scissors. </a:t>
            </a:r>
            <a:endParaRPr lang="en-US" sz="2400" dirty="0" smtClean="0"/>
          </a:p>
          <a:p>
            <a:pPr marL="0" indent="0" algn="just">
              <a:buNone/>
            </a:pPr>
            <a:endParaRPr lang="en-GB" sz="2400" dirty="0" smtClean="0"/>
          </a:p>
          <a:p>
            <a:pPr marL="0" indent="0" algn="just">
              <a:buNone/>
            </a:pPr>
            <a:endParaRPr lang="en-GB" sz="2400" dirty="0"/>
          </a:p>
          <a:p>
            <a:pPr marL="0" indent="0" algn="just">
              <a:buNone/>
            </a:pPr>
            <a:r>
              <a:rPr lang="en-US" sz="2400" b="1" dirty="0" err="1"/>
              <a:t>Detoeing</a:t>
            </a:r>
            <a:r>
              <a:rPr lang="en-US" sz="2400" b="1" dirty="0"/>
              <a:t> or toe clipping: </a:t>
            </a:r>
            <a:r>
              <a:rPr lang="en-US" sz="2400" dirty="0"/>
              <a:t>Clipping is done at day old by removing the tip of the toe just to the inside of the outer most toe pad including the entire toenail. </a:t>
            </a:r>
            <a:endParaRPr lang="en-GB" sz="2400" dirty="0"/>
          </a:p>
          <a:p>
            <a:endParaRPr lang="en-GB" dirty="0"/>
          </a:p>
        </p:txBody>
      </p:sp>
    </p:spTree>
    <p:extLst>
      <p:ext uri="{BB962C8B-B14F-4D97-AF65-F5344CB8AC3E}">
        <p14:creationId xmlns:p14="http://schemas.microsoft.com/office/powerpoint/2010/main" val="3509535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10600" cy="5867400"/>
          </a:xfrm>
        </p:spPr>
        <p:txBody>
          <a:bodyPr>
            <a:noAutofit/>
          </a:bodyPr>
          <a:lstStyle/>
          <a:p>
            <a:pPr marL="0" indent="0" algn="just">
              <a:buNone/>
            </a:pPr>
            <a:r>
              <a:rPr lang="en-US" sz="2600" b="1" dirty="0">
                <a:solidFill>
                  <a:srgbClr val="C00000"/>
                </a:solidFill>
              </a:rPr>
              <a:t>Turkey egg: </a:t>
            </a:r>
            <a:r>
              <a:rPr lang="en-US" sz="2600" dirty="0" smtClean="0"/>
              <a:t>Start lay </a:t>
            </a:r>
            <a:r>
              <a:rPr lang="en-US" sz="2600" dirty="0"/>
              <a:t>from the 30</a:t>
            </a:r>
            <a:r>
              <a:rPr lang="en-US" sz="2600" baseline="30000" dirty="0"/>
              <a:t>th </a:t>
            </a:r>
            <a:r>
              <a:rPr lang="en-US" sz="2600" dirty="0"/>
              <a:t>week of age and its production period is 24 weeks from the point of lay. </a:t>
            </a:r>
            <a:endParaRPr lang="en-US" sz="2600" dirty="0" smtClean="0"/>
          </a:p>
          <a:p>
            <a:pPr marL="0" indent="0" algn="just">
              <a:buNone/>
            </a:pPr>
            <a:endParaRPr lang="en-US" sz="2600" dirty="0" smtClean="0"/>
          </a:p>
          <a:p>
            <a:pPr algn="just"/>
            <a:r>
              <a:rPr lang="en-US" sz="2600" dirty="0" smtClean="0"/>
              <a:t>Under </a:t>
            </a:r>
            <a:r>
              <a:rPr lang="en-US" sz="2600" dirty="0"/>
              <a:t>proper feeding and artificial lightening management turkey hens lay as much as 60-100 eggs annually. </a:t>
            </a:r>
            <a:endParaRPr lang="en-US" sz="2600" dirty="0" smtClean="0"/>
          </a:p>
          <a:p>
            <a:pPr algn="just"/>
            <a:endParaRPr lang="en-US" sz="2600" dirty="0" smtClean="0"/>
          </a:p>
          <a:p>
            <a:pPr algn="just"/>
            <a:r>
              <a:rPr lang="en-US" sz="2600" dirty="0" smtClean="0"/>
              <a:t>Nearly </a:t>
            </a:r>
            <a:r>
              <a:rPr lang="en-US" sz="2600" dirty="0"/>
              <a:t>70 percent of the eggs will be laid in the afternoon. </a:t>
            </a:r>
            <a:endParaRPr lang="en-US" sz="2600" dirty="0" smtClean="0"/>
          </a:p>
          <a:p>
            <a:pPr algn="just"/>
            <a:endParaRPr lang="en-US" sz="2600" dirty="0" smtClean="0"/>
          </a:p>
          <a:p>
            <a:pPr algn="just"/>
            <a:r>
              <a:rPr lang="en-US" sz="2600" dirty="0" smtClean="0"/>
              <a:t>The </a:t>
            </a:r>
            <a:r>
              <a:rPr lang="en-US" sz="2600" dirty="0"/>
              <a:t>turkey eggs are tinted and weigh about 85 </a:t>
            </a:r>
            <a:r>
              <a:rPr lang="en-US" sz="2600" dirty="0" err="1"/>
              <a:t>gms</a:t>
            </a:r>
            <a:r>
              <a:rPr lang="en-US" sz="2600" dirty="0"/>
              <a:t>. </a:t>
            </a:r>
            <a:endParaRPr lang="en-US" sz="2600" dirty="0" smtClean="0"/>
          </a:p>
          <a:p>
            <a:pPr algn="just"/>
            <a:endParaRPr lang="en-US" sz="2600" dirty="0" smtClean="0"/>
          </a:p>
          <a:p>
            <a:pPr algn="just"/>
            <a:r>
              <a:rPr lang="en-US" sz="2600" dirty="0" smtClean="0"/>
              <a:t>The </a:t>
            </a:r>
            <a:r>
              <a:rPr lang="en-US" sz="2600" dirty="0"/>
              <a:t>protein, lipid, carbohydrate and mineral content of turkey egg are 13.1%, 11.8%, 1.7% and 0.8% respectively. The cholesterol is 15.67-23.97 mg/gm of yolk. </a:t>
            </a:r>
            <a:endParaRPr lang="en-GB" sz="2600" dirty="0"/>
          </a:p>
          <a:p>
            <a:endParaRPr lang="en-GB" sz="2600" dirty="0"/>
          </a:p>
        </p:txBody>
      </p:sp>
    </p:spTree>
    <p:extLst>
      <p:ext uri="{BB962C8B-B14F-4D97-AF65-F5344CB8AC3E}">
        <p14:creationId xmlns:p14="http://schemas.microsoft.com/office/powerpoint/2010/main" val="1359699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3595</Words>
  <Application>Microsoft Office PowerPoint</Application>
  <PresentationFormat>On-screen Show (4:3)</PresentationFormat>
  <Paragraphs>355</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Mongolian Baiti</vt:lpstr>
      <vt:lpstr>Times New Roman</vt:lpstr>
      <vt:lpstr>Wingdings</vt:lpstr>
      <vt:lpstr>Office Theme</vt:lpstr>
      <vt:lpstr>TURKEY, DUCK AND QUAIL PRODUCTION (LPM-608)</vt:lpstr>
      <vt:lpstr>TURKEY PRODUCTION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DUCK PRODUCTION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QUAIL PRODUCTION</vt:lpstr>
      <vt:lpstr>PowerPoint Presentation</vt:lpstr>
      <vt:lpstr>PowerPoint Presentation</vt:lpstr>
      <vt:lpstr>   THANKS  THANKS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TURKEY PRODUCTION</dc:title>
  <dc:creator>Teufel</dc:creator>
  <cp:lastModifiedBy>s p sahu</cp:lastModifiedBy>
  <cp:revision>33</cp:revision>
  <dcterms:created xsi:type="dcterms:W3CDTF">2006-08-16T00:00:00Z</dcterms:created>
  <dcterms:modified xsi:type="dcterms:W3CDTF">2020-04-22T10:14:07Z</dcterms:modified>
</cp:coreProperties>
</file>