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2"/>
  </p:handoutMasterIdLst>
  <p:sldIdLst>
    <p:sldId id="394" r:id="rId2"/>
    <p:sldId id="395" r:id="rId3"/>
    <p:sldId id="379" r:id="rId4"/>
    <p:sldId id="381" r:id="rId5"/>
    <p:sldId id="397" r:id="rId6"/>
    <p:sldId id="393" r:id="rId7"/>
    <p:sldId id="382" r:id="rId8"/>
    <p:sldId id="383" r:id="rId9"/>
    <p:sldId id="384" r:id="rId10"/>
    <p:sldId id="38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5ED68B-53BA-400C-BB1E-49C3B79F43FD}" type="datetimeFigureOut">
              <a:rPr lang="en-US" smtClean="0"/>
              <a:pPr/>
              <a:t>4/29/2020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8F1D1E-5792-4A9A-9C7D-2355FE40E30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4/29/2020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4/29/2020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24200"/>
            <a:ext cx="7772400" cy="1143000"/>
          </a:xfrm>
        </p:spPr>
        <p:txBody>
          <a:bodyPr>
            <a:normAutofit fontScale="90000"/>
          </a:bodyPr>
          <a:lstStyle/>
          <a:p>
            <a:pPr algn="ctr"/>
            <a:br>
              <a:rPr lang="en-US" sz="4900" dirty="0">
                <a:solidFill>
                  <a:srgbClr val="C00000"/>
                </a:solidFill>
                <a:latin typeface="Arial Black" pitchFamily="34" charset="0"/>
              </a:rPr>
            </a:br>
            <a:br>
              <a:rPr lang="en-US" sz="4900" dirty="0">
                <a:solidFill>
                  <a:srgbClr val="C00000"/>
                </a:solidFill>
                <a:latin typeface="Arial Black" pitchFamily="34" charset="0"/>
              </a:rPr>
            </a:br>
            <a:br>
              <a:rPr lang="en-US" sz="4900" dirty="0">
                <a:solidFill>
                  <a:srgbClr val="C00000"/>
                </a:solidFill>
                <a:latin typeface="Arial Black" pitchFamily="34" charset="0"/>
              </a:rPr>
            </a:br>
            <a:br>
              <a:rPr lang="en-US" sz="4900" dirty="0">
                <a:solidFill>
                  <a:srgbClr val="C00000"/>
                </a:solidFill>
                <a:latin typeface="Arial Black" pitchFamily="34" charset="0"/>
              </a:rPr>
            </a:br>
            <a:r>
              <a:rPr lang="en-US" sz="4900" dirty="0">
                <a:solidFill>
                  <a:srgbClr val="C00000"/>
                </a:solidFill>
                <a:latin typeface="Arial Black" pitchFamily="34" charset="0"/>
              </a:rPr>
              <a:t>UNIT- 9</a:t>
            </a:r>
            <a:br>
              <a:rPr lang="en-US" sz="4900" dirty="0">
                <a:solidFill>
                  <a:srgbClr val="C00000"/>
                </a:solidFill>
                <a:latin typeface="Arial Black" pitchFamily="34" charset="0"/>
              </a:rPr>
            </a:br>
            <a:br>
              <a:rPr lang="en-US" dirty="0"/>
            </a:br>
            <a:r>
              <a:rPr lang="en-US" dirty="0">
                <a:solidFill>
                  <a:srgbClr val="00B050"/>
                </a:solidFill>
                <a:latin typeface="Aardvark" pitchFamily="2" charset="0"/>
              </a:rPr>
              <a:t>CONTEMPORARY ISSUES IN LIVESTOCK ENTERPRISES</a:t>
            </a:r>
          </a:p>
        </p:txBody>
      </p:sp>
      <p:sp>
        <p:nvSpPr>
          <p:cNvPr id="3" name="Content Placeholder 2"/>
          <p:cNvSpPr>
            <a:spLocks noGrp="1"/>
          </p:cNvSpPr>
          <p:nvPr>
            <p:ph sz="quarter" idx="1"/>
          </p:nvPr>
        </p:nvSpPr>
        <p:spPr>
          <a:xfrm>
            <a:off x="381000" y="2667000"/>
            <a:ext cx="8305800" cy="3352800"/>
          </a:xfrm>
        </p:spPr>
        <p:txBody>
          <a:bodyPr>
            <a:normAutofit fontScale="85000" lnSpcReduction="10000"/>
          </a:bodyPr>
          <a:lstStyle/>
          <a:p>
            <a:pPr>
              <a:buNone/>
            </a:pPr>
            <a:r>
              <a:rPr lang="en-US" dirty="0"/>
              <a:t>  </a:t>
            </a:r>
          </a:p>
          <a:p>
            <a:pPr>
              <a:buNone/>
            </a:pPr>
            <a:endParaRPr lang="en-US" dirty="0"/>
          </a:p>
          <a:p>
            <a:pPr>
              <a:buNone/>
            </a:pPr>
            <a:endParaRPr lang="en-US" dirty="0"/>
          </a:p>
          <a:p>
            <a:pPr>
              <a:buNone/>
            </a:pPr>
            <a:endParaRPr lang="en-US" sz="3300" dirty="0"/>
          </a:p>
          <a:p>
            <a:pPr>
              <a:buNone/>
            </a:pPr>
            <a:r>
              <a:rPr lang="en-US" sz="3500" b="1" dirty="0">
                <a:solidFill>
                  <a:srgbClr val="7030A0"/>
                </a:solidFill>
              </a:rPr>
              <a:t>Topic </a:t>
            </a:r>
            <a:r>
              <a:rPr lang="en-US" dirty="0"/>
              <a:t>: </a:t>
            </a:r>
            <a:r>
              <a:rPr lang="en-IN" sz="2400" dirty="0">
                <a:solidFill>
                  <a:srgbClr val="7030A0"/>
                </a:solidFill>
                <a:latin typeface="Arial Black" pitchFamily="34" charset="0"/>
              </a:rPr>
              <a:t>Gender mainstreaming and Gender sensitization</a:t>
            </a:r>
            <a:endParaRPr lang="en-US" dirty="0"/>
          </a:p>
          <a:p>
            <a:pPr>
              <a:buNone/>
            </a:pPr>
            <a:endParaRPr lang="en-US" dirty="0"/>
          </a:p>
          <a:p>
            <a:pPr>
              <a:buNone/>
            </a:pPr>
            <a:r>
              <a:rPr lang="en-US" b="1" dirty="0"/>
              <a:t>Department of Veterinary &amp; A. H. Extension Education</a:t>
            </a:r>
          </a:p>
          <a:p>
            <a:pPr>
              <a:buNone/>
            </a:pPr>
            <a:r>
              <a:rPr lang="en-US" b="1" dirty="0"/>
              <a:t>Bihar Veterinary College, Patna -14</a:t>
            </a:r>
          </a:p>
        </p:txBody>
      </p:sp>
      <p:pic>
        <p:nvPicPr>
          <p:cNvPr id="4" name="Picture 4" descr="E:\Dr. Saroj New 1 W bkt 21.02.2016\LOGO\New Logo\BASU LOGO copy.jpg"/>
          <p:cNvPicPr>
            <a:picLocks noChangeAspect="1" noChangeArrowheads="1"/>
          </p:cNvPicPr>
          <p:nvPr/>
        </p:nvPicPr>
        <p:blipFill>
          <a:blip r:embed="rId2"/>
          <a:srcRect/>
          <a:stretch>
            <a:fillRect/>
          </a:stretch>
        </p:blipFill>
        <p:spPr bwMode="auto">
          <a:xfrm>
            <a:off x="2375881" y="163512"/>
            <a:ext cx="3491519" cy="1512887"/>
          </a:xfrm>
          <a:prstGeom prst="rect">
            <a:avLst/>
          </a:prstGeom>
          <a:noFill/>
          <a:ln w="9525">
            <a:noFill/>
            <a:miter lim="800000"/>
            <a:headEnd/>
            <a:tailEnd/>
          </a:ln>
        </p:spPr>
      </p:pic>
      <p:sp>
        <p:nvSpPr>
          <p:cNvPr id="5" name="Rectangle 4"/>
          <p:cNvSpPr/>
          <p:nvPr/>
        </p:nvSpPr>
        <p:spPr>
          <a:xfrm>
            <a:off x="6781800" y="533400"/>
            <a:ext cx="2209800" cy="646331"/>
          </a:xfrm>
          <a:prstGeom prst="rect">
            <a:avLst/>
          </a:prstGeom>
        </p:spPr>
        <p:txBody>
          <a:bodyPr>
            <a:spAutoFit/>
          </a:bodyPr>
          <a:lstStyle/>
          <a:p>
            <a:pPr>
              <a:defRPr/>
            </a:pP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Geometr706 BlkCn BT" pitchFamily="34" charset="0"/>
                <a:cs typeface="Arial" pitchFamily="34" charset="0"/>
              </a:rPr>
              <a:t>Lecture -1</a:t>
            </a:r>
            <a:endParaRPr lang="en-US" sz="3600" dirty="0">
              <a:latin typeface="Geometr706 BlkCn BT" pitchFamily="34" charset="0"/>
              <a:cs typeface="Arial" pitchFamily="34" charset="0"/>
            </a:endParaRPr>
          </a:p>
        </p:txBody>
      </p:sp>
      <p:sp>
        <p:nvSpPr>
          <p:cNvPr id="6" name="TextBox 5"/>
          <p:cNvSpPr txBox="1"/>
          <p:nvPr/>
        </p:nvSpPr>
        <p:spPr>
          <a:xfrm>
            <a:off x="5018179" y="5943600"/>
            <a:ext cx="3897221" cy="923330"/>
          </a:xfrm>
          <a:prstGeom prst="rect">
            <a:avLst/>
          </a:prstGeom>
          <a:noFill/>
        </p:spPr>
        <p:txBody>
          <a:bodyPr wrap="none" rtlCol="0">
            <a:spAutoFit/>
          </a:bodyPr>
          <a:lstStyle/>
          <a:p>
            <a:r>
              <a:rPr lang="en-US" dirty="0">
                <a:solidFill>
                  <a:srgbClr val="7030A0"/>
                </a:solidFill>
                <a:latin typeface="Arial Black" pitchFamily="34" charset="0"/>
              </a:rPr>
              <a:t>Instructor : </a:t>
            </a:r>
            <a:r>
              <a:rPr lang="en-US" dirty="0">
                <a:solidFill>
                  <a:srgbClr val="000099"/>
                </a:solidFill>
                <a:latin typeface="Arial Black" pitchFamily="34" charset="0"/>
              </a:rPr>
              <a:t>Dr. Saroj K. </a:t>
            </a:r>
            <a:r>
              <a:rPr lang="en-US" dirty="0" err="1">
                <a:solidFill>
                  <a:srgbClr val="000099"/>
                </a:solidFill>
                <a:latin typeface="Arial Black" pitchFamily="34" charset="0"/>
              </a:rPr>
              <a:t>Rajak</a:t>
            </a:r>
            <a:endParaRPr lang="en-US" dirty="0">
              <a:solidFill>
                <a:srgbClr val="000099"/>
              </a:solidFill>
              <a:latin typeface="Arial Black" pitchFamily="34" charset="0"/>
            </a:endParaRPr>
          </a:p>
          <a:p>
            <a:r>
              <a:rPr lang="en-US" dirty="0">
                <a:solidFill>
                  <a:srgbClr val="000099"/>
                </a:solidFill>
                <a:latin typeface="Aharoni" pitchFamily="2" charset="-79"/>
                <a:cs typeface="Aharoni" pitchFamily="2" charset="-79"/>
              </a:rPr>
              <a:t>           </a:t>
            </a:r>
            <a:r>
              <a:rPr lang="en-US" dirty="0" err="1">
                <a:solidFill>
                  <a:srgbClr val="000099"/>
                </a:solidFill>
                <a:latin typeface="Aharoni" pitchFamily="2" charset="-79"/>
                <a:cs typeface="Aharoni" pitchFamily="2" charset="-79"/>
              </a:rPr>
              <a:t>Asstt</a:t>
            </a:r>
            <a:r>
              <a:rPr lang="en-US" dirty="0">
                <a:solidFill>
                  <a:srgbClr val="000099"/>
                </a:solidFill>
                <a:latin typeface="Aharoni" pitchFamily="2" charset="-79"/>
                <a:cs typeface="Aharoni" pitchFamily="2" charset="-79"/>
              </a:rPr>
              <a:t>. Professor</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382000" cy="6477000"/>
          </a:xfrm>
        </p:spPr>
        <p:txBody>
          <a:bodyPr>
            <a:normAutofit/>
          </a:bodyPr>
          <a:lstStyle/>
          <a:p>
            <a:pPr marL="0" indent="0">
              <a:buNone/>
            </a:pPr>
            <a:r>
              <a:rPr lang="en-US" dirty="0"/>
              <a:t> </a:t>
            </a:r>
            <a:r>
              <a:rPr lang="en-IN" b="1" dirty="0">
                <a:solidFill>
                  <a:srgbClr val="C00000"/>
                </a:solidFill>
              </a:rPr>
              <a:t>Gender issues</a:t>
            </a:r>
          </a:p>
          <a:p>
            <a:r>
              <a:rPr lang="en-IN" dirty="0"/>
              <a:t>Specific consequences of the inequality of women and men.</a:t>
            </a:r>
          </a:p>
          <a:p>
            <a:pPr marL="0" indent="0">
              <a:buNone/>
            </a:pPr>
            <a:r>
              <a:rPr lang="en-IN" b="1" dirty="0">
                <a:solidFill>
                  <a:srgbClr val="C00000"/>
                </a:solidFill>
              </a:rPr>
              <a:t>Gender Relations</a:t>
            </a:r>
          </a:p>
          <a:p>
            <a:r>
              <a:rPr lang="en-IN" dirty="0"/>
              <a:t>Ways in which a culture or society defines rights, responsibilities, and identities of men and</a:t>
            </a:r>
          </a:p>
          <a:p>
            <a:r>
              <a:rPr lang="en-IN" dirty="0"/>
              <a:t>women in relation to one another.</a:t>
            </a:r>
          </a:p>
          <a:p>
            <a:pPr marL="0" indent="0">
              <a:buNone/>
            </a:pPr>
            <a:r>
              <a:rPr lang="en-IN" b="1" dirty="0">
                <a:solidFill>
                  <a:srgbClr val="C00000"/>
                </a:solidFill>
              </a:rPr>
              <a:t>Gender Sensitive</a:t>
            </a:r>
          </a:p>
          <a:p>
            <a:r>
              <a:rPr lang="en-IN" dirty="0"/>
              <a:t>Being aware of the differences between women’s and men’s needs, roles, responsibilities,</a:t>
            </a:r>
          </a:p>
          <a:p>
            <a:r>
              <a:rPr lang="en-IN" dirty="0"/>
              <a:t>and constraints.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914400"/>
            <a:ext cx="8077200" cy="5486400"/>
          </a:xfrm>
        </p:spPr>
        <p:txBody>
          <a:bodyPr>
            <a:normAutofit/>
          </a:bodyPr>
          <a:lstStyle/>
          <a:p>
            <a:endParaRPr lang="en-US" sz="3600" dirty="0"/>
          </a:p>
          <a:p>
            <a:r>
              <a:rPr lang="en-IN" dirty="0"/>
              <a:t>Both women and men play critical roles in agriculture throughout the world, producing, processing and providing the food we eat. Rural women in particular are responsible for half of the world’s food production and produce between 60 and 80 percent of the food in most developing countries. </a:t>
            </a:r>
          </a:p>
          <a:p>
            <a:r>
              <a:rPr lang="en-IN" dirty="0"/>
              <a:t>Yet, despite their contribution to global food security, women farmers are frequently underestimated and overlooked in development strategies.</a:t>
            </a:r>
            <a:endParaRPr lang="en-US" dirty="0"/>
          </a:p>
          <a:p>
            <a:endParaRPr lang="en-IN" b="1" dirty="0"/>
          </a:p>
        </p:txBody>
      </p:sp>
      <p:sp>
        <p:nvSpPr>
          <p:cNvPr id="4" name="Rectangle 3"/>
          <p:cNvSpPr/>
          <p:nvPr/>
        </p:nvSpPr>
        <p:spPr>
          <a:xfrm>
            <a:off x="1132940" y="228600"/>
            <a:ext cx="7306745" cy="584775"/>
          </a:xfrm>
          <a:prstGeom prst="rect">
            <a:avLst/>
          </a:prstGeom>
          <a:solidFill>
            <a:srgbClr val="92D050"/>
          </a:solidFill>
          <a:ln>
            <a:solidFill>
              <a:srgbClr val="C00000"/>
            </a:solidFill>
          </a:ln>
          <a:effectLst>
            <a:outerShdw blurRad="63500" sx="102000" sy="102000" algn="ctr" rotWithShape="0">
              <a:prstClr val="black">
                <a:alpha val="40000"/>
              </a:prstClr>
            </a:outerShdw>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IN" sz="3200" dirty="0"/>
              <a:t>Gender mainstreaming and Gender sensitization</a:t>
            </a:r>
            <a:endParaRPr lang="en-IN"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457200"/>
            <a:ext cx="8153400" cy="6096000"/>
          </a:xfrm>
        </p:spPr>
        <p:txBody>
          <a:bodyPr>
            <a:normAutofit/>
          </a:bodyPr>
          <a:lstStyle/>
          <a:p>
            <a:r>
              <a:rPr lang="en-IN" dirty="0"/>
              <a:t>Rural women are the main producers of the world’s staple crops – rice, wheat, maize – which provide up to 120 percent of the rural poor’s food intake. </a:t>
            </a:r>
          </a:p>
          <a:p>
            <a:r>
              <a:rPr lang="en-IN" dirty="0"/>
              <a:t>Women sow, weed, apply fertilizer and  pesticides, harvest and thresh the crops. In the livestock sector, women feed and milk animals, while raising poultry and small animals such as sheep, goat, etc.</a:t>
            </a:r>
          </a:p>
          <a:p>
            <a:r>
              <a:rPr lang="en-IN" dirty="0"/>
              <a:t> Also, once the harvest is in, rural women provide most of the labour for post-harvest activities, taking responsibility for storage, handling,  processing and marketing.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066800"/>
            <a:ext cx="8153400" cy="5486400"/>
          </a:xfrm>
        </p:spPr>
        <p:txBody>
          <a:bodyPr>
            <a:normAutofit/>
          </a:bodyPr>
          <a:lstStyle/>
          <a:p>
            <a:pPr>
              <a:buNone/>
            </a:pPr>
            <a:endParaRPr lang="en-IN" dirty="0"/>
          </a:p>
          <a:p>
            <a:endParaRPr lang="en-US" dirty="0"/>
          </a:p>
          <a:p>
            <a:r>
              <a:rPr lang="en-IN" dirty="0"/>
              <a:t>Gender Mainstreaming is a process rather than a goal. Efforts to integrate gender into existing institutions of the mainstream have little value for their own sake. We mainstream gender concerns to achieve gender equality and improve the relevance of development agendas. Such an approach shows that the costs of women’s marginalization and gender inequalities are born by all.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latin typeface="Arial Black" pitchFamily="34" charset="0"/>
              </a:rPr>
              <a:t>Lecture- 2</a:t>
            </a:r>
          </a:p>
        </p:txBody>
      </p:sp>
      <p:sp>
        <p:nvSpPr>
          <p:cNvPr id="3" name="Content Placeholder 2"/>
          <p:cNvSpPr>
            <a:spLocks noGrp="1"/>
          </p:cNvSpPr>
          <p:nvPr>
            <p:ph sz="quarter" idx="1"/>
          </p:nvPr>
        </p:nvSpPr>
        <p:spPr>
          <a:xfrm>
            <a:off x="914400" y="1828800"/>
            <a:ext cx="7772400" cy="4191000"/>
          </a:xfrm>
        </p:spPr>
        <p:txBody>
          <a:bodyPr/>
          <a:lstStyle/>
          <a:p>
            <a:pPr>
              <a:buNone/>
            </a:pPr>
            <a:r>
              <a:rPr lang="en-IN" sz="2800" dirty="0">
                <a:solidFill>
                  <a:srgbClr val="7030A0"/>
                </a:solidFill>
              </a:rPr>
              <a:t>  </a:t>
            </a:r>
            <a:r>
              <a:rPr lang="en-IN" sz="2800" b="1" dirty="0">
                <a:solidFill>
                  <a:srgbClr val="7030A0"/>
                </a:solidFill>
                <a:latin typeface="Arial Black" pitchFamily="34" charset="0"/>
              </a:rPr>
              <a:t>Gender and Agricultural Development</a:t>
            </a:r>
          </a:p>
          <a:p>
            <a:pPr>
              <a:buNone/>
            </a:pPr>
            <a:endParaRPr lang="en-IN" sz="6000" b="1" spc="50" dirty="0">
              <a:ln w="11430"/>
              <a:solidFill>
                <a:srgbClr val="7030A0"/>
              </a:solidFill>
              <a:effectLst>
                <a:outerShdw blurRad="76200" dist="50800" dir="5400000" algn="tl" rotWithShape="0">
                  <a:srgbClr val="000000">
                    <a:alpha val="65000"/>
                  </a:srgbClr>
                </a:outerShdw>
              </a:effectLst>
              <a:latin typeface="Arial Black" pitchFamily="34" charset="0"/>
            </a:endParaRPr>
          </a:p>
          <a:p>
            <a:endParaRPr lang="en-US"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305800" cy="6248400"/>
          </a:xfrm>
        </p:spPr>
        <p:txBody>
          <a:bodyPr>
            <a:normAutofit/>
          </a:bodyPr>
          <a:lstStyle/>
          <a:p>
            <a:pPr marL="0" indent="0">
              <a:buNone/>
            </a:pPr>
            <a:r>
              <a:rPr lang="en-IN" b="1" dirty="0">
                <a:solidFill>
                  <a:srgbClr val="C00000"/>
                </a:solidFill>
              </a:rPr>
              <a:t>Gender and Agricultural Development</a:t>
            </a:r>
          </a:p>
          <a:p>
            <a:r>
              <a:rPr lang="en-IN" dirty="0"/>
              <a:t>Agriculture involves both self-employment and wage employment and accordingly requires precise information about who does what? In fact the land holding of 75% of farming community being small the number of landless labourers have swelled up over time by working on others’ farm.</a:t>
            </a:r>
          </a:p>
          <a:p>
            <a:r>
              <a:rPr lang="en-IN" dirty="0"/>
              <a:t>The situation thus demands an understanding of activity performance of men and women; and the children – girls and boys, whose lives are fundamentally structured in different ways. Their living pattern, work pattern, interaction style and sharing of scientific information differ within the socioeconomic groups. Similarly, a gender-based division of labour is universal but culture and community diversities cause differentiation.</a:t>
            </a:r>
            <a:endParaRPr lang="en-US" dirty="0"/>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305800" cy="5943600"/>
          </a:xfrm>
        </p:spPr>
        <p:txBody>
          <a:bodyPr/>
          <a:lstStyle/>
          <a:p>
            <a:pPr marL="0" indent="0">
              <a:buNone/>
            </a:pPr>
            <a:r>
              <a:rPr lang="en-IN" b="1" dirty="0">
                <a:solidFill>
                  <a:srgbClr val="C00000"/>
                </a:solidFill>
              </a:rPr>
              <a:t>Gender Concepts</a:t>
            </a:r>
          </a:p>
          <a:p>
            <a:r>
              <a:rPr lang="en-IN" dirty="0"/>
              <a:t>Sex</a:t>
            </a:r>
          </a:p>
          <a:p>
            <a:pPr marL="0" indent="0">
              <a:buNone/>
            </a:pPr>
            <a:r>
              <a:rPr lang="en-IN" dirty="0"/>
              <a:t>Identifies the biological differences between men and women, such as women can give birth, and men provide sperm. Sex roles are universal.</a:t>
            </a:r>
          </a:p>
          <a:p>
            <a:pPr marL="0" indent="0">
              <a:buNone/>
            </a:pPr>
            <a:r>
              <a:rPr lang="en-IN" b="1" dirty="0">
                <a:solidFill>
                  <a:srgbClr val="C00000"/>
                </a:solidFill>
              </a:rPr>
              <a:t>Gender Bias</a:t>
            </a:r>
          </a:p>
          <a:p>
            <a:r>
              <a:rPr lang="en-IN" dirty="0"/>
              <a:t>The tendency to make decisions or take actions based on gender.</a:t>
            </a:r>
          </a:p>
          <a:p>
            <a:pPr marL="0" indent="0">
              <a:buNone/>
            </a:pPr>
            <a:r>
              <a:rPr lang="en-IN" b="1" dirty="0">
                <a:solidFill>
                  <a:srgbClr val="C00000"/>
                </a:solidFill>
              </a:rPr>
              <a:t>Gender Mainstreaming</a:t>
            </a:r>
          </a:p>
          <a:p>
            <a:r>
              <a:rPr lang="en-IN" dirty="0"/>
              <a:t>Gender mainstreaming is the process of ensuring that women and men have equal access and</a:t>
            </a:r>
          </a:p>
          <a:p>
            <a:r>
              <a:rPr lang="en-IN" dirty="0"/>
              <a:t>control over resources, development benefits and decision-making, at all stages of the development</a:t>
            </a:r>
          </a:p>
          <a:p>
            <a:r>
              <a:rPr lang="en-IN" dirty="0"/>
              <a:t>process and projects, programmes and policy.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57200" y="457200"/>
            <a:ext cx="8229600" cy="6096000"/>
          </a:xfrm>
        </p:spPr>
        <p:txBody>
          <a:bodyPr>
            <a:normAutofit fontScale="92500"/>
          </a:bodyPr>
          <a:lstStyle/>
          <a:p>
            <a:pPr marL="0" indent="0">
              <a:buNone/>
            </a:pPr>
            <a:r>
              <a:rPr lang="en-IN" b="1" dirty="0">
                <a:solidFill>
                  <a:srgbClr val="C00000"/>
                </a:solidFill>
              </a:rPr>
              <a:t>Gender-blind</a:t>
            </a:r>
          </a:p>
          <a:p>
            <a:r>
              <a:rPr lang="en-IN" dirty="0"/>
              <a:t>Gender blindness is the failure to recognise that gender is an essential determinant of social outcomes impacting on projects and policies.</a:t>
            </a:r>
          </a:p>
          <a:p>
            <a:pPr marL="0" indent="0">
              <a:buNone/>
            </a:pPr>
            <a:r>
              <a:rPr lang="en-IN" b="1" dirty="0">
                <a:solidFill>
                  <a:srgbClr val="C00000"/>
                </a:solidFill>
              </a:rPr>
              <a:t>Gender Awareness</a:t>
            </a:r>
          </a:p>
          <a:p>
            <a:r>
              <a:rPr lang="en-IN" dirty="0"/>
              <a:t>Gender awareness is an understanding that there are socially determined differences between  women &amp; men based on learned behaviour, which affect their ability to access and control resources.</a:t>
            </a:r>
          </a:p>
          <a:p>
            <a:r>
              <a:rPr lang="en-IN" dirty="0"/>
              <a:t>This awareness needs to be applied through gender analysis into projects, programmes and policies.</a:t>
            </a:r>
          </a:p>
          <a:p>
            <a:pPr marL="0" indent="0">
              <a:buNone/>
            </a:pPr>
            <a:r>
              <a:rPr lang="en-IN" b="1" dirty="0">
                <a:solidFill>
                  <a:srgbClr val="C00000"/>
                </a:solidFill>
              </a:rPr>
              <a:t>Gender-sensitivity</a:t>
            </a:r>
          </a:p>
          <a:p>
            <a:r>
              <a:rPr lang="en-IN" dirty="0"/>
              <a:t>Gender sensitivity encompasses the ability to acknowledge and highlight existing gender</a:t>
            </a:r>
          </a:p>
          <a:p>
            <a:r>
              <a:rPr lang="en-IN" dirty="0"/>
              <a:t>differences, issues and inequalities and incorporates these into strategies and actions.</a:t>
            </a:r>
            <a:endParaRPr lang="en-US" dirty="0"/>
          </a:p>
          <a:p>
            <a:pPr>
              <a:buFont typeface="Wingdings" pitchFamily="2" charset="2"/>
              <a:buChar char="Ø"/>
            </a:pP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57200" y="457200"/>
            <a:ext cx="8229600" cy="6096000"/>
          </a:xfrm>
        </p:spPr>
        <p:txBody>
          <a:bodyPr>
            <a:normAutofit fontScale="92500" lnSpcReduction="10000"/>
          </a:bodyPr>
          <a:lstStyle/>
          <a:p>
            <a:pPr marL="0" indent="0">
              <a:buNone/>
            </a:pPr>
            <a:r>
              <a:rPr lang="en-IN" b="1" dirty="0">
                <a:solidFill>
                  <a:srgbClr val="C00000"/>
                </a:solidFill>
              </a:rPr>
              <a:t>Gender Discrimination</a:t>
            </a:r>
          </a:p>
          <a:p>
            <a:r>
              <a:rPr lang="en-IN" dirty="0"/>
              <a:t>Prejudicial treatment of an individual based on a gender stereotype (often referred to as sexism or sexual discrimination).</a:t>
            </a:r>
          </a:p>
          <a:p>
            <a:pPr marL="0" indent="0">
              <a:buNone/>
            </a:pPr>
            <a:r>
              <a:rPr lang="en-IN" b="1" dirty="0">
                <a:solidFill>
                  <a:srgbClr val="C00000"/>
                </a:solidFill>
              </a:rPr>
              <a:t>Gender equality</a:t>
            </a:r>
          </a:p>
          <a:p>
            <a:r>
              <a:rPr lang="en-IN" dirty="0"/>
              <a:t>Gender equality is the result of the absence of discrimination on the basis of a person’s sex in</a:t>
            </a:r>
          </a:p>
          <a:p>
            <a:r>
              <a:rPr lang="en-IN" dirty="0"/>
              <a:t>opportunities and the allocation of resources or benefits or in access to services</a:t>
            </a:r>
          </a:p>
          <a:p>
            <a:pPr marL="0" indent="0">
              <a:buNone/>
            </a:pPr>
            <a:r>
              <a:rPr lang="en-IN" b="1" dirty="0">
                <a:solidFill>
                  <a:srgbClr val="C00000"/>
                </a:solidFill>
              </a:rPr>
              <a:t>Gender equity</a:t>
            </a:r>
          </a:p>
          <a:p>
            <a:r>
              <a:rPr lang="en-IN" dirty="0"/>
              <a:t>Gender equity entails the provision of fairness and justice in the distribution of benefits and</a:t>
            </a:r>
          </a:p>
          <a:p>
            <a:r>
              <a:rPr lang="en-IN" dirty="0"/>
              <a:t>responsibilities between women and men. The concept recognises that women and men have different</a:t>
            </a:r>
          </a:p>
          <a:p>
            <a:r>
              <a:rPr lang="en-IN" dirty="0"/>
              <a:t>needs and power and that these differences should be identified and addressed in a manner that</a:t>
            </a:r>
          </a:p>
          <a:p>
            <a:r>
              <a:rPr lang="en-IN" dirty="0"/>
              <a:t>rectifies the imbalances between the sexes.</a:t>
            </a:r>
            <a:endParaRPr lang="en-US" dirty="0"/>
          </a:p>
          <a:p>
            <a:endParaRPr lang="en-IN"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1181</TotalTime>
  <Words>769</Words>
  <Application>Microsoft Office PowerPoint</Application>
  <PresentationFormat>On-screen Show (4:3)</PresentationFormat>
  <Paragraphs>62</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Aardvark</vt:lpstr>
      <vt:lpstr>Aharoni</vt:lpstr>
      <vt:lpstr>Arial Black</vt:lpstr>
      <vt:lpstr>Calibri</vt:lpstr>
      <vt:lpstr>Franklin Gothic Book</vt:lpstr>
      <vt:lpstr>Geometr706 BlkCn BT</vt:lpstr>
      <vt:lpstr>Perpetua</vt:lpstr>
      <vt:lpstr>Wingdings</vt:lpstr>
      <vt:lpstr>Wingdings 2</vt:lpstr>
      <vt:lpstr>Equity</vt:lpstr>
      <vt:lpstr>    UNIT- 9  CONTEMPORARY ISSUES IN LIVESTOCK ENTERPRISES</vt:lpstr>
      <vt:lpstr>PowerPoint Presentation</vt:lpstr>
      <vt:lpstr>PowerPoint Presentation</vt:lpstr>
      <vt:lpstr>PowerPoint Presentation</vt:lpstr>
      <vt:lpstr>Lecture- 2</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SIGNIFICANT ACHIEVEMNETS WITH REGARDS TO EXTENSION ACTIVITY OF BIHAR VETERINARY COLLEGE, PATNA CARRIED OUT BETWEEN OCTOBER, 2011 TO MARCH, 2012.</dc:title>
  <dc:creator>extension</dc:creator>
  <cp:lastModifiedBy>HP</cp:lastModifiedBy>
  <cp:revision>152</cp:revision>
  <dcterms:created xsi:type="dcterms:W3CDTF">2006-08-16T00:00:00Z</dcterms:created>
  <dcterms:modified xsi:type="dcterms:W3CDTF">2020-04-29T07:03:34Z</dcterms:modified>
</cp:coreProperties>
</file>