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6" r:id="rId2"/>
    <p:sldId id="257" r:id="rId3"/>
    <p:sldId id="258" r:id="rId4"/>
    <p:sldId id="259" r:id="rId5"/>
    <p:sldId id="260" r:id="rId6"/>
    <p:sldId id="261" r:id="rId7"/>
    <p:sldId id="262" r:id="rId8"/>
    <p:sldId id="273" r:id="rId9"/>
    <p:sldId id="263" r:id="rId10"/>
    <p:sldId id="264" r:id="rId11"/>
    <p:sldId id="265" r:id="rId12"/>
    <p:sldId id="266" r:id="rId13"/>
    <p:sldId id="267" r:id="rId14"/>
    <p:sldId id="268" r:id="rId15"/>
    <p:sldId id="269" r:id="rId16"/>
    <p:sldId id="270" r:id="rId17"/>
    <p:sldId id="271" r:id="rId18"/>
    <p:sldId id="275" r:id="rId19"/>
    <p:sldId id="274"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310" r:id="rId38"/>
    <p:sldId id="311" r:id="rId39"/>
    <p:sldId id="312" r:id="rId40"/>
    <p:sldId id="313" r:id="rId41"/>
    <p:sldId id="314" r:id="rId42"/>
    <p:sldId id="315" r:id="rId43"/>
    <p:sldId id="316" r:id="rId44"/>
    <p:sldId id="293" r:id="rId45"/>
    <p:sldId id="294" r:id="rId46"/>
    <p:sldId id="295" r:id="rId47"/>
    <p:sldId id="296" r:id="rId48"/>
    <p:sldId id="297" r:id="rId49"/>
    <p:sldId id="298" r:id="rId50"/>
    <p:sldId id="301" r:id="rId51"/>
    <p:sldId id="302" r:id="rId52"/>
    <p:sldId id="303" r:id="rId53"/>
    <p:sldId id="304" r:id="rId54"/>
    <p:sldId id="307" r:id="rId55"/>
    <p:sldId id="308"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0" y="2214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A957DC-DB45-4DE9-BA08-C3D414589C0C}" type="datetimeFigureOut">
              <a:rPr lang="en-US" smtClean="0"/>
              <a:pPr/>
              <a:t>29-Apr-20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543262-7561-4FE8-A057-734EBCC927E9}" type="slidenum">
              <a:rPr lang="en-US" smtClean="0"/>
              <a:pPr/>
              <a:t>‹#›</a:t>
            </a:fld>
            <a:endParaRPr lang="en-US"/>
          </a:p>
        </p:txBody>
      </p:sp>
    </p:spTree>
    <p:extLst>
      <p:ext uri="{BB962C8B-B14F-4D97-AF65-F5344CB8AC3E}">
        <p14:creationId xmlns="" xmlns:p14="http://schemas.microsoft.com/office/powerpoint/2010/main" val="845736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269028-E564-4C6B-A6EB-CE57D86E06A5}" type="datetimeFigureOut">
              <a:rPr lang="en-US" smtClean="0"/>
              <a:pPr/>
              <a:t>29-Apr-20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269028-E564-4C6B-A6EB-CE57D86E06A5}" type="datetimeFigureOut">
              <a:rPr lang="en-US" smtClean="0"/>
              <a:pPr/>
              <a:t>29-Apr-20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269028-E564-4C6B-A6EB-CE57D86E06A5}" type="datetimeFigureOut">
              <a:rPr lang="en-US" smtClean="0"/>
              <a:pPr/>
              <a:t>29-Apr-20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269028-E564-4C6B-A6EB-CE57D86E06A5}" type="datetimeFigureOut">
              <a:rPr lang="en-US" smtClean="0"/>
              <a:pPr/>
              <a:t>29-Apr-20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269028-E564-4C6B-A6EB-CE57D86E06A5}" type="datetimeFigureOut">
              <a:rPr lang="en-US" smtClean="0"/>
              <a:pPr/>
              <a:t>29-Apr-20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269028-E564-4C6B-A6EB-CE57D86E06A5}" type="datetimeFigureOut">
              <a:rPr lang="en-US" smtClean="0"/>
              <a:pPr/>
              <a:t>29-Apr-20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269028-E564-4C6B-A6EB-CE57D86E06A5}" type="datetimeFigureOut">
              <a:rPr lang="en-US" smtClean="0"/>
              <a:pPr/>
              <a:t>29-Apr-20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269028-E564-4C6B-A6EB-CE57D86E06A5}" type="datetimeFigureOut">
              <a:rPr lang="en-US" smtClean="0"/>
              <a:pPr/>
              <a:t>29-Apr-20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269028-E564-4C6B-A6EB-CE57D86E06A5}" type="datetimeFigureOut">
              <a:rPr lang="en-US" smtClean="0"/>
              <a:pPr/>
              <a:t>29-Apr-20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269028-E564-4C6B-A6EB-CE57D86E06A5}" type="datetimeFigureOut">
              <a:rPr lang="en-US" smtClean="0"/>
              <a:pPr/>
              <a:t>29-Apr-20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269028-E564-4C6B-A6EB-CE57D86E06A5}" type="datetimeFigureOut">
              <a:rPr lang="en-US" smtClean="0"/>
              <a:pPr/>
              <a:t>29-Apr-20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490D38-9079-4CED-A525-66F47CC2998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00">
            <a:alpha val="5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269028-E564-4C6B-A6EB-CE57D86E06A5}" type="datetimeFigureOut">
              <a:rPr lang="en-US" smtClean="0"/>
              <a:pPr/>
              <a:t>29-Apr-20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490D38-9079-4CED-A525-66F47CC2998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E:\Dr. Saroj New 1 W bkt 21.02.2016\LOGO\New Logo\BASU LOGO copy.jpg"/>
          <p:cNvPicPr>
            <a:picLocks noChangeAspect="1" noChangeArrowheads="1"/>
          </p:cNvPicPr>
          <p:nvPr/>
        </p:nvPicPr>
        <p:blipFill>
          <a:blip r:embed="rId2"/>
          <a:srcRect/>
          <a:stretch>
            <a:fillRect/>
          </a:stretch>
        </p:blipFill>
        <p:spPr bwMode="auto">
          <a:xfrm>
            <a:off x="2667000" y="0"/>
            <a:ext cx="3771900" cy="1792288"/>
          </a:xfrm>
          <a:prstGeom prst="rect">
            <a:avLst/>
          </a:prstGeom>
          <a:noFill/>
          <a:ln w="9525">
            <a:noFill/>
            <a:miter lim="800000"/>
            <a:headEnd/>
            <a:tailEnd/>
          </a:ln>
        </p:spPr>
      </p:pic>
      <p:sp>
        <p:nvSpPr>
          <p:cNvPr id="11" name="Rectangle 10"/>
          <p:cNvSpPr/>
          <p:nvPr/>
        </p:nvSpPr>
        <p:spPr>
          <a:xfrm>
            <a:off x="228600" y="1828800"/>
            <a:ext cx="8763000" cy="3447098"/>
          </a:xfrm>
          <a:prstGeom prst="rect">
            <a:avLst/>
          </a:prstGeom>
          <a:solidFill>
            <a:srgbClr val="FFC000"/>
          </a:solidFill>
          <a:ln>
            <a:noFill/>
          </a:ln>
          <a:effectLst>
            <a:glow rad="139700">
              <a:schemeClr val="accent1">
                <a:satMod val="175000"/>
                <a:alpha val="40000"/>
              </a:scheme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91440" tIns="45720" rIns="91440" bIns="45720">
            <a:spAutoFit/>
          </a:bodyPr>
          <a:lstStyle/>
          <a:p>
            <a:pPr algn="ctr"/>
            <a:r>
              <a:rPr lang="en-US" sz="45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UNIT -5</a:t>
            </a:r>
          </a:p>
          <a:p>
            <a:pPr algn="ctr">
              <a:defRPr/>
            </a:pPr>
            <a:r>
              <a:rPr lang="en-US" sz="2800" b="1" dirty="0" smtClean="0">
                <a:solidFill>
                  <a:srgbClr val="C00000"/>
                </a:solidFill>
                <a:latin typeface="Arial Black" pitchFamily="34" charset="0"/>
              </a:rPr>
              <a:t>(Communication and Extension Teaching Methods)</a:t>
            </a:r>
            <a:endParaRPr lang="en-US"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0000"/>
              </a:solidFill>
              <a:latin typeface="Times New Roman" pitchFamily="18" charset="0"/>
              <a:cs typeface="Times New Roman" pitchFamily="18" charset="0"/>
            </a:endParaRPr>
          </a:p>
          <a:p>
            <a:pPr algn="ctr"/>
            <a:r>
              <a:rPr lang="en-US"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Topic :  </a:t>
            </a:r>
            <a:r>
              <a:rPr lang="en-US" dirty="0" smtClean="0">
                <a:solidFill>
                  <a:srgbClr val="C00000"/>
                </a:solidFill>
                <a:latin typeface="Aardvark" pitchFamily="2" charset="0"/>
              </a:rPr>
              <a:t>COMMUNICATION AND ITS FUNCTION</a:t>
            </a:r>
          </a:p>
          <a:p>
            <a:pPr algn="ctr">
              <a:buFont typeface="Arial" pitchFamily="34" charset="0"/>
              <a:buChar char="•"/>
            </a:pPr>
            <a:r>
              <a:rPr lang="en-US" sz="3200" dirty="0">
                <a:solidFill>
                  <a:srgbClr val="C00000"/>
                </a:solidFill>
                <a:latin typeface="Aardvark" pitchFamily="2" charset="0"/>
              </a:rPr>
              <a:t> </a:t>
            </a:r>
            <a:r>
              <a:rPr lang="en-US" sz="2000" dirty="0" smtClean="0">
                <a:solidFill>
                  <a:srgbClr val="C00000"/>
                </a:solidFill>
                <a:latin typeface="Aardvark" pitchFamily="2" charset="0"/>
              </a:rPr>
              <a:t>Basic concepts of </a:t>
            </a:r>
            <a:r>
              <a:rPr lang="en-US" sz="2000" dirty="0" smtClean="0">
                <a:solidFill>
                  <a:srgbClr val="C00000"/>
                </a:solidFill>
                <a:latin typeface="Aardvark" pitchFamily="2" charset="0"/>
              </a:rPr>
              <a:t>Communication</a:t>
            </a:r>
          </a:p>
          <a:p>
            <a:pPr algn="ctr">
              <a:buFont typeface="Arial" pitchFamily="34" charset="0"/>
              <a:buChar char="•"/>
            </a:pPr>
            <a:r>
              <a:rPr lang="en-US" sz="2000" dirty="0" smtClean="0">
                <a:solidFill>
                  <a:srgbClr val="C00000"/>
                </a:solidFill>
                <a:latin typeface="Aardvark" pitchFamily="2" charset="0"/>
              </a:rPr>
              <a:t>Types of Communication</a:t>
            </a:r>
            <a:endParaRPr lang="en-US" sz="2000" dirty="0" smtClean="0">
              <a:solidFill>
                <a:srgbClr val="C00000"/>
              </a:solidFill>
              <a:latin typeface="Aardvark" pitchFamily="2" charset="0"/>
            </a:endParaRPr>
          </a:p>
          <a:p>
            <a:pPr algn="ctr">
              <a:buFont typeface="Arial" pitchFamily="34" charset="0"/>
              <a:buChar char="•"/>
            </a:pPr>
            <a:endParaRPr lang="en-US" sz="3200" b="1" spc="50" dirty="0" smtClean="0">
              <a:ln w="11430"/>
              <a:solidFill>
                <a:srgbClr val="0070C0"/>
              </a:solidFill>
              <a:effectLst>
                <a:outerShdw blurRad="76200" dist="50800" dir="5400000" algn="tl" rotWithShape="0">
                  <a:srgbClr val="000000">
                    <a:alpha val="65000"/>
                  </a:srgbClr>
                </a:outerShdw>
              </a:effectLst>
            </a:endParaRPr>
          </a:p>
          <a:p>
            <a:pPr algn="ctr">
              <a:buFont typeface="Arial" pitchFamily="34" charset="0"/>
              <a:buChar char="•"/>
            </a:pPr>
            <a:endParaRPr lang="en-US" sz="1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12" name="Rectangle 3"/>
          <p:cNvSpPr>
            <a:spLocks noGrp="1" noChangeArrowheads="1"/>
          </p:cNvSpPr>
          <p:nvPr>
            <p:ph type="subTitle" idx="1"/>
          </p:nvPr>
        </p:nvSpPr>
        <p:spPr>
          <a:xfrm>
            <a:off x="914400" y="5181600"/>
            <a:ext cx="7696200" cy="1066800"/>
          </a:xfrm>
        </p:spPr>
        <p:txBody>
          <a:bodyPr>
            <a:normAutofit fontScale="92500" lnSpcReduction="10000"/>
          </a:bodyPr>
          <a:lstStyle/>
          <a:p>
            <a:pPr eaLnBrk="1" hangingPunct="1"/>
            <a:endParaRPr lang="en-US" sz="2400" b="1" dirty="0" smtClean="0"/>
          </a:p>
          <a:p>
            <a:pPr eaLnBrk="1" hangingPunct="1"/>
            <a:r>
              <a:rPr lang="en-US" sz="2000" b="1" dirty="0" smtClean="0">
                <a:solidFill>
                  <a:srgbClr val="C00000"/>
                </a:solidFill>
                <a:latin typeface="Arial Black" pitchFamily="34" charset="0"/>
              </a:rPr>
              <a:t>Department of Veterinary &amp; A. H. Extension Education</a:t>
            </a:r>
          </a:p>
          <a:p>
            <a:pPr eaLnBrk="1" hangingPunct="1"/>
            <a:r>
              <a:rPr lang="en-US" sz="2000" b="1" dirty="0" smtClean="0">
                <a:solidFill>
                  <a:srgbClr val="C00000"/>
                </a:solidFill>
                <a:latin typeface="Arial Black" pitchFamily="34" charset="0"/>
              </a:rPr>
              <a:t>Bihar Veterinary College, Patna-14  </a:t>
            </a:r>
          </a:p>
        </p:txBody>
      </p:sp>
      <p:sp>
        <p:nvSpPr>
          <p:cNvPr id="13" name="TextBox 12"/>
          <p:cNvSpPr txBox="1"/>
          <p:nvPr/>
        </p:nvSpPr>
        <p:spPr>
          <a:xfrm>
            <a:off x="1295400" y="6336268"/>
            <a:ext cx="7035196" cy="369332"/>
          </a:xfrm>
          <a:prstGeom prst="rect">
            <a:avLst/>
          </a:prstGeom>
          <a:noFill/>
        </p:spPr>
        <p:txBody>
          <a:bodyPr wrap="none" rtlCol="0">
            <a:spAutoFit/>
          </a:bodyPr>
          <a:lstStyle/>
          <a:p>
            <a:r>
              <a:rPr lang="en-US" dirty="0" smtClean="0">
                <a:solidFill>
                  <a:srgbClr val="002060"/>
                </a:solidFill>
                <a:latin typeface="Arial Black" pitchFamily="34" charset="0"/>
              </a:rPr>
              <a:t>Instructor : Dr. </a:t>
            </a:r>
            <a:r>
              <a:rPr lang="en-US" dirty="0" err="1" smtClean="0">
                <a:solidFill>
                  <a:srgbClr val="002060"/>
                </a:solidFill>
                <a:latin typeface="Arial Black" pitchFamily="34" charset="0"/>
              </a:rPr>
              <a:t>Pankaj</a:t>
            </a:r>
            <a:r>
              <a:rPr lang="en-US" dirty="0" smtClean="0">
                <a:solidFill>
                  <a:srgbClr val="002060"/>
                </a:solidFill>
                <a:latin typeface="Arial Black" pitchFamily="34" charset="0"/>
              </a:rPr>
              <a:t> Kumar, </a:t>
            </a:r>
            <a:r>
              <a:rPr lang="en-US" dirty="0" err="1" smtClean="0">
                <a:solidFill>
                  <a:srgbClr val="002060"/>
                </a:solidFill>
                <a:latin typeface="Arial Black" pitchFamily="34" charset="0"/>
              </a:rPr>
              <a:t>Asstt</a:t>
            </a:r>
            <a:r>
              <a:rPr lang="en-US" dirty="0" smtClean="0">
                <a:solidFill>
                  <a:srgbClr val="002060"/>
                </a:solidFill>
                <a:latin typeface="Arial Black" pitchFamily="34" charset="0"/>
              </a:rPr>
              <a:t>. Professor &amp; Head</a:t>
            </a:r>
            <a:endParaRPr lang="en-US" dirty="0">
              <a:solidFill>
                <a:srgbClr val="002060"/>
              </a:solidFill>
              <a:latin typeface="Arial Black" pitchFamily="34" charset="0"/>
            </a:endParaRPr>
          </a:p>
        </p:txBody>
      </p:sp>
      <p:sp>
        <p:nvSpPr>
          <p:cNvPr id="14" name="Rectangle 13"/>
          <p:cNvSpPr/>
          <p:nvPr/>
        </p:nvSpPr>
        <p:spPr>
          <a:xfrm>
            <a:off x="6781800" y="533400"/>
            <a:ext cx="2209800" cy="646331"/>
          </a:xfrm>
          <a:prstGeom prst="rect">
            <a:avLst/>
          </a:prstGeom>
        </p:spPr>
        <p:txBody>
          <a:bodyPr>
            <a:spAutoFit/>
          </a:bodyPr>
          <a:lstStyle/>
          <a:p>
            <a:pPr>
              <a:defRPr/>
            </a:pPr>
            <a:r>
              <a:rPr lang="en-US" sz="3600" kern="10" dirty="0">
                <a:ln w="19050">
                  <a:solidFill>
                    <a:srgbClr val="99CCFF"/>
                  </a:solidFill>
                  <a:round/>
                  <a:headEnd/>
                  <a:tailEnd/>
                </a:ln>
                <a:solidFill>
                  <a:srgbClr val="0066CC"/>
                </a:solidFill>
                <a:effectLst>
                  <a:outerShdw dist="35921" dir="2700000" algn="ctr" rotWithShape="0">
                    <a:srgbClr val="990000"/>
                  </a:outerShdw>
                </a:effectLst>
                <a:latin typeface="Geometr706 BlkCn BT" pitchFamily="34" charset="0"/>
              </a:rPr>
              <a:t>Lecture -1</a:t>
            </a:r>
            <a:endParaRPr lang="en-US" sz="3600" dirty="0">
              <a:latin typeface="Geometr706 BlkCn B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629400"/>
          </a:xfrm>
        </p:spPr>
        <p:txBody>
          <a:bodyPr>
            <a:normAutofit/>
          </a:bodyPr>
          <a:lstStyle/>
          <a:p>
            <a:pPr>
              <a:buNone/>
            </a:pPr>
            <a:r>
              <a:rPr lang="en-US" sz="2000" b="1" dirty="0" smtClean="0">
                <a:latin typeface="Times New Roman" pitchFamily="18" charset="0"/>
                <a:cs typeface="Times New Roman" pitchFamily="18" charset="0"/>
              </a:rPr>
              <a:t>			</a:t>
            </a:r>
            <a:endParaRPr lang="en-US" sz="2400" b="1"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Communication competence</a:t>
            </a:r>
          </a:p>
          <a:p>
            <a:pPr lvl="1">
              <a:lnSpc>
                <a:spcPct val="150000"/>
              </a:lnSpc>
            </a:pPr>
            <a:r>
              <a:rPr lang="en-US" sz="1600" dirty="0" smtClean="0">
                <a:latin typeface="Times New Roman" pitchFamily="18" charset="0"/>
                <a:cs typeface="Times New Roman" pitchFamily="18" charset="0"/>
              </a:rPr>
              <a:t>Fundamental competence</a:t>
            </a:r>
          </a:p>
          <a:p>
            <a:pPr lvl="1">
              <a:lnSpc>
                <a:spcPct val="150000"/>
              </a:lnSpc>
            </a:pPr>
            <a:r>
              <a:rPr lang="en-US" sz="1600" dirty="0" smtClean="0">
                <a:latin typeface="Times New Roman" pitchFamily="18" charset="0"/>
                <a:cs typeface="Times New Roman" pitchFamily="18" charset="0"/>
              </a:rPr>
              <a:t>Social competence                          Achievement of outcomes      </a:t>
            </a:r>
          </a:p>
          <a:p>
            <a:pPr lvl="1">
              <a:lnSpc>
                <a:spcPct val="150000"/>
              </a:lnSpc>
            </a:pPr>
            <a:r>
              <a:rPr lang="en-US" sz="1600" dirty="0" smtClean="0">
                <a:latin typeface="Times New Roman" pitchFamily="18" charset="0"/>
                <a:cs typeface="Times New Roman" pitchFamily="18" charset="0"/>
              </a:rPr>
              <a:t>Interpersonal competence </a:t>
            </a:r>
          </a:p>
          <a:p>
            <a:pPr lvl="1">
              <a:lnSpc>
                <a:spcPct val="150000"/>
              </a:lnSpc>
            </a:pPr>
            <a:r>
              <a:rPr lang="en-US" sz="1600" dirty="0" smtClean="0">
                <a:latin typeface="Times New Roman" pitchFamily="18" charset="0"/>
                <a:cs typeface="Times New Roman" pitchFamily="18" charset="0"/>
              </a:rPr>
              <a:t>Linguistic competence                    Message focused </a:t>
            </a:r>
          </a:p>
          <a:p>
            <a:pPr lvl="1">
              <a:lnSpc>
                <a:spcPct val="150000"/>
              </a:lnSpc>
            </a:pPr>
            <a:r>
              <a:rPr lang="en-US" sz="1600" dirty="0" smtClean="0">
                <a:latin typeface="Times New Roman" pitchFamily="18" charset="0"/>
                <a:cs typeface="Times New Roman" pitchFamily="18" charset="0"/>
              </a:rPr>
              <a:t>Communication competence</a:t>
            </a:r>
          </a:p>
          <a:p>
            <a:pPr lvl="1">
              <a:lnSpc>
                <a:spcPct val="150000"/>
              </a:lnSpc>
            </a:pPr>
            <a:r>
              <a:rPr lang="en-US" sz="1600" dirty="0" smtClean="0">
                <a:latin typeface="Times New Roman" pitchFamily="18" charset="0"/>
                <a:cs typeface="Times New Roman" pitchFamily="18" charset="0"/>
              </a:rPr>
              <a:t>Relationship competence   ----       Relationship between behavior and outcomes</a:t>
            </a:r>
          </a:p>
          <a:p>
            <a:pPr lvl="1">
              <a:lnSpc>
                <a:spcPct val="150000"/>
              </a:lnSpc>
            </a:pPr>
            <a:endParaRPr lang="en-US" sz="1600" dirty="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Credibility  </a:t>
            </a:r>
            <a:r>
              <a:rPr lang="en-US" sz="2000" dirty="0" smtClean="0">
                <a:latin typeface="Times New Roman" pitchFamily="18" charset="0"/>
                <a:cs typeface="Times New Roman" pitchFamily="18" charset="0"/>
              </a:rPr>
              <a:t>means trustworthiness and competence</a:t>
            </a:r>
          </a:p>
          <a:p>
            <a:pPr lvl="1">
              <a:lnSpc>
                <a:spcPct val="150000"/>
              </a:lnSpc>
              <a:buNone/>
            </a:pPr>
            <a:endParaRPr lang="en-US" sz="1600" dirty="0">
              <a:latin typeface="Times New Roman" pitchFamily="18" charset="0"/>
              <a:cs typeface="Times New Roman" pitchFamily="18" charset="0"/>
            </a:endParaRPr>
          </a:p>
        </p:txBody>
      </p:sp>
      <p:sp>
        <p:nvSpPr>
          <p:cNvPr id="6" name="Right Brace 5"/>
          <p:cNvSpPr/>
          <p:nvPr/>
        </p:nvSpPr>
        <p:spPr>
          <a:xfrm>
            <a:off x="3352800" y="1295400"/>
            <a:ext cx="502919"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ight Brace 6"/>
          <p:cNvSpPr/>
          <p:nvPr/>
        </p:nvSpPr>
        <p:spPr>
          <a:xfrm>
            <a:off x="3581400" y="2514600"/>
            <a:ext cx="381000" cy="457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lstStyle/>
          <a:p>
            <a:pPr marL="457200" indent="-457200"/>
            <a:r>
              <a:rPr lang="en-US" sz="2400" b="1" dirty="0" smtClean="0">
                <a:latin typeface="Times New Roman" pitchFamily="18" charset="0"/>
                <a:cs typeface="Times New Roman" pitchFamily="18" charset="0"/>
              </a:rPr>
              <a:t>2)     Message </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5059363"/>
          </a:xfrm>
        </p:spPr>
        <p:txBody>
          <a:bodyPr>
            <a:normAutofit fontScale="92500" lnSpcReduction="20000"/>
          </a:bodyPr>
          <a:lstStyle/>
          <a:p>
            <a:r>
              <a:rPr lang="en-US" sz="2000" dirty="0" smtClean="0">
                <a:latin typeface="Times New Roman" pitchFamily="18" charset="0"/>
                <a:cs typeface="Times New Roman" pitchFamily="18" charset="0"/>
              </a:rPr>
              <a:t>Information which is relevant to a particular set of audience constitute the message.</a:t>
            </a:r>
          </a:p>
          <a:p>
            <a:r>
              <a:rPr lang="en-US" sz="2000" b="1" dirty="0" smtClean="0">
                <a:latin typeface="Times New Roman" pitchFamily="18" charset="0"/>
                <a:cs typeface="Times New Roman" pitchFamily="18" charset="0"/>
              </a:rPr>
              <a:t>A good message should be-</a:t>
            </a:r>
          </a:p>
          <a:p>
            <a:pPr lvl="1"/>
            <a:r>
              <a:rPr lang="en-US" sz="1600" dirty="0" smtClean="0">
                <a:latin typeface="Times New Roman" pitchFamily="18" charset="0"/>
                <a:cs typeface="Times New Roman" pitchFamily="18" charset="0"/>
              </a:rPr>
              <a:t>In line with objective</a:t>
            </a:r>
          </a:p>
          <a:p>
            <a:pPr lvl="1"/>
            <a:r>
              <a:rPr lang="en-US" sz="1600" dirty="0" smtClean="0">
                <a:latin typeface="Times New Roman" pitchFamily="18" charset="0"/>
                <a:cs typeface="Times New Roman" pitchFamily="18" charset="0"/>
              </a:rPr>
              <a:t>Understandable </a:t>
            </a:r>
          </a:p>
          <a:p>
            <a:pPr lvl="1"/>
            <a:r>
              <a:rPr lang="en-US" sz="1600" dirty="0" smtClean="0">
                <a:latin typeface="Times New Roman" pitchFamily="18" charset="0"/>
                <a:cs typeface="Times New Roman" pitchFamily="18" charset="0"/>
              </a:rPr>
              <a:t>In line with capabilities of audience</a:t>
            </a:r>
          </a:p>
          <a:p>
            <a:pPr lvl="1"/>
            <a:r>
              <a:rPr lang="en-US" sz="1600" dirty="0" smtClean="0">
                <a:latin typeface="Times New Roman" pitchFamily="18" charset="0"/>
                <a:cs typeface="Times New Roman" pitchFamily="18" charset="0"/>
              </a:rPr>
              <a:t>Significant economically, socially to need and interest of audience</a:t>
            </a:r>
          </a:p>
          <a:p>
            <a:pPr lvl="1"/>
            <a:r>
              <a:rPr lang="en-US" sz="1600" dirty="0" smtClean="0">
                <a:latin typeface="Times New Roman" pitchFamily="18" charset="0"/>
                <a:cs typeface="Times New Roman" pitchFamily="18" charset="0"/>
              </a:rPr>
              <a:t>Specific</a:t>
            </a:r>
          </a:p>
          <a:p>
            <a:pPr lvl="1"/>
            <a:r>
              <a:rPr lang="en-US" sz="1600" dirty="0" smtClean="0">
                <a:latin typeface="Times New Roman" pitchFamily="18" charset="0"/>
                <a:cs typeface="Times New Roman" pitchFamily="18" charset="0"/>
              </a:rPr>
              <a:t>Accurate </a:t>
            </a:r>
          </a:p>
          <a:p>
            <a:pPr lvl="1"/>
            <a:r>
              <a:rPr lang="en-US" sz="1600" dirty="0" smtClean="0">
                <a:latin typeface="Times New Roman" pitchFamily="18" charset="0"/>
                <a:cs typeface="Times New Roman" pitchFamily="18" charset="0"/>
              </a:rPr>
              <a:t>Timely</a:t>
            </a:r>
          </a:p>
          <a:p>
            <a:pPr lvl="1"/>
            <a:r>
              <a:rPr lang="en-US" sz="1600" dirty="0" smtClean="0">
                <a:latin typeface="Times New Roman" pitchFamily="18" charset="0"/>
                <a:cs typeface="Times New Roman" pitchFamily="18" charset="0"/>
              </a:rPr>
              <a:t>Applicable </a:t>
            </a:r>
          </a:p>
          <a:p>
            <a:pPr lvl="1"/>
            <a:r>
              <a:rPr lang="en-US" sz="1600" dirty="0" smtClean="0">
                <a:latin typeface="Times New Roman" pitchFamily="18" charset="0"/>
                <a:cs typeface="Times New Roman" pitchFamily="18" charset="0"/>
              </a:rPr>
              <a:t>Manageable </a:t>
            </a:r>
            <a:endParaRPr lang="en-US" sz="1600" dirty="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Dimensions of a message</a:t>
            </a:r>
          </a:p>
          <a:p>
            <a:pPr>
              <a:buFont typeface="Wingdings" pitchFamily="2" charset="2"/>
              <a:buChar char="v"/>
            </a:pPr>
            <a:r>
              <a:rPr lang="en-US" sz="2000" dirty="0" smtClean="0">
                <a:latin typeface="Times New Roman" pitchFamily="18" charset="0"/>
                <a:cs typeface="Times New Roman" pitchFamily="18" charset="0"/>
              </a:rPr>
              <a:t>The message code : Group of symbols structured in meaningful way to  some person.</a:t>
            </a:r>
          </a:p>
          <a:p>
            <a:pPr>
              <a:buFont typeface="Wingdings" pitchFamily="2" charset="2"/>
              <a:buChar char="v"/>
            </a:pPr>
            <a:r>
              <a:rPr lang="en-US" sz="2000" dirty="0" smtClean="0">
                <a:latin typeface="Times New Roman" pitchFamily="18" charset="0"/>
                <a:cs typeface="Times New Roman" pitchFamily="18" charset="0"/>
              </a:rPr>
              <a:t>The message content: Material in message selected by source to express purpose.</a:t>
            </a:r>
          </a:p>
          <a:p>
            <a:pPr>
              <a:buFont typeface="Wingdings" pitchFamily="2" charset="2"/>
              <a:buChar char="v"/>
            </a:pPr>
            <a:r>
              <a:rPr lang="en-US" sz="2000" dirty="0" smtClean="0">
                <a:latin typeface="Times New Roman" pitchFamily="18" charset="0"/>
                <a:cs typeface="Times New Roman" pitchFamily="18" charset="0"/>
              </a:rPr>
              <a:t>The message treatment:  Decision of selecting and arranging both code and content to achieve comprehension.</a:t>
            </a:r>
          </a:p>
          <a:p>
            <a:pPr>
              <a:buNone/>
            </a:pPr>
            <a:endParaRPr lang="en-US" sz="2000" dirty="0" smtClean="0">
              <a:latin typeface="Times New Roman" pitchFamily="18" charset="0"/>
              <a:cs typeface="Times New Roman" pitchFamily="18" charset="0"/>
            </a:endParaRPr>
          </a:p>
          <a:p>
            <a:pPr lvl="0"/>
            <a:endParaRPr lang="en-US" sz="2000" dirty="0">
              <a:solidFill>
                <a:prstClr val="black"/>
              </a:solidFill>
              <a:latin typeface="Times New Roman" pitchFamily="18" charset="0"/>
              <a:cs typeface="Times New Roman" pitchFamily="18" charset="0"/>
            </a:endParaRPr>
          </a:p>
          <a:p>
            <a:pPr lvl="1">
              <a:buNone/>
            </a:pPr>
            <a:endParaRPr lang="en-US" sz="1600" dirty="0" smtClean="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lstStyle/>
          <a:p>
            <a:r>
              <a:rPr lang="en-US" sz="2400" b="1" dirty="0" smtClean="0">
                <a:latin typeface="Times New Roman" pitchFamily="18" charset="0"/>
                <a:cs typeface="Times New Roman" pitchFamily="18" charset="0"/>
              </a:rPr>
              <a:t>3 )     Channel</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pPr>
              <a:lnSpc>
                <a:spcPct val="150000"/>
              </a:lnSpc>
            </a:pPr>
            <a:r>
              <a:rPr lang="en-US" sz="2000" dirty="0" smtClean="0">
                <a:latin typeface="Times New Roman" pitchFamily="18" charset="0"/>
                <a:cs typeface="Times New Roman" pitchFamily="18" charset="0"/>
              </a:rPr>
              <a:t>Medium through which information flows from a sender to one or more receiver.</a:t>
            </a:r>
          </a:p>
          <a:p>
            <a:pPr>
              <a:lnSpc>
                <a:spcPct val="150000"/>
              </a:lnSpc>
            </a:pPr>
            <a:r>
              <a:rPr lang="en-US" sz="2000" dirty="0" smtClean="0">
                <a:latin typeface="Times New Roman" pitchFamily="18" charset="0"/>
                <a:cs typeface="Times New Roman" pitchFamily="18" charset="0"/>
              </a:rPr>
              <a:t>Face to face, words of mouth is simplest, widely used and effective means of communication  in developing countries.</a:t>
            </a:r>
          </a:p>
          <a:p>
            <a:pPr>
              <a:lnSpc>
                <a:spcPct val="150000"/>
              </a:lnSpc>
            </a:pPr>
            <a:r>
              <a:rPr lang="en-US" sz="2000" dirty="0" smtClean="0">
                <a:latin typeface="Times New Roman" pitchFamily="18" charset="0"/>
                <a:cs typeface="Times New Roman" pitchFamily="18" charset="0"/>
              </a:rPr>
              <a:t>Classification of channels of communication:</a:t>
            </a:r>
          </a:p>
          <a:p>
            <a:pPr>
              <a:lnSpc>
                <a:spcPct val="150000"/>
              </a:lnSpc>
              <a:buNone/>
            </a:pPr>
            <a:r>
              <a:rPr lang="en-US" sz="2000"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According to form</a:t>
            </a:r>
          </a:p>
          <a:p>
            <a:pPr>
              <a:lnSpc>
                <a:spcPct val="150000"/>
              </a:lnSpc>
              <a:buNone/>
            </a:pPr>
            <a:r>
              <a:rPr lang="en-US" sz="2000"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Spoken: </a:t>
            </a:r>
            <a:r>
              <a:rPr lang="en-US" sz="2000" dirty="0" smtClean="0">
                <a:latin typeface="Times New Roman" pitchFamily="18" charset="0"/>
                <a:cs typeface="Times New Roman" pitchFamily="18" charset="0"/>
              </a:rPr>
              <a:t>Farm and home visit, Farmer’s call, Radio talk etc.</a:t>
            </a:r>
          </a:p>
          <a:p>
            <a:pPr>
              <a:lnSpc>
                <a:spcPct val="150000"/>
              </a:lnSpc>
              <a:buNone/>
            </a:pPr>
            <a:r>
              <a:rPr lang="en-US" sz="2000"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Written:</a:t>
            </a:r>
            <a:r>
              <a:rPr lang="en-US" sz="2000" dirty="0" smtClean="0">
                <a:latin typeface="Times New Roman" pitchFamily="18" charset="0"/>
                <a:cs typeface="Times New Roman" pitchFamily="18" charset="0"/>
              </a:rPr>
              <a:t> Personal letter, Farm publication, News letter etc.</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a:bodyPr>
          <a:lstStyle/>
          <a:p>
            <a:pPr lvl="0">
              <a:lnSpc>
                <a:spcPct val="150000"/>
              </a:lnSpc>
              <a:buNone/>
            </a:pPr>
            <a:r>
              <a:rPr lang="en-US" sz="2400" b="1" dirty="0">
                <a:solidFill>
                  <a:prstClr val="black"/>
                </a:solidFill>
                <a:latin typeface="Times New Roman" pitchFamily="18" charset="0"/>
                <a:cs typeface="Times New Roman" pitchFamily="18" charset="0"/>
              </a:rPr>
              <a:t>According to </a:t>
            </a:r>
            <a:r>
              <a:rPr lang="en-US" sz="2400" b="1" dirty="0" smtClean="0">
                <a:solidFill>
                  <a:prstClr val="black"/>
                </a:solidFill>
                <a:latin typeface="Times New Roman" pitchFamily="18" charset="0"/>
                <a:cs typeface="Times New Roman" pitchFamily="18" charset="0"/>
              </a:rPr>
              <a:t>nature of personal involve</a:t>
            </a:r>
            <a:endParaRPr lang="en-US" sz="2400" b="1" dirty="0">
              <a:solidFill>
                <a:prstClr val="black"/>
              </a:solidFill>
              <a:latin typeface="Times New Roman" pitchFamily="18" charset="0"/>
              <a:cs typeface="Times New Roman" pitchFamily="18" charset="0"/>
            </a:endParaRPr>
          </a:p>
          <a:p>
            <a:pPr lvl="0" algn="just">
              <a:lnSpc>
                <a:spcPct val="150000"/>
              </a:lnSpc>
              <a:buNone/>
            </a:pPr>
            <a:r>
              <a:rPr lang="en-US" sz="2000" dirty="0">
                <a:solidFill>
                  <a:prstClr val="black"/>
                </a:solidFill>
                <a:latin typeface="Times New Roman" pitchFamily="18" charset="0"/>
                <a:cs typeface="Times New Roman" pitchFamily="18" charset="0"/>
              </a:rPr>
              <a:t>	</a:t>
            </a:r>
            <a:r>
              <a:rPr lang="en-US" sz="2000" b="1" dirty="0">
                <a:solidFill>
                  <a:prstClr val="black"/>
                </a:solidFill>
                <a:latin typeface="Times New Roman" pitchFamily="18" charset="0"/>
                <a:cs typeface="Times New Roman" pitchFamily="18" charset="0"/>
              </a:rPr>
              <a:t> </a:t>
            </a:r>
            <a:r>
              <a:rPr lang="en-US" sz="2000" b="1" dirty="0" smtClean="0">
                <a:solidFill>
                  <a:prstClr val="black"/>
                </a:solidFill>
                <a:latin typeface="Times New Roman" pitchFamily="18" charset="0"/>
                <a:cs typeface="Times New Roman" pitchFamily="18" charset="0"/>
              </a:rPr>
              <a:t>Personal </a:t>
            </a:r>
            <a:r>
              <a:rPr lang="en-US" sz="2000" b="1" dirty="0" err="1" smtClean="0">
                <a:solidFill>
                  <a:prstClr val="black"/>
                </a:solidFill>
                <a:latin typeface="Times New Roman" pitchFamily="18" charset="0"/>
                <a:cs typeface="Times New Roman" pitchFamily="18" charset="0"/>
              </a:rPr>
              <a:t>localite</a:t>
            </a:r>
            <a:r>
              <a:rPr lang="en-US" sz="2000" b="1" dirty="0" smtClean="0">
                <a:solidFill>
                  <a:prstClr val="black"/>
                </a:solidFill>
                <a:latin typeface="Times New Roman" pitchFamily="18" charset="0"/>
                <a:cs typeface="Times New Roman" pitchFamily="18" charset="0"/>
              </a:rPr>
              <a:t>: </a:t>
            </a:r>
            <a:r>
              <a:rPr lang="en-US" sz="2000" dirty="0" smtClean="0">
                <a:solidFill>
                  <a:prstClr val="black"/>
                </a:solidFill>
                <a:latin typeface="Times New Roman" pitchFamily="18" charset="0"/>
                <a:cs typeface="Times New Roman" pitchFamily="18" charset="0"/>
              </a:rPr>
              <a:t>Local people who belong to the receivers’ own social system . Personal face to face contact occur. Important in traditional social system.</a:t>
            </a:r>
            <a:endParaRPr lang="en-US" sz="2000" dirty="0">
              <a:solidFill>
                <a:prstClr val="black"/>
              </a:solidFill>
              <a:latin typeface="Times New Roman" pitchFamily="18" charset="0"/>
              <a:cs typeface="Times New Roman" pitchFamily="18" charset="0"/>
            </a:endParaRPr>
          </a:p>
          <a:p>
            <a:pPr lvl="0" algn="just">
              <a:lnSpc>
                <a:spcPct val="150000"/>
              </a:lnSpc>
              <a:buNone/>
            </a:pPr>
            <a:r>
              <a:rPr lang="en-US" sz="2000" dirty="0">
                <a:solidFill>
                  <a:prstClr val="black"/>
                </a:solidFill>
                <a:latin typeface="Times New Roman" pitchFamily="18" charset="0"/>
                <a:cs typeface="Times New Roman" pitchFamily="18" charset="0"/>
              </a:rPr>
              <a:t>	</a:t>
            </a:r>
            <a:r>
              <a:rPr lang="en-US" sz="2000" b="1" dirty="0">
                <a:solidFill>
                  <a:prstClr val="black"/>
                </a:solidFill>
                <a:latin typeface="Times New Roman" pitchFamily="18" charset="0"/>
                <a:cs typeface="Times New Roman" pitchFamily="18" charset="0"/>
              </a:rPr>
              <a:t> Personal </a:t>
            </a:r>
            <a:r>
              <a:rPr lang="en-US" sz="2000" b="1" dirty="0" smtClean="0">
                <a:solidFill>
                  <a:prstClr val="black"/>
                </a:solidFill>
                <a:latin typeface="Times New Roman" pitchFamily="18" charset="0"/>
                <a:cs typeface="Times New Roman" pitchFamily="18" charset="0"/>
              </a:rPr>
              <a:t>cosmopolite: </a:t>
            </a:r>
            <a:r>
              <a:rPr lang="en-US" sz="2000" dirty="0" smtClean="0">
                <a:solidFill>
                  <a:prstClr val="black"/>
                </a:solidFill>
                <a:latin typeface="Times New Roman" pitchFamily="18" charset="0"/>
                <a:cs typeface="Times New Roman" pitchFamily="18" charset="0"/>
              </a:rPr>
              <a:t>Channels of communication outside the social system of the receiver. </a:t>
            </a:r>
            <a:r>
              <a:rPr lang="en-US" sz="2000" dirty="0">
                <a:solidFill>
                  <a:prstClr val="black"/>
                </a:solidFill>
                <a:latin typeface="Times New Roman" pitchFamily="18" charset="0"/>
                <a:cs typeface="Times New Roman" pitchFamily="18" charset="0"/>
              </a:rPr>
              <a:t>Personal face to face contact occur. </a:t>
            </a:r>
            <a:r>
              <a:rPr lang="en-US" sz="2000" dirty="0" smtClean="0">
                <a:solidFill>
                  <a:prstClr val="black"/>
                </a:solidFill>
                <a:latin typeface="Times New Roman" pitchFamily="18" charset="0"/>
                <a:cs typeface="Times New Roman" pitchFamily="18" charset="0"/>
              </a:rPr>
              <a:t>Important in changing the  farmers from traditional to modern.  </a:t>
            </a:r>
            <a:r>
              <a:rPr lang="en-US" sz="2000" dirty="0">
                <a:solidFill>
                  <a:prstClr val="black"/>
                </a:solidFill>
                <a:latin typeface="Times New Roman" pitchFamily="18" charset="0"/>
                <a:cs typeface="Times New Roman" pitchFamily="18" charset="0"/>
              </a:rPr>
              <a:t>e</a:t>
            </a:r>
            <a:r>
              <a:rPr lang="en-US" sz="2000" dirty="0" smtClean="0">
                <a:solidFill>
                  <a:prstClr val="black"/>
                </a:solidFill>
                <a:latin typeface="Times New Roman" pitchFamily="18" charset="0"/>
                <a:cs typeface="Times New Roman" pitchFamily="18" charset="0"/>
              </a:rPr>
              <a:t>.g. Extension agent</a:t>
            </a:r>
          </a:p>
          <a:p>
            <a:pPr lvl="0" algn="just">
              <a:lnSpc>
                <a:spcPct val="150000"/>
              </a:lnSpc>
              <a:buNone/>
            </a:pPr>
            <a:r>
              <a:rPr lang="en-US" sz="2000" dirty="0" smtClean="0">
                <a:solidFill>
                  <a:prstClr val="black"/>
                </a:solidFill>
                <a:latin typeface="Times New Roman" pitchFamily="18" charset="0"/>
                <a:cs typeface="Times New Roman" pitchFamily="18" charset="0"/>
              </a:rPr>
              <a:t>	</a:t>
            </a:r>
            <a:r>
              <a:rPr lang="en-US" sz="2000" b="1" dirty="0">
                <a:solidFill>
                  <a:prstClr val="black"/>
                </a:solidFill>
                <a:latin typeface="Times New Roman" pitchFamily="18" charset="0"/>
                <a:cs typeface="Times New Roman" pitchFamily="18" charset="0"/>
              </a:rPr>
              <a:t> </a:t>
            </a:r>
            <a:r>
              <a:rPr lang="en-US" sz="2000" b="1" dirty="0" smtClean="0">
                <a:solidFill>
                  <a:prstClr val="black"/>
                </a:solidFill>
                <a:latin typeface="Times New Roman" pitchFamily="18" charset="0"/>
                <a:cs typeface="Times New Roman" pitchFamily="18" charset="0"/>
              </a:rPr>
              <a:t>Impersonal cosmopolite: </a:t>
            </a:r>
            <a:r>
              <a:rPr lang="en-US" sz="2000" dirty="0">
                <a:solidFill>
                  <a:prstClr val="black"/>
                </a:solidFill>
                <a:latin typeface="Times New Roman" pitchFamily="18" charset="0"/>
                <a:cs typeface="Times New Roman" pitchFamily="18" charset="0"/>
              </a:rPr>
              <a:t>Channels of communication </a:t>
            </a:r>
            <a:r>
              <a:rPr lang="en-US" sz="2000" dirty="0" smtClean="0">
                <a:solidFill>
                  <a:prstClr val="black"/>
                </a:solidFill>
                <a:latin typeface="Times New Roman" pitchFamily="18" charset="0"/>
                <a:cs typeface="Times New Roman" pitchFamily="18" charset="0"/>
              </a:rPr>
              <a:t>are outside </a:t>
            </a:r>
            <a:r>
              <a:rPr lang="en-US" sz="2000" dirty="0">
                <a:solidFill>
                  <a:prstClr val="black"/>
                </a:solidFill>
                <a:latin typeface="Times New Roman" pitchFamily="18" charset="0"/>
                <a:cs typeface="Times New Roman" pitchFamily="18" charset="0"/>
              </a:rPr>
              <a:t>the social system of the </a:t>
            </a:r>
            <a:r>
              <a:rPr lang="en-US" sz="2000" dirty="0" smtClean="0">
                <a:solidFill>
                  <a:prstClr val="black"/>
                </a:solidFill>
                <a:latin typeface="Times New Roman" pitchFamily="18" charset="0"/>
                <a:cs typeface="Times New Roman" pitchFamily="18" charset="0"/>
              </a:rPr>
              <a:t>receiver at the same time no personal face </a:t>
            </a:r>
            <a:r>
              <a:rPr lang="en-US" sz="2000" dirty="0">
                <a:solidFill>
                  <a:prstClr val="black"/>
                </a:solidFill>
                <a:latin typeface="Times New Roman" pitchFamily="18" charset="0"/>
                <a:cs typeface="Times New Roman" pitchFamily="18" charset="0"/>
              </a:rPr>
              <a:t>to face contact </a:t>
            </a:r>
            <a:r>
              <a:rPr lang="en-US" sz="2000" dirty="0" smtClean="0">
                <a:solidFill>
                  <a:prstClr val="black"/>
                </a:solidFill>
                <a:latin typeface="Times New Roman" pitchFamily="18" charset="0"/>
                <a:cs typeface="Times New Roman" pitchFamily="18" charset="0"/>
              </a:rPr>
              <a:t>involve. e.g. Mass media</a:t>
            </a:r>
            <a:endParaRPr lang="en-US" sz="2000" dirty="0">
              <a:solidFill>
                <a:prstClr val="black"/>
              </a:solidFill>
              <a:latin typeface="Times New Roman" pitchFamily="18" charset="0"/>
              <a:cs typeface="Times New Roman" pitchFamily="18" charset="0"/>
            </a:endParaRP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a:bodyPr>
          <a:lstStyle/>
          <a:p>
            <a:pPr lvl="0" algn="ctr">
              <a:lnSpc>
                <a:spcPct val="150000"/>
              </a:lnSpc>
              <a:buNone/>
            </a:pPr>
            <a:r>
              <a:rPr lang="en-US" sz="2400" b="1" dirty="0">
                <a:solidFill>
                  <a:prstClr val="black"/>
                </a:solidFill>
                <a:latin typeface="Times New Roman" pitchFamily="18" charset="0"/>
                <a:cs typeface="Times New Roman" pitchFamily="18" charset="0"/>
              </a:rPr>
              <a:t>According to </a:t>
            </a:r>
            <a:r>
              <a:rPr lang="en-US" sz="2400" b="1" dirty="0" smtClean="0">
                <a:solidFill>
                  <a:prstClr val="black"/>
                </a:solidFill>
                <a:latin typeface="Times New Roman" pitchFamily="18" charset="0"/>
                <a:cs typeface="Times New Roman" pitchFamily="18" charset="0"/>
              </a:rPr>
              <a:t>nature of contact with the people</a:t>
            </a:r>
          </a:p>
          <a:p>
            <a:pPr lvl="0" algn="just">
              <a:lnSpc>
                <a:spcPct val="150000"/>
              </a:lnSpc>
              <a:buNone/>
            </a:pPr>
            <a:r>
              <a:rPr lang="en-US" sz="2000" dirty="0">
                <a:solidFill>
                  <a:prstClr val="black"/>
                </a:solidFill>
                <a:latin typeface="Times New Roman" pitchFamily="18" charset="0"/>
                <a:cs typeface="Times New Roman" pitchFamily="18" charset="0"/>
              </a:rPr>
              <a:t>	</a:t>
            </a:r>
            <a:r>
              <a:rPr lang="en-US" sz="2000" b="1" dirty="0">
                <a:solidFill>
                  <a:prstClr val="black"/>
                </a:solidFill>
                <a:latin typeface="Times New Roman" pitchFamily="18" charset="0"/>
                <a:cs typeface="Times New Roman" pitchFamily="18" charset="0"/>
              </a:rPr>
              <a:t> </a:t>
            </a:r>
            <a:r>
              <a:rPr lang="en-US" sz="2000" b="1" dirty="0" smtClean="0">
                <a:solidFill>
                  <a:prstClr val="black"/>
                </a:solidFill>
                <a:latin typeface="Times New Roman" pitchFamily="18" charset="0"/>
                <a:cs typeface="Times New Roman" pitchFamily="18" charset="0"/>
              </a:rPr>
              <a:t>Individual contact: </a:t>
            </a:r>
            <a:r>
              <a:rPr lang="en-US" sz="2000" dirty="0" smtClean="0">
                <a:solidFill>
                  <a:prstClr val="black"/>
                </a:solidFill>
                <a:latin typeface="Times New Roman" pitchFamily="18" charset="0"/>
                <a:cs typeface="Times New Roman" pitchFamily="18" charset="0"/>
              </a:rPr>
              <a:t>Individual contact with each receiver with maintaining separate identity of each person. Farm and home visit, farmers’ call and personal letters etc.</a:t>
            </a:r>
            <a:endParaRPr lang="en-US" sz="2000" dirty="0">
              <a:solidFill>
                <a:prstClr val="black"/>
              </a:solidFill>
              <a:latin typeface="Times New Roman" pitchFamily="18" charset="0"/>
              <a:cs typeface="Times New Roman" pitchFamily="18" charset="0"/>
            </a:endParaRPr>
          </a:p>
          <a:p>
            <a:pPr lvl="0" algn="just">
              <a:lnSpc>
                <a:spcPct val="150000"/>
              </a:lnSpc>
              <a:buNone/>
            </a:pPr>
            <a:r>
              <a:rPr lang="en-US" sz="2000" dirty="0">
                <a:solidFill>
                  <a:prstClr val="black"/>
                </a:solidFill>
                <a:latin typeface="Times New Roman" pitchFamily="18" charset="0"/>
                <a:cs typeface="Times New Roman" pitchFamily="18" charset="0"/>
              </a:rPr>
              <a:t>	</a:t>
            </a:r>
            <a:r>
              <a:rPr lang="en-US" sz="2000" b="1" dirty="0">
                <a:solidFill>
                  <a:prstClr val="black"/>
                </a:solidFill>
                <a:latin typeface="Times New Roman" pitchFamily="18" charset="0"/>
                <a:cs typeface="Times New Roman" pitchFamily="18" charset="0"/>
              </a:rPr>
              <a:t> </a:t>
            </a:r>
            <a:r>
              <a:rPr lang="en-US" sz="2000" b="1" dirty="0" smtClean="0">
                <a:solidFill>
                  <a:prstClr val="black"/>
                </a:solidFill>
                <a:latin typeface="Times New Roman" pitchFamily="18" charset="0"/>
                <a:cs typeface="Times New Roman" pitchFamily="18" charset="0"/>
              </a:rPr>
              <a:t>Group contact: </a:t>
            </a:r>
            <a:r>
              <a:rPr lang="en-US" sz="2000" dirty="0" smtClean="0">
                <a:solidFill>
                  <a:prstClr val="black"/>
                </a:solidFill>
                <a:latin typeface="Times New Roman" pitchFamily="18" charset="0"/>
                <a:cs typeface="Times New Roman" pitchFamily="18" charset="0"/>
              </a:rPr>
              <a:t>When people are contacted in group e.g. group meeting, field day or farmers’ day etc.</a:t>
            </a:r>
          </a:p>
          <a:p>
            <a:pPr lvl="0" algn="just">
              <a:lnSpc>
                <a:spcPct val="150000"/>
              </a:lnSpc>
              <a:buNone/>
            </a:pPr>
            <a:r>
              <a:rPr lang="en-US" sz="2000" dirty="0" smtClean="0">
                <a:solidFill>
                  <a:prstClr val="black"/>
                </a:solidFill>
                <a:latin typeface="Times New Roman" pitchFamily="18" charset="0"/>
                <a:cs typeface="Times New Roman" pitchFamily="18" charset="0"/>
              </a:rPr>
              <a:t>	</a:t>
            </a:r>
            <a:r>
              <a:rPr lang="en-US" sz="2000" b="1" dirty="0">
                <a:solidFill>
                  <a:prstClr val="black"/>
                </a:solidFill>
                <a:latin typeface="Times New Roman" pitchFamily="18" charset="0"/>
                <a:cs typeface="Times New Roman" pitchFamily="18" charset="0"/>
              </a:rPr>
              <a:t> </a:t>
            </a:r>
            <a:r>
              <a:rPr lang="en-US" sz="2000" b="1" dirty="0" smtClean="0">
                <a:solidFill>
                  <a:prstClr val="black"/>
                </a:solidFill>
                <a:latin typeface="Times New Roman" pitchFamily="18" charset="0"/>
                <a:cs typeface="Times New Roman" pitchFamily="18" charset="0"/>
              </a:rPr>
              <a:t>Mass </a:t>
            </a:r>
            <a:r>
              <a:rPr lang="en-US" sz="2000" b="1" dirty="0">
                <a:solidFill>
                  <a:prstClr val="black"/>
                </a:solidFill>
                <a:latin typeface="Times New Roman" pitchFamily="18" charset="0"/>
                <a:cs typeface="Times New Roman" pitchFamily="18" charset="0"/>
              </a:rPr>
              <a:t>contact: </a:t>
            </a:r>
            <a:r>
              <a:rPr lang="en-US" sz="2000" dirty="0">
                <a:solidFill>
                  <a:prstClr val="black"/>
                </a:solidFill>
                <a:latin typeface="Times New Roman" pitchFamily="18" charset="0"/>
                <a:cs typeface="Times New Roman" pitchFamily="18" charset="0"/>
              </a:rPr>
              <a:t>When people are contacted in </a:t>
            </a:r>
            <a:r>
              <a:rPr lang="en-US" sz="2000" dirty="0" smtClean="0">
                <a:solidFill>
                  <a:prstClr val="black"/>
                </a:solidFill>
                <a:latin typeface="Times New Roman" pitchFamily="18" charset="0"/>
                <a:cs typeface="Times New Roman" pitchFamily="18" charset="0"/>
              </a:rPr>
              <a:t>a mass of people </a:t>
            </a:r>
            <a:r>
              <a:rPr lang="en-US" sz="2000" dirty="0">
                <a:solidFill>
                  <a:prstClr val="black"/>
                </a:solidFill>
                <a:latin typeface="Times New Roman" pitchFamily="18" charset="0"/>
                <a:cs typeface="Times New Roman" pitchFamily="18" charset="0"/>
              </a:rPr>
              <a:t>e.g. </a:t>
            </a:r>
            <a:r>
              <a:rPr lang="en-US" sz="2000" dirty="0" smtClean="0">
                <a:solidFill>
                  <a:prstClr val="black"/>
                </a:solidFill>
                <a:latin typeface="Times New Roman" pitchFamily="18" charset="0"/>
                <a:cs typeface="Times New Roman" pitchFamily="18" charset="0"/>
              </a:rPr>
              <a:t>Campaign, Exhibition, Radio, Television etc.</a:t>
            </a:r>
            <a:endParaRPr lang="en-US" sz="2000" dirty="0">
              <a:solidFill>
                <a:prstClr val="black"/>
              </a:solidFill>
              <a:latin typeface="Times New Roman" pitchFamily="18" charset="0"/>
              <a:cs typeface="Times New Roman" pitchFamily="18" charset="0"/>
            </a:endParaRP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lstStyle/>
          <a:p>
            <a:r>
              <a:rPr lang="en-US" sz="2400" b="1" dirty="0" smtClean="0">
                <a:latin typeface="Times New Roman" pitchFamily="18" charset="0"/>
                <a:cs typeface="Times New Roman" pitchFamily="18" charset="0"/>
              </a:rPr>
              <a:t>4 )   Treatment and Presentation</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609600"/>
            <a:ext cx="8229600" cy="3124200"/>
          </a:xfrm>
        </p:spPr>
        <p:txBody>
          <a:bodyPr>
            <a:noAutofit/>
          </a:bodyPr>
          <a:lstStyle/>
          <a:p>
            <a:pPr algn="just">
              <a:lnSpc>
                <a:spcPct val="150000"/>
              </a:lnSpc>
            </a:pPr>
            <a:r>
              <a:rPr lang="en-US" sz="2000" dirty="0" smtClean="0">
                <a:latin typeface="Times New Roman" pitchFamily="18" charset="0"/>
                <a:cs typeface="Times New Roman" pitchFamily="18" charset="0"/>
              </a:rPr>
              <a:t>Treatment means </a:t>
            </a:r>
            <a:r>
              <a:rPr lang="en-US" sz="2000" b="1" dirty="0" smtClean="0">
                <a:latin typeface="Times New Roman" pitchFamily="18" charset="0"/>
                <a:cs typeface="Times New Roman" pitchFamily="18" charset="0"/>
              </a:rPr>
              <a:t>way</a:t>
            </a:r>
            <a:r>
              <a:rPr lang="en-US" sz="2000" dirty="0" smtClean="0">
                <a:latin typeface="Times New Roman" pitchFamily="18" charset="0"/>
                <a:cs typeface="Times New Roman" pitchFamily="18" charset="0"/>
              </a:rPr>
              <a:t> a message is processed so that the information get across to the audience.</a:t>
            </a:r>
          </a:p>
          <a:p>
            <a:pPr algn="just">
              <a:lnSpc>
                <a:spcPct val="150000"/>
              </a:lnSpc>
            </a:pPr>
            <a:r>
              <a:rPr lang="en-US" sz="2000" dirty="0" smtClean="0">
                <a:latin typeface="Times New Roman" pitchFamily="18" charset="0"/>
                <a:cs typeface="Times New Roman" pitchFamily="18" charset="0"/>
              </a:rPr>
              <a:t>Purpose of the treatment is to make the message </a:t>
            </a:r>
            <a:r>
              <a:rPr lang="en-US" sz="2000" b="1" dirty="0" smtClean="0">
                <a:latin typeface="Times New Roman" pitchFamily="18" charset="0"/>
                <a:cs typeface="Times New Roman" pitchFamily="18" charset="0"/>
              </a:rPr>
              <a:t>clear</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understandable</a:t>
            </a:r>
            <a:r>
              <a:rPr lang="en-US" sz="2000" dirty="0" smtClean="0">
                <a:latin typeface="Times New Roman" pitchFamily="18" charset="0"/>
                <a:cs typeface="Times New Roman" pitchFamily="18" charset="0"/>
              </a:rPr>
              <a:t> and </a:t>
            </a:r>
            <a:r>
              <a:rPr lang="en-US" sz="2000" b="1" dirty="0" smtClean="0">
                <a:latin typeface="Times New Roman" pitchFamily="18" charset="0"/>
                <a:cs typeface="Times New Roman" pitchFamily="18" charset="0"/>
              </a:rPr>
              <a:t>realistic</a:t>
            </a:r>
            <a:r>
              <a:rPr lang="en-US" sz="2000" dirty="0" smtClean="0">
                <a:latin typeface="Times New Roman" pitchFamily="18" charset="0"/>
                <a:cs typeface="Times New Roman" pitchFamily="18" charset="0"/>
              </a:rPr>
              <a:t> to the audience.</a:t>
            </a:r>
          </a:p>
          <a:p>
            <a:pPr algn="just">
              <a:lnSpc>
                <a:spcPct val="150000"/>
              </a:lnSpc>
            </a:pPr>
            <a:r>
              <a:rPr lang="en-US" sz="2000" dirty="0" smtClean="0">
                <a:latin typeface="Times New Roman" pitchFamily="18" charset="0"/>
                <a:cs typeface="Times New Roman" pitchFamily="18" charset="0"/>
              </a:rPr>
              <a:t>Treatment and presentation of the messages shall depend to a great extent on </a:t>
            </a:r>
            <a:r>
              <a:rPr lang="en-US" sz="2000" b="1" dirty="0" smtClean="0">
                <a:latin typeface="Times New Roman" pitchFamily="18" charset="0"/>
                <a:cs typeface="Times New Roman" pitchFamily="18" charset="0"/>
              </a:rPr>
              <a:t>choice of channel </a:t>
            </a:r>
            <a:r>
              <a:rPr lang="en-US" sz="2000" dirty="0" smtClean="0">
                <a:latin typeface="Times New Roman" pitchFamily="18" charset="0"/>
                <a:cs typeface="Times New Roman" pitchFamily="18" charset="0"/>
              </a:rPr>
              <a:t>and </a:t>
            </a:r>
            <a:r>
              <a:rPr lang="en-US" sz="2000" b="1" dirty="0" smtClean="0">
                <a:latin typeface="Times New Roman" pitchFamily="18" charset="0"/>
                <a:cs typeface="Times New Roman" pitchFamily="18" charset="0"/>
              </a:rPr>
              <a:t>nature of audience</a:t>
            </a:r>
            <a:r>
              <a:rPr lang="en-US" sz="2000" dirty="0" smtClean="0">
                <a:latin typeface="Times New Roman" pitchFamily="18" charset="0"/>
                <a:cs typeface="Times New Roman" pitchFamily="18" charset="0"/>
              </a:rPr>
              <a:t>.</a:t>
            </a:r>
          </a:p>
          <a:p>
            <a:pPr algn="just">
              <a:lnSpc>
                <a:spcPct val="150000"/>
              </a:lnSpc>
              <a:buNone/>
            </a:pPr>
            <a:r>
              <a:rPr lang="en-US" sz="2000" dirty="0">
                <a:latin typeface="Times New Roman" pitchFamily="18" charset="0"/>
                <a:cs typeface="Times New Roman" pitchFamily="18" charset="0"/>
              </a:rPr>
              <a:t>	</a:t>
            </a:r>
          </a:p>
        </p:txBody>
      </p:sp>
      <p:sp>
        <p:nvSpPr>
          <p:cNvPr id="4" name="Title 1"/>
          <p:cNvSpPr txBox="1">
            <a:spLocks/>
          </p:cNvSpPr>
          <p:nvPr/>
        </p:nvSpPr>
        <p:spPr>
          <a:xfrm>
            <a:off x="609600" y="3505200"/>
            <a:ext cx="82296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5)       Audience</a:t>
            </a:r>
          </a:p>
        </p:txBody>
      </p:sp>
      <p:sp>
        <p:nvSpPr>
          <p:cNvPr id="5" name="Content Placeholder 2"/>
          <p:cNvSpPr txBox="1">
            <a:spLocks/>
          </p:cNvSpPr>
          <p:nvPr/>
        </p:nvSpPr>
        <p:spPr>
          <a:xfrm>
            <a:off x="609600" y="3962400"/>
            <a:ext cx="8229600" cy="25146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The audience or receiver of message </a:t>
            </a:r>
            <a:r>
              <a:rPr kumimoji="0" lang="en-US" sz="20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is the target of communication function.</a:t>
            </a:r>
          </a:p>
          <a:p>
            <a:pPr marL="342900" lvl="0" indent="-342900" algn="just">
              <a:lnSpc>
                <a:spcPct val="150000"/>
              </a:lnSpc>
              <a:spcBef>
                <a:spcPct val="20000"/>
              </a:spcBef>
              <a:buFont typeface="Arial" pitchFamily="34" charset="0"/>
              <a:buChar char="•"/>
            </a:pPr>
            <a:r>
              <a:rPr lang="en-US" sz="2000" baseline="0" dirty="0" smtClean="0">
                <a:latin typeface="Times New Roman" pitchFamily="18" charset="0"/>
                <a:cs typeface="Times New Roman" pitchFamily="18" charset="0"/>
              </a:rPr>
              <a:t>Communicator to be successful must be audience oriented. The communicator must know their audience, their needs, interest, resources, facilities, constraints and even their approximate number and location.</a:t>
            </a:r>
            <a:endPar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457200" y="609600"/>
            <a:ext cx="8229600" cy="48006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50000"/>
              </a:lnSpc>
              <a:spcBef>
                <a:spcPct val="20000"/>
              </a:spcBef>
              <a:spcAft>
                <a:spcPts val="0"/>
              </a:spcAft>
              <a:buClrTx/>
              <a:buSzTx/>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Audience Segmentation</a:t>
            </a:r>
          </a:p>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r>
              <a:rPr lang="en-US" sz="2000" dirty="0" smtClean="0">
                <a:latin typeface="Times New Roman" pitchFamily="18" charset="0"/>
                <a:cs typeface="Times New Roman" pitchFamily="18" charset="0"/>
              </a:rPr>
              <a:t>It is a communication strategy that consist of identifying certain audience within  a total audience and then conveying  a special message to each of these sub audience.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r>
              <a:rPr lang="en-US" sz="2000" dirty="0" smtClean="0">
                <a:latin typeface="Times New Roman" pitchFamily="18" charset="0"/>
                <a:cs typeface="Times New Roman" pitchFamily="18" charset="0"/>
              </a:rPr>
              <a:t>Breakdown a </a:t>
            </a:r>
            <a:r>
              <a:rPr lang="en-US" sz="2000" dirty="0" err="1" smtClean="0">
                <a:latin typeface="Times New Roman" pitchFamily="18" charset="0"/>
                <a:cs typeface="Times New Roman" pitchFamily="18" charset="0"/>
              </a:rPr>
              <a:t>heterophilous</a:t>
            </a:r>
            <a:r>
              <a:rPr lang="en-US" sz="2000" dirty="0" smtClean="0">
                <a:latin typeface="Times New Roman" pitchFamily="18" charset="0"/>
                <a:cs typeface="Times New Roman" pitchFamily="18" charset="0"/>
              </a:rPr>
              <a:t> audience into a series of relatively more </a:t>
            </a:r>
            <a:r>
              <a:rPr lang="en-US" sz="2000" dirty="0" err="1" smtClean="0">
                <a:latin typeface="Times New Roman" pitchFamily="18" charset="0"/>
                <a:cs typeface="Times New Roman" pitchFamily="18" charset="0"/>
              </a:rPr>
              <a:t>homophilous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subaudience</a:t>
            </a:r>
            <a:r>
              <a:rPr lang="en-US" sz="2000" dirty="0" smtClean="0">
                <a:latin typeface="Times New Roman" pitchFamily="18" charset="0"/>
                <a:cs typeface="Times New Roman" pitchFamily="18" charset="0"/>
              </a:rPr>
              <a:t> in which different communication channel and messages are used with each sub audience.</a:t>
            </a:r>
            <a:endPar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31838"/>
          </a:xfrm>
        </p:spPr>
        <p:txBody>
          <a:bodyPr>
            <a:normAutofit/>
          </a:bodyPr>
          <a:lstStyle/>
          <a:p>
            <a:r>
              <a:rPr lang="en-US" sz="2400" b="1" dirty="0" smtClean="0">
                <a:latin typeface="Times New Roman" pitchFamily="18" charset="0"/>
                <a:cs typeface="Times New Roman" pitchFamily="18" charset="0"/>
              </a:rPr>
              <a:t>6)      Audience response</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838200"/>
            <a:ext cx="8458200" cy="5638800"/>
          </a:xfrm>
        </p:spPr>
        <p:txBody>
          <a:bodyPr>
            <a:normAutofit fontScale="85000" lnSpcReduction="10000"/>
          </a:bodyPr>
          <a:lstStyle/>
          <a:p>
            <a:pPr algn="just">
              <a:lnSpc>
                <a:spcPct val="160000"/>
              </a:lnSpc>
            </a:pPr>
            <a:r>
              <a:rPr lang="en-US" sz="2400" dirty="0" smtClean="0">
                <a:latin typeface="Times New Roman" pitchFamily="18" charset="0"/>
                <a:cs typeface="Times New Roman" pitchFamily="18" charset="0"/>
              </a:rPr>
              <a:t>Response of the audience is the </a:t>
            </a:r>
            <a:r>
              <a:rPr lang="en-US" sz="2400" b="1" dirty="0" smtClean="0">
                <a:latin typeface="Times New Roman" pitchFamily="18" charset="0"/>
                <a:cs typeface="Times New Roman" pitchFamily="18" charset="0"/>
              </a:rPr>
              <a:t>ultimate objective </a:t>
            </a:r>
            <a:r>
              <a:rPr lang="en-US" sz="2400" dirty="0" smtClean="0">
                <a:latin typeface="Times New Roman" pitchFamily="18" charset="0"/>
                <a:cs typeface="Times New Roman" pitchFamily="18" charset="0"/>
              </a:rPr>
              <a:t>of any communication function.</a:t>
            </a:r>
          </a:p>
          <a:p>
            <a:pPr algn="just">
              <a:lnSpc>
                <a:spcPct val="160000"/>
              </a:lnSpc>
            </a:pPr>
            <a:r>
              <a:rPr lang="en-US" sz="2400" dirty="0" smtClean="0">
                <a:latin typeface="Times New Roman" pitchFamily="18" charset="0"/>
                <a:cs typeface="Times New Roman" pitchFamily="18" charset="0"/>
              </a:rPr>
              <a:t>May be in the form of some kind of action, mental or physical.</a:t>
            </a:r>
          </a:p>
          <a:p>
            <a:pPr algn="just">
              <a:lnSpc>
                <a:spcPct val="160000"/>
              </a:lnSpc>
            </a:pPr>
            <a:r>
              <a:rPr lang="en-US" sz="2400" dirty="0" smtClean="0">
                <a:latin typeface="Times New Roman" pitchFamily="18" charset="0"/>
                <a:cs typeface="Times New Roman" pitchFamily="18" charset="0"/>
              </a:rPr>
              <a:t>Kind of response </a:t>
            </a:r>
          </a:p>
          <a:p>
            <a:pPr lvl="1" algn="just">
              <a:lnSpc>
                <a:spcPct val="160000"/>
              </a:lnSpc>
            </a:pPr>
            <a:r>
              <a:rPr lang="en-US" sz="2400" dirty="0" smtClean="0">
                <a:latin typeface="Times New Roman" pitchFamily="18" charset="0"/>
                <a:cs typeface="Times New Roman" pitchFamily="18" charset="0"/>
              </a:rPr>
              <a:t>Understanding </a:t>
            </a:r>
            <a:r>
              <a:rPr lang="en-US" sz="2400" dirty="0" err="1" smtClean="0">
                <a:latin typeface="Times New Roman" pitchFamily="18" charset="0"/>
                <a:cs typeface="Times New Roman" pitchFamily="18" charset="0"/>
              </a:rPr>
              <a:t>vs</a:t>
            </a:r>
            <a:r>
              <a:rPr lang="en-US" sz="2400" dirty="0" smtClean="0">
                <a:latin typeface="Times New Roman" pitchFamily="18" charset="0"/>
                <a:cs typeface="Times New Roman" pitchFamily="18" charset="0"/>
              </a:rPr>
              <a:t> knowledge</a:t>
            </a:r>
          </a:p>
          <a:p>
            <a:pPr lvl="1" algn="just">
              <a:lnSpc>
                <a:spcPct val="160000"/>
              </a:lnSpc>
            </a:pPr>
            <a:r>
              <a:rPr lang="en-US" sz="2400" dirty="0" smtClean="0">
                <a:latin typeface="Times New Roman" pitchFamily="18" charset="0"/>
                <a:cs typeface="Times New Roman" pitchFamily="18" charset="0"/>
              </a:rPr>
              <a:t>Acceptance </a:t>
            </a:r>
            <a:r>
              <a:rPr lang="en-US" sz="2400" dirty="0" err="1" smtClean="0">
                <a:latin typeface="Times New Roman" pitchFamily="18" charset="0"/>
                <a:cs typeface="Times New Roman" pitchFamily="18" charset="0"/>
              </a:rPr>
              <a:t>vs</a:t>
            </a:r>
            <a:r>
              <a:rPr lang="en-US" sz="2400" dirty="0" smtClean="0">
                <a:latin typeface="Times New Roman" pitchFamily="18" charset="0"/>
                <a:cs typeface="Times New Roman" pitchFamily="18" charset="0"/>
              </a:rPr>
              <a:t> rejection</a:t>
            </a:r>
          </a:p>
          <a:p>
            <a:pPr lvl="1" algn="just">
              <a:lnSpc>
                <a:spcPct val="160000"/>
              </a:lnSpc>
            </a:pPr>
            <a:r>
              <a:rPr lang="en-US" sz="2400" dirty="0" smtClean="0">
                <a:latin typeface="Times New Roman" pitchFamily="18" charset="0"/>
                <a:cs typeface="Times New Roman" pitchFamily="18" charset="0"/>
              </a:rPr>
              <a:t>Remembering </a:t>
            </a:r>
            <a:r>
              <a:rPr lang="en-US" sz="2400" dirty="0" err="1" smtClean="0">
                <a:latin typeface="Times New Roman" pitchFamily="18" charset="0"/>
                <a:cs typeface="Times New Roman" pitchFamily="18" charset="0"/>
              </a:rPr>
              <a:t>vs</a:t>
            </a:r>
            <a:r>
              <a:rPr lang="en-US" sz="2400" dirty="0" smtClean="0">
                <a:latin typeface="Times New Roman" pitchFamily="18" charset="0"/>
                <a:cs typeface="Times New Roman" pitchFamily="18" charset="0"/>
              </a:rPr>
              <a:t> forgetting</a:t>
            </a:r>
          </a:p>
          <a:p>
            <a:pPr lvl="1" algn="just">
              <a:lnSpc>
                <a:spcPct val="160000"/>
              </a:lnSpc>
            </a:pPr>
            <a:r>
              <a:rPr lang="en-US" sz="2400" dirty="0" smtClean="0">
                <a:latin typeface="Times New Roman" pitchFamily="18" charset="0"/>
                <a:cs typeface="Times New Roman" pitchFamily="18" charset="0"/>
              </a:rPr>
              <a:t>Mental </a:t>
            </a:r>
            <a:r>
              <a:rPr lang="en-US" sz="2400" dirty="0" err="1" smtClean="0">
                <a:latin typeface="Times New Roman" pitchFamily="18" charset="0"/>
                <a:cs typeface="Times New Roman" pitchFamily="18" charset="0"/>
              </a:rPr>
              <a:t>vs</a:t>
            </a:r>
            <a:r>
              <a:rPr lang="en-US" sz="2400" dirty="0" smtClean="0">
                <a:latin typeface="Times New Roman" pitchFamily="18" charset="0"/>
                <a:cs typeface="Times New Roman" pitchFamily="18" charset="0"/>
              </a:rPr>
              <a:t> physical</a:t>
            </a:r>
          </a:p>
          <a:p>
            <a:pPr lvl="1" algn="just">
              <a:lnSpc>
                <a:spcPct val="160000"/>
              </a:lnSpc>
            </a:pPr>
            <a:r>
              <a:rPr lang="en-US" sz="2400" dirty="0" smtClean="0">
                <a:latin typeface="Times New Roman" pitchFamily="18" charset="0"/>
                <a:cs typeface="Times New Roman" pitchFamily="18" charset="0"/>
              </a:rPr>
              <a:t>Right </a:t>
            </a:r>
            <a:r>
              <a:rPr lang="en-US" sz="2400" dirty="0" err="1" smtClean="0">
                <a:latin typeface="Times New Roman" pitchFamily="18" charset="0"/>
                <a:cs typeface="Times New Roman" pitchFamily="18" charset="0"/>
              </a:rPr>
              <a:t>vs</a:t>
            </a:r>
            <a:r>
              <a:rPr lang="en-US" sz="2400" dirty="0" smtClean="0">
                <a:latin typeface="Times New Roman" pitchFamily="18" charset="0"/>
                <a:cs typeface="Times New Roman" pitchFamily="18" charset="0"/>
              </a:rPr>
              <a:t> wrong</a:t>
            </a:r>
          </a:p>
          <a:p>
            <a:pPr algn="just">
              <a:lnSpc>
                <a:spcPct val="160000"/>
              </a:lnSpc>
            </a:pPr>
            <a:r>
              <a:rPr lang="en-US" sz="2400" b="1" dirty="0" smtClean="0">
                <a:latin typeface="Times New Roman" pitchFamily="18" charset="0"/>
                <a:cs typeface="Times New Roman" pitchFamily="18" charset="0"/>
              </a:rPr>
              <a:t>Feedback: </a:t>
            </a:r>
            <a:r>
              <a:rPr lang="en-US" sz="2400" dirty="0" smtClean="0">
                <a:latin typeface="Times New Roman" pitchFamily="18" charset="0"/>
                <a:cs typeface="Times New Roman" pitchFamily="18" charset="0"/>
              </a:rPr>
              <a:t>Carrying some </a:t>
            </a:r>
            <a:r>
              <a:rPr lang="en-US" sz="2400" b="1" dirty="0" smtClean="0">
                <a:latin typeface="Times New Roman" pitchFamily="18" charset="0"/>
                <a:cs typeface="Times New Roman" pitchFamily="18" charset="0"/>
              </a:rPr>
              <a:t>significant responses </a:t>
            </a:r>
            <a:r>
              <a:rPr lang="en-US" sz="2400" dirty="0" smtClean="0">
                <a:latin typeface="Times New Roman" pitchFamily="18" charset="0"/>
                <a:cs typeface="Times New Roman" pitchFamily="18" charset="0"/>
              </a:rPr>
              <a:t>of the audience to the communicator. It should be continuous process.</a:t>
            </a:r>
          </a:p>
          <a:p>
            <a:pPr lvl="1" algn="just">
              <a:lnSpc>
                <a:spcPct val="150000"/>
              </a:lnSpc>
              <a:buNone/>
            </a:pPr>
            <a:endParaRPr lang="en-US" sz="16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10000"/>
          </a:bodyPr>
          <a:lstStyle/>
          <a:p>
            <a:pPr algn="ctr">
              <a:buNone/>
            </a:pPr>
            <a:r>
              <a:rPr lang="en-US" sz="2400" b="1" dirty="0" smtClean="0">
                <a:latin typeface="Times New Roman" pitchFamily="18" charset="0"/>
                <a:cs typeface="Times New Roman" pitchFamily="18" charset="0"/>
              </a:rPr>
              <a:t>Type of feedback:-</a:t>
            </a:r>
          </a:p>
          <a:p>
            <a:pPr lvl="0" algn="just">
              <a:lnSpc>
                <a:spcPct val="150000"/>
              </a:lnSpc>
            </a:pPr>
            <a:r>
              <a:rPr lang="en-US" sz="2400" b="1" dirty="0" smtClean="0">
                <a:latin typeface="Times New Roman" pitchFamily="18" charset="0"/>
                <a:cs typeface="Times New Roman" pitchFamily="18" charset="0"/>
              </a:rPr>
              <a:t>Self feedback</a:t>
            </a:r>
            <a:r>
              <a:rPr lang="en-US" sz="2400" dirty="0" smtClean="0">
                <a:latin typeface="Times New Roman" pitchFamily="18" charset="0"/>
                <a:cs typeface="Times New Roman" pitchFamily="18" charset="0"/>
              </a:rPr>
              <a:t>: Words and actions that are feedback into your central nervous system as you perceive your own muscular movement and hear yourself speak.</a:t>
            </a:r>
          </a:p>
          <a:p>
            <a:pPr lvl="0" algn="just">
              <a:lnSpc>
                <a:spcPct val="150000"/>
              </a:lnSpc>
            </a:pPr>
            <a:r>
              <a:rPr lang="en-US" sz="2400" b="1" dirty="0" smtClean="0">
                <a:latin typeface="Times New Roman" pitchFamily="18" charset="0"/>
                <a:cs typeface="Times New Roman" pitchFamily="18" charset="0"/>
              </a:rPr>
              <a:t>Listener feedback:</a:t>
            </a:r>
            <a:r>
              <a:rPr lang="en-US" sz="2400" dirty="0" smtClean="0">
                <a:latin typeface="Times New Roman" pitchFamily="18" charset="0"/>
                <a:cs typeface="Times New Roman" pitchFamily="18" charset="0"/>
              </a:rPr>
              <a:t> It involves </a:t>
            </a:r>
            <a:r>
              <a:rPr lang="en-US" sz="2400" b="1" dirty="0" smtClean="0">
                <a:latin typeface="Times New Roman" pitchFamily="18" charset="0"/>
                <a:cs typeface="Times New Roman" pitchFamily="18" charset="0"/>
              </a:rPr>
              <a:t>verbal</a:t>
            </a:r>
            <a:r>
              <a:rPr lang="en-US" sz="2400" dirty="0" smtClean="0">
                <a:latin typeface="Times New Roman" pitchFamily="18" charset="0"/>
                <a:cs typeface="Times New Roman" pitchFamily="18" charset="0"/>
              </a:rPr>
              <a:t> responses. It may take in the form of questions or comments. </a:t>
            </a:r>
          </a:p>
          <a:p>
            <a:pPr algn="just">
              <a:lnSpc>
                <a:spcPct val="150000"/>
              </a:lnSpc>
              <a:buNone/>
            </a:pPr>
            <a:r>
              <a:rPr lang="en-US" sz="2400" b="1" dirty="0" smtClean="0">
                <a:latin typeface="Times New Roman" pitchFamily="18" charset="0"/>
                <a:cs typeface="Times New Roman" pitchFamily="18" charset="0"/>
              </a:rPr>
              <a:t>Beside it there are two other types:</a:t>
            </a:r>
          </a:p>
          <a:p>
            <a:pPr lvl="0" algn="just">
              <a:lnSpc>
                <a:spcPct val="150000"/>
              </a:lnSpc>
            </a:pPr>
            <a:r>
              <a:rPr lang="en-US" sz="2400" b="1" dirty="0" smtClean="0">
                <a:latin typeface="Times New Roman" pitchFamily="18" charset="0"/>
                <a:cs typeface="Times New Roman" pitchFamily="18" charset="0"/>
              </a:rPr>
              <a:t>Fact based feedback</a:t>
            </a:r>
            <a:r>
              <a:rPr lang="en-US" sz="2400" dirty="0" smtClean="0">
                <a:latin typeface="Times New Roman" pitchFamily="18" charset="0"/>
                <a:cs typeface="Times New Roman" pitchFamily="18" charset="0"/>
              </a:rPr>
              <a:t>: Feedback given on the basis of self experience or observation of the ground realities.</a:t>
            </a:r>
          </a:p>
          <a:p>
            <a:pPr lvl="0" algn="just">
              <a:lnSpc>
                <a:spcPct val="150000"/>
              </a:lnSpc>
            </a:pPr>
            <a:r>
              <a:rPr lang="en-US" sz="2400" b="1" dirty="0" smtClean="0">
                <a:latin typeface="Times New Roman" pitchFamily="18" charset="0"/>
                <a:cs typeface="Times New Roman" pitchFamily="18" charset="0"/>
              </a:rPr>
              <a:t>Opinion based </a:t>
            </a:r>
            <a:r>
              <a:rPr lang="en-US" sz="2400" dirty="0" smtClean="0">
                <a:latin typeface="Times New Roman" pitchFamily="18" charset="0"/>
                <a:cs typeface="Times New Roman" pitchFamily="18" charset="0"/>
              </a:rPr>
              <a:t>: Feedback given on the basis of opinion of the individual and not on the facts of messages.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marL="228600" marR="0">
              <a:lnSpc>
                <a:spcPct val="115000"/>
              </a:lnSpc>
              <a:spcBef>
                <a:spcPts val="0"/>
              </a:spcBef>
              <a:spcAft>
                <a:spcPts val="1000"/>
              </a:spcAft>
            </a:pPr>
            <a:r>
              <a:rPr lang="en-US" sz="3200" b="1" dirty="0" smtClean="0">
                <a:latin typeface="Times New Roman"/>
                <a:ea typeface="Calibri"/>
                <a:cs typeface="Mangal"/>
              </a:rPr>
              <a:t>Functions of feedback: </a:t>
            </a:r>
            <a:endParaRPr lang="en-US" sz="3200" b="1" dirty="0"/>
          </a:p>
        </p:txBody>
      </p:sp>
      <p:sp>
        <p:nvSpPr>
          <p:cNvPr id="3" name="Content Placeholder 2"/>
          <p:cNvSpPr>
            <a:spLocks noGrp="1"/>
          </p:cNvSpPr>
          <p:nvPr>
            <p:ph idx="1"/>
          </p:nvPr>
        </p:nvSpPr>
        <p:spPr>
          <a:xfrm>
            <a:off x="457200" y="838200"/>
            <a:ext cx="8229600" cy="5715000"/>
          </a:xfrm>
        </p:spPr>
        <p:txBody>
          <a:bodyPr>
            <a:normAutofit fontScale="92500"/>
          </a:bodyPr>
          <a:lstStyle/>
          <a:p>
            <a:pPr lvl="0" algn="just">
              <a:lnSpc>
                <a:spcPct val="150000"/>
              </a:lnSpc>
            </a:pPr>
            <a:r>
              <a:rPr lang="en-US" sz="2400" dirty="0" smtClean="0">
                <a:latin typeface="Times New Roman" pitchFamily="18" charset="0"/>
                <a:cs typeface="Times New Roman" pitchFamily="18" charset="0"/>
              </a:rPr>
              <a:t>To evaluate right or wrong</a:t>
            </a:r>
          </a:p>
          <a:p>
            <a:pPr lvl="0" algn="just">
              <a:lnSpc>
                <a:spcPct val="150000"/>
              </a:lnSpc>
            </a:pPr>
            <a:r>
              <a:rPr lang="en-US" sz="2400" dirty="0" smtClean="0">
                <a:latin typeface="Times New Roman" pitchFamily="18" charset="0"/>
                <a:cs typeface="Times New Roman" pitchFamily="18" charset="0"/>
              </a:rPr>
              <a:t>It can stimulate change </a:t>
            </a:r>
          </a:p>
          <a:p>
            <a:pPr lvl="0" algn="just">
              <a:lnSpc>
                <a:spcPct val="150000"/>
              </a:lnSpc>
            </a:pPr>
            <a:r>
              <a:rPr lang="en-US" sz="2400" dirty="0" smtClean="0">
                <a:latin typeface="Times New Roman" pitchFamily="18" charset="0"/>
                <a:cs typeface="Times New Roman" pitchFamily="18" charset="0"/>
              </a:rPr>
              <a:t>To reinforce, to give reward or punishment</a:t>
            </a:r>
          </a:p>
          <a:p>
            <a:pPr marL="0" marR="0" algn="ctr">
              <a:lnSpc>
                <a:spcPct val="115000"/>
              </a:lnSpc>
              <a:spcBef>
                <a:spcPts val="0"/>
              </a:spcBef>
              <a:spcAft>
                <a:spcPts val="1000"/>
              </a:spcAft>
              <a:buNone/>
            </a:pPr>
            <a:endParaRPr lang="en-US" dirty="0" smtClean="0">
              <a:latin typeface="Times New Roman"/>
              <a:ea typeface="Calibri"/>
              <a:cs typeface="Mangal"/>
            </a:endParaRPr>
          </a:p>
          <a:p>
            <a:pPr marL="0" marR="0" algn="ctr">
              <a:lnSpc>
                <a:spcPct val="115000"/>
              </a:lnSpc>
              <a:spcBef>
                <a:spcPts val="0"/>
              </a:spcBef>
              <a:spcAft>
                <a:spcPts val="1000"/>
              </a:spcAft>
              <a:buNone/>
            </a:pPr>
            <a:r>
              <a:rPr lang="en-US" b="1" dirty="0" smtClean="0">
                <a:latin typeface="Times New Roman"/>
                <a:ea typeface="Calibri"/>
                <a:cs typeface="Mangal"/>
              </a:rPr>
              <a:t>Characteristics of feedback:</a:t>
            </a:r>
            <a:endParaRPr lang="en-US" sz="2800" b="1" dirty="0" smtClean="0">
              <a:ea typeface="Calibri"/>
              <a:cs typeface="Mangal"/>
            </a:endParaRPr>
          </a:p>
          <a:p>
            <a:pPr lvl="0" algn="just">
              <a:lnSpc>
                <a:spcPct val="150000"/>
              </a:lnSpc>
              <a:spcBef>
                <a:spcPts val="0"/>
              </a:spcBef>
              <a:buFont typeface="+mj-lt"/>
              <a:buAutoNum type="arabicPeriod"/>
            </a:pPr>
            <a:r>
              <a:rPr lang="en-US" sz="2400" dirty="0" smtClean="0">
                <a:latin typeface="Times New Roman"/>
                <a:ea typeface="Calibri"/>
                <a:cs typeface="Mangal"/>
              </a:rPr>
              <a:t>Source oriented</a:t>
            </a:r>
            <a:endParaRPr lang="en-US" sz="2400" dirty="0" smtClean="0">
              <a:ea typeface="Calibri"/>
              <a:cs typeface="Mangal"/>
            </a:endParaRPr>
          </a:p>
          <a:p>
            <a:pPr lvl="0" algn="just">
              <a:lnSpc>
                <a:spcPct val="150000"/>
              </a:lnSpc>
              <a:spcBef>
                <a:spcPts val="0"/>
              </a:spcBef>
              <a:buFont typeface="+mj-lt"/>
              <a:buAutoNum type="arabicPeriod"/>
            </a:pPr>
            <a:r>
              <a:rPr lang="en-US" sz="2400" dirty="0" smtClean="0">
                <a:latin typeface="Times New Roman"/>
                <a:ea typeface="Calibri"/>
                <a:cs typeface="Mangal"/>
              </a:rPr>
              <a:t>Varies situation to situation</a:t>
            </a:r>
            <a:endParaRPr lang="en-US" sz="2400" dirty="0" smtClean="0">
              <a:ea typeface="Calibri"/>
              <a:cs typeface="Mangal"/>
            </a:endParaRPr>
          </a:p>
          <a:p>
            <a:pPr lvl="0" algn="just">
              <a:lnSpc>
                <a:spcPct val="150000"/>
              </a:lnSpc>
              <a:spcBef>
                <a:spcPts val="0"/>
              </a:spcBef>
              <a:buFont typeface="+mj-lt"/>
              <a:buAutoNum type="arabicPeriod"/>
            </a:pPr>
            <a:r>
              <a:rPr lang="en-US" sz="2400" dirty="0" smtClean="0">
                <a:latin typeface="Times New Roman"/>
                <a:ea typeface="Calibri"/>
                <a:cs typeface="Mangal"/>
              </a:rPr>
              <a:t>Affects the source or communicator</a:t>
            </a:r>
            <a:endParaRPr lang="en-US" sz="2400" dirty="0" smtClean="0">
              <a:ea typeface="Calibri"/>
              <a:cs typeface="Mangal"/>
            </a:endParaRPr>
          </a:p>
          <a:p>
            <a:pPr lvl="0" algn="just">
              <a:lnSpc>
                <a:spcPct val="150000"/>
              </a:lnSpc>
              <a:spcBef>
                <a:spcPts val="0"/>
              </a:spcBef>
              <a:buFont typeface="+mj-lt"/>
              <a:buAutoNum type="arabicPeriod"/>
            </a:pPr>
            <a:r>
              <a:rPr lang="en-US" sz="2400" dirty="0" smtClean="0">
                <a:latin typeface="Times New Roman"/>
                <a:ea typeface="Calibri"/>
                <a:cs typeface="Mangal"/>
              </a:rPr>
              <a:t>Exerts control over future messages</a:t>
            </a:r>
            <a:endParaRPr lang="en-US" sz="2400" dirty="0" smtClean="0">
              <a:ea typeface="Calibri"/>
              <a:cs typeface="Mangal"/>
            </a:endParaRPr>
          </a:p>
          <a:p>
            <a:pPr lvl="0" algn="just">
              <a:lnSpc>
                <a:spcPct val="150000"/>
              </a:lnSpc>
              <a:spcBef>
                <a:spcPts val="0"/>
              </a:spcBef>
              <a:spcAft>
                <a:spcPts val="1000"/>
              </a:spcAft>
              <a:buFont typeface="+mj-lt"/>
              <a:buAutoNum type="arabicPeriod"/>
            </a:pPr>
            <a:r>
              <a:rPr lang="en-US" sz="2400" dirty="0" smtClean="0">
                <a:latin typeface="Times New Roman"/>
                <a:ea typeface="Calibri"/>
                <a:cs typeface="Mangal"/>
              </a:rPr>
              <a:t>Maintain the stability and equilibrium in communication system</a:t>
            </a:r>
            <a:endParaRPr lang="en-US" sz="2400" dirty="0" smtClean="0">
              <a:ea typeface="Calibri"/>
              <a:cs typeface="Mangal"/>
            </a:endParaRP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096000"/>
          </a:xfrm>
        </p:spPr>
        <p:txBody>
          <a:bodyPr>
            <a:normAutofit fontScale="92500"/>
          </a:bodyPr>
          <a:lstStyle/>
          <a:p>
            <a:pPr algn="just">
              <a:lnSpc>
                <a:spcPct val="150000"/>
              </a:lnSpc>
            </a:pPr>
            <a:r>
              <a:rPr lang="en-US" sz="2400" dirty="0">
                <a:latin typeface="Times New Roman" pitchFamily="18" charset="0"/>
                <a:cs typeface="Times New Roman" pitchFamily="18" charset="0"/>
              </a:rPr>
              <a:t>Communication origin: Latin ‘</a:t>
            </a:r>
            <a:r>
              <a:rPr lang="en-US" sz="2400" b="1" dirty="0" err="1">
                <a:latin typeface="Times New Roman" pitchFamily="18" charset="0"/>
                <a:cs typeface="Times New Roman" pitchFamily="18" charset="0"/>
              </a:rPr>
              <a:t>Communis</a:t>
            </a: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 meaning ‘</a:t>
            </a:r>
            <a:r>
              <a:rPr lang="en-US" sz="2400" b="1" dirty="0">
                <a:latin typeface="Times New Roman" pitchFamily="18" charset="0"/>
                <a:cs typeface="Times New Roman" pitchFamily="18" charset="0"/>
              </a:rPr>
              <a:t>Common’</a:t>
            </a:r>
            <a:endParaRPr lang="en-US" sz="2400" dirty="0">
              <a:latin typeface="Times New Roman" pitchFamily="18" charset="0"/>
              <a:cs typeface="Times New Roman" pitchFamily="18" charset="0"/>
            </a:endParaRPr>
          </a:p>
          <a:p>
            <a:pPr algn="just">
              <a:lnSpc>
                <a:spcPct val="150000"/>
              </a:lnSpc>
            </a:pPr>
            <a:r>
              <a:rPr lang="en-US" sz="2400" dirty="0">
                <a:latin typeface="Times New Roman" pitchFamily="18" charset="0"/>
                <a:cs typeface="Times New Roman" pitchFamily="18" charset="0"/>
              </a:rPr>
              <a:t>Communication is a </a:t>
            </a:r>
            <a:r>
              <a:rPr lang="en-US" sz="2400" b="1" dirty="0">
                <a:latin typeface="Times New Roman" pitchFamily="18" charset="0"/>
                <a:cs typeface="Times New Roman" pitchFamily="18" charset="0"/>
              </a:rPr>
              <a:t>conscious</a:t>
            </a:r>
            <a:r>
              <a:rPr lang="en-US" sz="2400" dirty="0">
                <a:latin typeface="Times New Roman" pitchFamily="18" charset="0"/>
                <a:cs typeface="Times New Roman" pitchFamily="18" charset="0"/>
              </a:rPr>
              <a:t> attempt </a:t>
            </a:r>
            <a:r>
              <a:rPr lang="en-US" sz="2400" b="1" dirty="0">
                <a:latin typeface="Times New Roman" pitchFamily="18" charset="0"/>
                <a:cs typeface="Times New Roman" pitchFamily="18" charset="0"/>
              </a:rPr>
              <a:t>to share</a:t>
            </a:r>
            <a:r>
              <a:rPr lang="en-US" sz="2400" dirty="0">
                <a:latin typeface="Times New Roman" pitchFamily="18" charset="0"/>
                <a:cs typeface="Times New Roman" pitchFamily="18" charset="0"/>
              </a:rPr>
              <a:t> information, ideas, attitudes and the like with others</a:t>
            </a:r>
          </a:p>
          <a:p>
            <a:pPr algn="just">
              <a:lnSpc>
                <a:spcPct val="150000"/>
              </a:lnSpc>
            </a:pPr>
            <a:r>
              <a:rPr lang="en-US" sz="2400" b="1" dirty="0" smtClean="0">
                <a:latin typeface="Times New Roman" pitchFamily="18" charset="0"/>
                <a:cs typeface="Times New Roman" pitchFamily="18" charset="0"/>
              </a:rPr>
              <a:t>Rogers </a:t>
            </a:r>
            <a:r>
              <a:rPr lang="en-US" sz="2400" b="1" dirty="0">
                <a:latin typeface="Times New Roman" pitchFamily="18" charset="0"/>
                <a:cs typeface="Times New Roman" pitchFamily="18" charset="0"/>
              </a:rPr>
              <a:t>and Shoemaker (1971)</a:t>
            </a:r>
            <a:endParaRPr lang="en-US" sz="2400" dirty="0">
              <a:latin typeface="Times New Roman" pitchFamily="18" charset="0"/>
              <a:cs typeface="Times New Roman" pitchFamily="18" charset="0"/>
            </a:endParaRPr>
          </a:p>
          <a:p>
            <a:pPr algn="just">
              <a:lnSpc>
                <a:spcPct val="150000"/>
              </a:lnSpc>
              <a:buNone/>
            </a:pP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The </a:t>
            </a:r>
            <a:r>
              <a:rPr lang="en-US" sz="2400" b="1" dirty="0">
                <a:latin typeface="Times New Roman" pitchFamily="18" charset="0"/>
                <a:cs typeface="Times New Roman" pitchFamily="18" charset="0"/>
              </a:rPr>
              <a:t>Process</a:t>
            </a:r>
            <a:r>
              <a:rPr lang="en-US" sz="2400" dirty="0">
                <a:latin typeface="Times New Roman" pitchFamily="18" charset="0"/>
                <a:cs typeface="Times New Roman" pitchFamily="18" charset="0"/>
              </a:rPr>
              <a:t> by which </a:t>
            </a:r>
            <a:r>
              <a:rPr lang="en-US" sz="2400" b="1" dirty="0">
                <a:latin typeface="Times New Roman" pitchFamily="18" charset="0"/>
                <a:cs typeface="Times New Roman" pitchFamily="18" charset="0"/>
              </a:rPr>
              <a:t>Messages</a:t>
            </a:r>
            <a:r>
              <a:rPr lang="en-US" sz="2400" dirty="0">
                <a:latin typeface="Times New Roman" pitchFamily="18" charset="0"/>
                <a:cs typeface="Times New Roman" pitchFamily="18" charset="0"/>
              </a:rPr>
              <a:t> are transferred from a </a:t>
            </a:r>
            <a:r>
              <a:rPr lang="en-US" sz="2400" b="1" dirty="0">
                <a:latin typeface="Times New Roman" pitchFamily="18" charset="0"/>
                <a:cs typeface="Times New Roman" pitchFamily="18" charset="0"/>
              </a:rPr>
              <a:t>Source </a:t>
            </a:r>
            <a:r>
              <a:rPr lang="en-US" sz="2400" dirty="0">
                <a:latin typeface="Times New Roman" pitchFamily="18" charset="0"/>
                <a:cs typeface="Times New Roman" pitchFamily="18" charset="0"/>
              </a:rPr>
              <a:t>to </a:t>
            </a:r>
            <a:r>
              <a:rPr lang="en-US" sz="2400" b="1" dirty="0">
                <a:latin typeface="Times New Roman" pitchFamily="18" charset="0"/>
                <a:cs typeface="Times New Roman" pitchFamily="18" charset="0"/>
              </a:rPr>
              <a:t>Receiver.”</a:t>
            </a:r>
            <a:endParaRPr lang="en-US" sz="2400" dirty="0">
              <a:latin typeface="Times New Roman" pitchFamily="18" charset="0"/>
              <a:cs typeface="Times New Roman" pitchFamily="18" charset="0"/>
            </a:endParaRPr>
          </a:p>
          <a:p>
            <a:pPr algn="just">
              <a:lnSpc>
                <a:spcPct val="150000"/>
              </a:lnSpc>
            </a:pPr>
            <a:r>
              <a:rPr lang="en-US" sz="2400" b="1" dirty="0" err="1">
                <a:latin typeface="Times New Roman" pitchFamily="18" charset="0"/>
                <a:cs typeface="Times New Roman" pitchFamily="18" charset="0"/>
              </a:rPr>
              <a:t>Leagans</a:t>
            </a:r>
            <a:r>
              <a:rPr lang="en-US" sz="2400" b="1" dirty="0">
                <a:latin typeface="Times New Roman" pitchFamily="18" charset="0"/>
                <a:cs typeface="Times New Roman" pitchFamily="18" charset="0"/>
              </a:rPr>
              <a:t> (1961)</a:t>
            </a:r>
            <a:endParaRPr lang="en-US" sz="2400" dirty="0">
              <a:latin typeface="Times New Roman" pitchFamily="18" charset="0"/>
              <a:cs typeface="Times New Roman" pitchFamily="18" charset="0"/>
            </a:endParaRPr>
          </a:p>
          <a:p>
            <a:pPr algn="just">
              <a:lnSpc>
                <a:spcPct val="150000"/>
              </a:lnSpc>
              <a:buNone/>
            </a:pPr>
            <a:r>
              <a:rPr lang="en-US" sz="2400" dirty="0" smtClean="0">
                <a:latin typeface="Times New Roman" pitchFamily="18" charset="0"/>
                <a:cs typeface="Times New Roman" pitchFamily="18" charset="0"/>
              </a:rPr>
              <a:t>     “The </a:t>
            </a:r>
            <a:r>
              <a:rPr lang="en-US" sz="2400" b="1" dirty="0">
                <a:latin typeface="Times New Roman" pitchFamily="18" charset="0"/>
                <a:cs typeface="Times New Roman" pitchFamily="18" charset="0"/>
              </a:rPr>
              <a:t>Process</a:t>
            </a:r>
            <a:r>
              <a:rPr lang="en-US" sz="2400" dirty="0">
                <a:latin typeface="Times New Roman" pitchFamily="18" charset="0"/>
                <a:cs typeface="Times New Roman" pitchFamily="18" charset="0"/>
              </a:rPr>
              <a:t> by which two or more people </a:t>
            </a:r>
            <a:r>
              <a:rPr lang="en-US" sz="2400" b="1" dirty="0">
                <a:latin typeface="Times New Roman" pitchFamily="18" charset="0"/>
                <a:cs typeface="Times New Roman" pitchFamily="18" charset="0"/>
              </a:rPr>
              <a:t>exchange</a:t>
            </a:r>
            <a:r>
              <a:rPr lang="en-US" sz="2400" dirty="0">
                <a:latin typeface="Times New Roman" pitchFamily="18" charset="0"/>
                <a:cs typeface="Times New Roman" pitchFamily="18" charset="0"/>
              </a:rPr>
              <a:t> ideas, facts, feeling or impressions in ways that each gains a </a:t>
            </a:r>
            <a:r>
              <a:rPr lang="en-US" sz="2400" b="1" dirty="0">
                <a:latin typeface="Times New Roman" pitchFamily="18" charset="0"/>
                <a:cs typeface="Times New Roman" pitchFamily="18" charset="0"/>
              </a:rPr>
              <a:t>common understanding</a:t>
            </a:r>
            <a:r>
              <a:rPr lang="en-US" sz="2400" dirty="0">
                <a:latin typeface="Times New Roman" pitchFamily="18" charset="0"/>
                <a:cs typeface="Times New Roman" pitchFamily="18" charset="0"/>
              </a:rPr>
              <a:t> of the meaning, intent and use of messages.</a:t>
            </a:r>
          </a:p>
          <a:p>
            <a:pPr algn="just">
              <a:lnSpc>
                <a:spcPct val="150000"/>
              </a:lnSpc>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latin typeface="Times New Roman"/>
                <a:ea typeface="Calibri"/>
                <a:cs typeface="Mangal"/>
              </a:rPr>
              <a:t>Barriers of communication:</a:t>
            </a:r>
            <a:endParaRPr lang="en-US" b="1" dirty="0"/>
          </a:p>
        </p:txBody>
      </p:sp>
      <p:sp>
        <p:nvSpPr>
          <p:cNvPr id="3" name="Content Placeholder 2"/>
          <p:cNvSpPr>
            <a:spLocks noGrp="1"/>
          </p:cNvSpPr>
          <p:nvPr>
            <p:ph idx="1"/>
          </p:nvPr>
        </p:nvSpPr>
        <p:spPr>
          <a:xfrm>
            <a:off x="457200" y="762000"/>
            <a:ext cx="8229600" cy="5791200"/>
          </a:xfrm>
        </p:spPr>
        <p:txBody>
          <a:bodyPr>
            <a:normAutofit fontScale="92500"/>
          </a:bodyPr>
          <a:lstStyle/>
          <a:p>
            <a:pPr marL="0" marR="0" algn="just">
              <a:lnSpc>
                <a:spcPct val="150000"/>
              </a:lnSpc>
              <a:spcBef>
                <a:spcPts val="0"/>
              </a:spcBef>
              <a:spcAft>
                <a:spcPts val="1000"/>
              </a:spcAft>
            </a:pPr>
            <a:r>
              <a:rPr lang="en-US" b="1" dirty="0" smtClean="0">
                <a:latin typeface="Times New Roman"/>
                <a:ea typeface="Calibri"/>
                <a:cs typeface="Mangal"/>
              </a:rPr>
              <a:t>Barriers pertaining to communicator:</a:t>
            </a:r>
            <a:endParaRPr lang="en-US" sz="2800" dirty="0" smtClean="0">
              <a:ea typeface="Calibri"/>
              <a:cs typeface="Mangal"/>
            </a:endParaRPr>
          </a:p>
          <a:p>
            <a:pPr lvl="0" algn="just">
              <a:lnSpc>
                <a:spcPct val="150000"/>
              </a:lnSpc>
              <a:spcBef>
                <a:spcPts val="0"/>
              </a:spcBef>
              <a:buFont typeface="+mj-lt"/>
              <a:buAutoNum type="arabicPeriod"/>
            </a:pPr>
            <a:r>
              <a:rPr lang="en-US" sz="2200" dirty="0" smtClean="0">
                <a:latin typeface="Times New Roman"/>
                <a:ea typeface="Calibri"/>
                <a:cs typeface="Mangal"/>
              </a:rPr>
              <a:t>Disregard with values and customs of  the audience</a:t>
            </a:r>
            <a:endParaRPr lang="en-US" sz="2200" dirty="0" smtClean="0">
              <a:ea typeface="Calibri"/>
              <a:cs typeface="Mangal"/>
            </a:endParaRPr>
          </a:p>
          <a:p>
            <a:pPr lvl="0" algn="just">
              <a:lnSpc>
                <a:spcPct val="150000"/>
              </a:lnSpc>
              <a:spcBef>
                <a:spcPts val="0"/>
              </a:spcBef>
              <a:buFont typeface="+mj-lt"/>
              <a:buAutoNum type="arabicPeriod"/>
            </a:pPr>
            <a:r>
              <a:rPr lang="en-US" sz="2200" dirty="0" smtClean="0">
                <a:latin typeface="Times New Roman"/>
                <a:ea typeface="Calibri"/>
                <a:cs typeface="Mangal"/>
              </a:rPr>
              <a:t>Less knowledge about the message itself.</a:t>
            </a:r>
            <a:endParaRPr lang="en-US" sz="2200" dirty="0" smtClean="0">
              <a:ea typeface="Calibri"/>
              <a:cs typeface="Mangal"/>
            </a:endParaRPr>
          </a:p>
          <a:p>
            <a:pPr lvl="0" algn="just">
              <a:lnSpc>
                <a:spcPct val="150000"/>
              </a:lnSpc>
              <a:spcBef>
                <a:spcPts val="0"/>
              </a:spcBef>
              <a:buFont typeface="+mj-lt"/>
              <a:buAutoNum type="arabicPeriod"/>
            </a:pPr>
            <a:r>
              <a:rPr lang="en-US" sz="2200" dirty="0" smtClean="0">
                <a:latin typeface="Times New Roman"/>
                <a:ea typeface="Calibri"/>
                <a:cs typeface="Mangal"/>
              </a:rPr>
              <a:t>Lack of knowledge about people, their need, interest and ability.</a:t>
            </a:r>
            <a:endParaRPr lang="en-US" sz="2200" dirty="0" smtClean="0">
              <a:ea typeface="Calibri"/>
              <a:cs typeface="Mangal"/>
            </a:endParaRPr>
          </a:p>
          <a:p>
            <a:pPr lvl="0" algn="just">
              <a:lnSpc>
                <a:spcPct val="150000"/>
              </a:lnSpc>
              <a:spcBef>
                <a:spcPts val="0"/>
              </a:spcBef>
              <a:spcAft>
                <a:spcPts val="1000"/>
              </a:spcAft>
              <a:buFont typeface="+mj-lt"/>
              <a:buAutoNum type="arabicPeriod"/>
            </a:pPr>
            <a:r>
              <a:rPr lang="en-US" sz="2200" dirty="0" smtClean="0">
                <a:latin typeface="Times New Roman"/>
                <a:ea typeface="Calibri"/>
                <a:cs typeface="Mangal"/>
              </a:rPr>
              <a:t>Little knowledge of the method of communication</a:t>
            </a:r>
            <a:endParaRPr lang="en-US" sz="2200" dirty="0" smtClean="0">
              <a:ea typeface="Calibri"/>
              <a:cs typeface="Mangal"/>
            </a:endParaRPr>
          </a:p>
          <a:p>
            <a:pPr marL="0" marR="0" algn="just">
              <a:lnSpc>
                <a:spcPct val="150000"/>
              </a:lnSpc>
              <a:spcBef>
                <a:spcPts val="0"/>
              </a:spcBef>
              <a:spcAft>
                <a:spcPts val="1000"/>
              </a:spcAft>
            </a:pPr>
            <a:r>
              <a:rPr lang="en-US" b="1" dirty="0" smtClean="0">
                <a:latin typeface="Times New Roman"/>
                <a:ea typeface="Calibri"/>
                <a:cs typeface="Mangal"/>
              </a:rPr>
              <a:t>Barriers pertaining to message:</a:t>
            </a:r>
            <a:endParaRPr lang="en-US" sz="2800" b="1" dirty="0" smtClean="0">
              <a:ea typeface="Calibri"/>
              <a:cs typeface="Mangal"/>
            </a:endParaRPr>
          </a:p>
          <a:p>
            <a:pPr lvl="0" algn="just">
              <a:lnSpc>
                <a:spcPct val="150000"/>
              </a:lnSpc>
              <a:spcBef>
                <a:spcPts val="0"/>
              </a:spcBef>
              <a:buFont typeface="+mj-lt"/>
              <a:buAutoNum type="arabicPeriod"/>
            </a:pPr>
            <a:r>
              <a:rPr lang="en-US" sz="2200" dirty="0" smtClean="0">
                <a:latin typeface="Times New Roman"/>
                <a:ea typeface="Calibri"/>
                <a:cs typeface="Mangal"/>
              </a:rPr>
              <a:t>Message is not applicable, irrelevant, complex, unattractive and not clear.</a:t>
            </a:r>
            <a:endParaRPr lang="en-US" sz="2200" dirty="0" smtClean="0">
              <a:ea typeface="Calibri"/>
              <a:cs typeface="Mangal"/>
            </a:endParaRPr>
          </a:p>
          <a:p>
            <a:pPr lvl="0" algn="just">
              <a:lnSpc>
                <a:spcPct val="150000"/>
              </a:lnSpc>
              <a:spcBef>
                <a:spcPts val="0"/>
              </a:spcBef>
              <a:buFont typeface="+mj-lt"/>
              <a:buAutoNum type="arabicPeriod"/>
            </a:pPr>
            <a:r>
              <a:rPr lang="en-US" sz="2200" dirty="0" smtClean="0">
                <a:latin typeface="Times New Roman"/>
                <a:ea typeface="Calibri"/>
                <a:cs typeface="Mangal"/>
              </a:rPr>
              <a:t>Message conflict with values of audience.</a:t>
            </a:r>
            <a:endParaRPr lang="en-US" sz="2200" dirty="0" smtClean="0">
              <a:ea typeface="Calibri"/>
              <a:cs typeface="Mangal"/>
            </a:endParaRPr>
          </a:p>
          <a:p>
            <a:pPr lvl="0" algn="just">
              <a:lnSpc>
                <a:spcPct val="150000"/>
              </a:lnSpc>
              <a:spcBef>
                <a:spcPts val="0"/>
              </a:spcBef>
              <a:buFont typeface="+mj-lt"/>
              <a:buAutoNum type="arabicPeriod"/>
            </a:pPr>
            <a:r>
              <a:rPr lang="en-US" sz="2200" dirty="0" smtClean="0">
                <a:latin typeface="Times New Roman"/>
                <a:ea typeface="Calibri"/>
                <a:cs typeface="Mangal"/>
              </a:rPr>
              <a:t>Message is unrealistic with local skill and resources.</a:t>
            </a:r>
            <a:endParaRPr lang="en-US" sz="2200" dirty="0" smtClean="0">
              <a:ea typeface="Calibri"/>
              <a:cs typeface="Mangal"/>
            </a:endParaRPr>
          </a:p>
          <a:p>
            <a:pPr lvl="0" algn="just">
              <a:lnSpc>
                <a:spcPct val="150000"/>
              </a:lnSpc>
              <a:spcBef>
                <a:spcPts val="0"/>
              </a:spcBef>
              <a:spcAft>
                <a:spcPts val="1000"/>
              </a:spcAft>
              <a:buFont typeface="+mj-lt"/>
              <a:buAutoNum type="arabicPeriod"/>
            </a:pPr>
            <a:r>
              <a:rPr lang="en-US" sz="2200" dirty="0" smtClean="0">
                <a:latin typeface="Times New Roman"/>
                <a:ea typeface="Calibri"/>
                <a:cs typeface="Mangal"/>
              </a:rPr>
              <a:t>Message does not have frame of reference with previous knowledge.</a:t>
            </a:r>
            <a:endParaRPr lang="en-US" sz="2200" dirty="0" smtClean="0">
              <a:ea typeface="Calibri"/>
              <a:cs typeface="Mangal"/>
            </a:endParaRP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marR="0" algn="just">
              <a:lnSpc>
                <a:spcPct val="150000"/>
              </a:lnSpc>
              <a:spcBef>
                <a:spcPts val="0"/>
              </a:spcBef>
              <a:spcAft>
                <a:spcPts val="1000"/>
              </a:spcAft>
            </a:pPr>
            <a:r>
              <a:rPr lang="en-US" sz="2600" b="1" dirty="0" smtClean="0">
                <a:latin typeface="Times New Roman"/>
                <a:ea typeface="Calibri"/>
                <a:cs typeface="Mangal"/>
              </a:rPr>
              <a:t>Barriers pertaining to audience</a:t>
            </a:r>
            <a:r>
              <a:rPr lang="en-US" b="1" dirty="0" smtClean="0">
                <a:latin typeface="Times New Roman"/>
                <a:ea typeface="Calibri"/>
                <a:cs typeface="Mangal"/>
              </a:rPr>
              <a:t>:</a:t>
            </a:r>
            <a:endParaRPr lang="en-US" sz="2800" b="1" dirty="0" smtClean="0">
              <a:ea typeface="Calibri"/>
              <a:cs typeface="Mangal"/>
            </a:endParaRPr>
          </a:p>
          <a:p>
            <a:pPr lvl="0" algn="just">
              <a:lnSpc>
                <a:spcPct val="150000"/>
              </a:lnSpc>
              <a:spcBef>
                <a:spcPts val="0"/>
              </a:spcBef>
              <a:buFont typeface="+mj-lt"/>
              <a:buAutoNum type="arabicPeriod"/>
            </a:pPr>
            <a:r>
              <a:rPr lang="en-US" sz="2000" dirty="0" smtClean="0">
                <a:latin typeface="Times New Roman"/>
                <a:ea typeface="Calibri"/>
                <a:cs typeface="Mangal"/>
              </a:rPr>
              <a:t>Audience does not have self-interest.</a:t>
            </a:r>
            <a:endParaRPr lang="en-US" sz="2000" dirty="0" smtClean="0">
              <a:ea typeface="Calibri"/>
              <a:cs typeface="Mangal"/>
            </a:endParaRPr>
          </a:p>
          <a:p>
            <a:pPr lvl="0" algn="just">
              <a:lnSpc>
                <a:spcPct val="150000"/>
              </a:lnSpc>
              <a:spcBef>
                <a:spcPts val="0"/>
              </a:spcBef>
              <a:buFont typeface="+mj-lt"/>
              <a:buAutoNum type="arabicPeriod"/>
            </a:pPr>
            <a:r>
              <a:rPr lang="en-US" sz="2000" dirty="0" smtClean="0">
                <a:latin typeface="Times New Roman"/>
                <a:ea typeface="Calibri"/>
                <a:cs typeface="Mangal"/>
              </a:rPr>
              <a:t>Audience does not understand the importance of communication.</a:t>
            </a:r>
            <a:endParaRPr lang="en-US" sz="2000" dirty="0" smtClean="0">
              <a:ea typeface="Calibri"/>
              <a:cs typeface="Mangal"/>
            </a:endParaRPr>
          </a:p>
          <a:p>
            <a:pPr lvl="0" algn="just">
              <a:lnSpc>
                <a:spcPct val="150000"/>
              </a:lnSpc>
              <a:spcBef>
                <a:spcPts val="0"/>
              </a:spcBef>
              <a:buFont typeface="+mj-lt"/>
              <a:buAutoNum type="arabicPeriod"/>
            </a:pPr>
            <a:r>
              <a:rPr lang="en-US" sz="2000" dirty="0" smtClean="0">
                <a:latin typeface="Times New Roman"/>
                <a:ea typeface="Calibri"/>
                <a:cs typeface="Mangal"/>
              </a:rPr>
              <a:t>Traditional bound and does not adopt new technology.</a:t>
            </a:r>
            <a:endParaRPr lang="en-US" sz="2000" dirty="0" smtClean="0">
              <a:ea typeface="Calibri"/>
              <a:cs typeface="Mangal"/>
            </a:endParaRPr>
          </a:p>
          <a:p>
            <a:pPr lvl="0" algn="just">
              <a:lnSpc>
                <a:spcPct val="150000"/>
              </a:lnSpc>
              <a:spcBef>
                <a:spcPts val="0"/>
              </a:spcBef>
              <a:spcAft>
                <a:spcPts val="1000"/>
              </a:spcAft>
              <a:buFont typeface="+mj-lt"/>
              <a:buAutoNum type="arabicPeriod"/>
            </a:pPr>
            <a:r>
              <a:rPr lang="en-US" sz="2000" dirty="0" smtClean="0">
                <a:latin typeface="Times New Roman"/>
                <a:ea typeface="Calibri"/>
                <a:cs typeface="Mangal"/>
              </a:rPr>
              <a:t>Fatalistic in nature and do not believe in skill and knowledge.</a:t>
            </a:r>
            <a:endParaRPr lang="en-US" sz="2000" dirty="0" smtClean="0">
              <a:ea typeface="Calibri"/>
              <a:cs typeface="Mangal"/>
            </a:endParaRPr>
          </a:p>
          <a:p>
            <a:pPr marL="0" marR="0" algn="just">
              <a:lnSpc>
                <a:spcPct val="150000"/>
              </a:lnSpc>
              <a:spcBef>
                <a:spcPts val="0"/>
              </a:spcBef>
              <a:spcAft>
                <a:spcPts val="1000"/>
              </a:spcAft>
            </a:pPr>
            <a:r>
              <a:rPr lang="en-US" sz="2400" b="1" dirty="0" smtClean="0">
                <a:latin typeface="Times New Roman"/>
                <a:ea typeface="Calibri"/>
                <a:cs typeface="Mangal"/>
              </a:rPr>
              <a:t>Semantic barrier: </a:t>
            </a:r>
            <a:r>
              <a:rPr lang="en-US" sz="2000" dirty="0" smtClean="0">
                <a:latin typeface="Times New Roman"/>
                <a:ea typeface="Calibri"/>
                <a:cs typeface="Mangal"/>
              </a:rPr>
              <a:t>The communication barrier wherein people attach different meaning to things.</a:t>
            </a:r>
            <a:endParaRPr lang="en-US" sz="2000" dirty="0" smtClean="0">
              <a:ea typeface="Calibri"/>
              <a:cs typeface="Mangal"/>
            </a:endParaRPr>
          </a:p>
          <a:p>
            <a:pPr marL="0" marR="0" algn="just">
              <a:lnSpc>
                <a:spcPct val="150000"/>
              </a:lnSpc>
              <a:spcBef>
                <a:spcPts val="0"/>
              </a:spcBef>
              <a:spcAft>
                <a:spcPts val="1000"/>
              </a:spcAft>
            </a:pPr>
            <a:r>
              <a:rPr lang="en-US" sz="2400" b="1" dirty="0" smtClean="0">
                <a:latin typeface="Times New Roman"/>
                <a:ea typeface="Calibri"/>
                <a:cs typeface="Mangal"/>
              </a:rPr>
              <a:t>Technical barrier: </a:t>
            </a:r>
            <a:r>
              <a:rPr lang="en-US" sz="2000" dirty="0" smtClean="0">
                <a:latin typeface="Times New Roman"/>
                <a:ea typeface="Calibri"/>
                <a:cs typeface="Mangal"/>
              </a:rPr>
              <a:t>The problem of accuracy of information transferred from sender to receiver.</a:t>
            </a:r>
            <a:endParaRPr lang="en-US" sz="2000" dirty="0" smtClean="0">
              <a:ea typeface="Calibri"/>
              <a:cs typeface="Mang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08038"/>
          </a:xfrm>
        </p:spPr>
        <p:txBody>
          <a:bodyPr>
            <a:normAutofit/>
          </a:bodyPr>
          <a:lstStyle/>
          <a:p>
            <a:r>
              <a:rPr lang="en-US" sz="2800" b="1" dirty="0" smtClean="0">
                <a:latin typeface="Times New Roman" pitchFamily="18" charset="0"/>
                <a:cs typeface="Times New Roman" pitchFamily="18" charset="0"/>
              </a:rPr>
              <a:t>Communication and Extension Teaching methods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4724399"/>
          </a:xfrm>
        </p:spPr>
        <p:txBody>
          <a:bodyPr>
            <a:normAutofit/>
          </a:bodyPr>
          <a:lstStyle/>
          <a:p>
            <a:pPr algn="just">
              <a:lnSpc>
                <a:spcPct val="150000"/>
              </a:lnSpc>
            </a:pPr>
            <a:r>
              <a:rPr lang="en-US" sz="2400" b="1" dirty="0" smtClean="0">
                <a:latin typeface="Times New Roman" pitchFamily="18" charset="0"/>
                <a:cs typeface="Times New Roman" pitchFamily="18" charset="0"/>
              </a:rPr>
              <a:t>Individual Methods: </a:t>
            </a:r>
            <a:r>
              <a:rPr lang="en-US" sz="2000" dirty="0" smtClean="0">
                <a:latin typeface="Times New Roman" pitchFamily="18" charset="0"/>
                <a:cs typeface="Times New Roman" pitchFamily="18" charset="0"/>
              </a:rPr>
              <a:t>Extension worker communicates with the people individually maintaining separate identity of each personal Methods</a:t>
            </a:r>
          </a:p>
          <a:p>
            <a:pPr algn="just">
              <a:lnSpc>
                <a:spcPct val="150000"/>
              </a:lnSpc>
            </a:pPr>
            <a:r>
              <a:rPr lang="en-US" sz="2000" dirty="0" smtClean="0">
                <a:latin typeface="Times New Roman" pitchFamily="18" charset="0"/>
                <a:cs typeface="Times New Roman" pitchFamily="18" charset="0"/>
              </a:rPr>
              <a:t>Less </a:t>
            </a:r>
            <a:r>
              <a:rPr lang="en-US" sz="2000" b="1" dirty="0" smtClean="0">
                <a:latin typeface="Times New Roman" pitchFamily="18" charset="0"/>
                <a:cs typeface="Times New Roman" pitchFamily="18" charset="0"/>
              </a:rPr>
              <a:t>number</a:t>
            </a:r>
            <a:r>
              <a:rPr lang="en-US" sz="2000" dirty="0" smtClean="0">
                <a:latin typeface="Times New Roman" pitchFamily="18" charset="0"/>
                <a:cs typeface="Times New Roman" pitchFamily="18" charset="0"/>
              </a:rPr>
              <a:t> of audience</a:t>
            </a:r>
          </a:p>
          <a:p>
            <a:pPr algn="just">
              <a:lnSpc>
                <a:spcPct val="150000"/>
              </a:lnSpc>
            </a:pPr>
            <a:r>
              <a:rPr lang="en-US" sz="2000" dirty="0" smtClean="0">
                <a:latin typeface="Times New Roman" pitchFamily="18" charset="0"/>
                <a:cs typeface="Times New Roman" pitchFamily="18" charset="0"/>
              </a:rPr>
              <a:t>Located </a:t>
            </a:r>
            <a:r>
              <a:rPr lang="en-US" sz="2000" b="1" dirty="0" smtClean="0">
                <a:latin typeface="Times New Roman" pitchFamily="18" charset="0"/>
                <a:cs typeface="Times New Roman" pitchFamily="18" charset="0"/>
              </a:rPr>
              <a:t>nearby</a:t>
            </a:r>
          </a:p>
          <a:p>
            <a:pPr algn="just">
              <a:lnSpc>
                <a:spcPct val="150000"/>
              </a:lnSpc>
            </a:pPr>
            <a:r>
              <a:rPr lang="en-US" sz="2000" dirty="0" smtClean="0">
                <a:latin typeface="Times New Roman" pitchFamily="18" charset="0"/>
                <a:cs typeface="Times New Roman" pitchFamily="18" charset="0"/>
              </a:rPr>
              <a:t>Having </a:t>
            </a:r>
            <a:r>
              <a:rPr lang="en-US" sz="2000" b="1" dirty="0" smtClean="0">
                <a:latin typeface="Times New Roman" pitchFamily="18" charset="0"/>
                <a:cs typeface="Times New Roman" pitchFamily="18" charset="0"/>
              </a:rPr>
              <a:t>sufficient time </a:t>
            </a:r>
            <a:r>
              <a:rPr lang="en-US" sz="2000" dirty="0" smtClean="0">
                <a:latin typeface="Times New Roman" pitchFamily="18" charset="0"/>
                <a:cs typeface="Times New Roman" pitchFamily="18" charset="0"/>
              </a:rPr>
              <a:t>with communicated.</a:t>
            </a:r>
          </a:p>
          <a:p>
            <a:pPr marL="0" marR="0" algn="just">
              <a:lnSpc>
                <a:spcPct val="150000"/>
              </a:lnSpc>
              <a:spcBef>
                <a:spcPts val="0"/>
              </a:spcBef>
              <a:spcAft>
                <a:spcPts val="1000"/>
              </a:spcAft>
            </a:pPr>
            <a:r>
              <a:rPr lang="en-US" sz="2000" b="1" dirty="0" smtClean="0">
                <a:latin typeface="Times New Roman" pitchFamily="18" charset="0"/>
                <a:ea typeface="Calibri"/>
                <a:cs typeface="Times New Roman" pitchFamily="18" charset="0"/>
              </a:rPr>
              <a:t>Farm and home visit</a:t>
            </a:r>
            <a:r>
              <a:rPr lang="en-US" sz="2000" dirty="0" smtClean="0">
                <a:latin typeface="Times New Roman" pitchFamily="18" charset="0"/>
                <a:ea typeface="Calibri"/>
                <a:cs typeface="Times New Roman" pitchFamily="18" charset="0"/>
              </a:rPr>
              <a:t>, </a:t>
            </a:r>
            <a:r>
              <a:rPr lang="en-US" sz="2000" b="1" dirty="0" smtClean="0">
                <a:latin typeface="Times New Roman" pitchFamily="18" charset="0"/>
                <a:ea typeface="Calibri"/>
                <a:cs typeface="Times New Roman" pitchFamily="18" charset="0"/>
              </a:rPr>
              <a:t>Farmer’s call</a:t>
            </a:r>
            <a:r>
              <a:rPr lang="en-US" sz="2000" dirty="0" smtClean="0">
                <a:latin typeface="Times New Roman" pitchFamily="18" charset="0"/>
                <a:ea typeface="Calibri"/>
                <a:cs typeface="Times New Roman" pitchFamily="18" charset="0"/>
              </a:rPr>
              <a:t>, </a:t>
            </a:r>
            <a:r>
              <a:rPr lang="en-US" sz="2000" b="1" dirty="0" smtClean="0">
                <a:latin typeface="Times New Roman" pitchFamily="18" charset="0"/>
                <a:ea typeface="Calibri"/>
                <a:cs typeface="Times New Roman" pitchFamily="18" charset="0"/>
              </a:rPr>
              <a:t>Personal letter</a:t>
            </a:r>
            <a:r>
              <a:rPr lang="en-US" sz="2000" dirty="0" smtClean="0">
                <a:latin typeface="Times New Roman" pitchFamily="18" charset="0"/>
                <a:ea typeface="Calibri"/>
                <a:cs typeface="Times New Roman" pitchFamily="18" charset="0"/>
              </a:rPr>
              <a:t>, </a:t>
            </a:r>
            <a:r>
              <a:rPr lang="en-US" sz="2000" b="1" dirty="0" smtClean="0">
                <a:latin typeface="Times New Roman" pitchFamily="18" charset="0"/>
                <a:ea typeface="Calibri"/>
                <a:cs typeface="Times New Roman" pitchFamily="18" charset="0"/>
              </a:rPr>
              <a:t>Adaptive or Mini     kit trial</a:t>
            </a:r>
            <a:r>
              <a:rPr lang="en-US" sz="2000" dirty="0" smtClean="0">
                <a:latin typeface="Times New Roman" pitchFamily="18" charset="0"/>
                <a:ea typeface="Calibri"/>
                <a:cs typeface="Times New Roman" pitchFamily="18" charset="0"/>
              </a:rPr>
              <a:t>, </a:t>
            </a:r>
            <a:r>
              <a:rPr lang="en-US" sz="2000" b="1" dirty="0" smtClean="0">
                <a:latin typeface="Times New Roman" pitchFamily="18" charset="0"/>
                <a:ea typeface="Calibri"/>
                <a:cs typeface="Times New Roman" pitchFamily="18" charset="0"/>
              </a:rPr>
              <a:t>Farm Clinic </a:t>
            </a:r>
            <a:r>
              <a:rPr lang="en-US" sz="2000" dirty="0" smtClean="0">
                <a:latin typeface="Times New Roman" pitchFamily="18" charset="0"/>
                <a:ea typeface="Calibri"/>
                <a:cs typeface="Times New Roman" pitchFamily="18" charset="0"/>
              </a:rPr>
              <a:t>etc.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477000"/>
          </a:xfrm>
        </p:spPr>
        <p:txBody>
          <a:bodyPr>
            <a:normAutofit fontScale="92500" lnSpcReduction="10000"/>
          </a:bodyPr>
          <a:lstStyle/>
          <a:p>
            <a:pPr algn="just">
              <a:lnSpc>
                <a:spcPct val="150000"/>
              </a:lnSpc>
            </a:pPr>
            <a:r>
              <a:rPr lang="en-US" sz="2000" b="1" dirty="0" smtClean="0">
                <a:latin typeface="Times New Roman" pitchFamily="18" charset="0"/>
                <a:ea typeface="Calibri"/>
                <a:cs typeface="Times New Roman" pitchFamily="18" charset="0"/>
              </a:rPr>
              <a:t>Farm and Home visit: </a:t>
            </a:r>
            <a:r>
              <a:rPr lang="en-US" sz="2000" dirty="0" smtClean="0">
                <a:latin typeface="Times New Roman" pitchFamily="18" charset="0"/>
                <a:cs typeface="Times New Roman" pitchFamily="18" charset="0"/>
              </a:rPr>
              <a:t>Direct, face to face contact by the extension worker with the farmer or the member of his family at his home or his farm for specific purpose.</a:t>
            </a:r>
          </a:p>
          <a:p>
            <a:pPr algn="just">
              <a:lnSpc>
                <a:spcPct val="150000"/>
              </a:lnSpc>
            </a:pPr>
            <a:r>
              <a:rPr lang="en-US" sz="2000" b="1" dirty="0" smtClean="0">
                <a:latin typeface="Times New Roman" pitchFamily="18" charset="0"/>
                <a:cs typeface="Times New Roman" pitchFamily="18" charset="0"/>
              </a:rPr>
              <a:t>Farmer’s call: </a:t>
            </a:r>
            <a:r>
              <a:rPr lang="en-US" sz="2000" dirty="0" smtClean="0">
                <a:latin typeface="Times New Roman" pitchFamily="18" charset="0"/>
                <a:cs typeface="Times New Roman" pitchFamily="18" charset="0"/>
              </a:rPr>
              <a:t>A call made by a farmers at the working place of the extension agent for obtaining information  and assistance.</a:t>
            </a:r>
            <a:endParaRPr lang="en-US" sz="2000" b="1" dirty="0" smtClean="0">
              <a:latin typeface="Times New Roman" pitchFamily="18" charset="0"/>
              <a:cs typeface="Times New Roman" pitchFamily="18" charset="0"/>
            </a:endParaRPr>
          </a:p>
          <a:p>
            <a:pPr algn="just">
              <a:lnSpc>
                <a:spcPct val="150000"/>
              </a:lnSpc>
            </a:pPr>
            <a:r>
              <a:rPr lang="en-US" sz="2000" b="1" dirty="0" smtClean="0">
                <a:latin typeface="Times New Roman" pitchFamily="18" charset="0"/>
                <a:cs typeface="Times New Roman" pitchFamily="18" charset="0"/>
              </a:rPr>
              <a:t>Personal letter: </a:t>
            </a:r>
            <a:r>
              <a:rPr lang="en-US" sz="2000" dirty="0" smtClean="0">
                <a:latin typeface="Times New Roman" pitchFamily="18" charset="0"/>
                <a:cs typeface="Times New Roman" pitchFamily="18" charset="0"/>
              </a:rPr>
              <a:t>written by extension agent to particular farmer in connection with extension work. However it should not be regarded as substitute for personal contact.</a:t>
            </a:r>
            <a:endParaRPr lang="en-US" sz="2000" b="1" dirty="0" smtClean="0">
              <a:latin typeface="Times New Roman" pitchFamily="18" charset="0"/>
              <a:cs typeface="Times New Roman" pitchFamily="18" charset="0"/>
            </a:endParaRPr>
          </a:p>
          <a:p>
            <a:pPr algn="just">
              <a:lnSpc>
                <a:spcPct val="150000"/>
              </a:lnSpc>
            </a:pPr>
            <a:r>
              <a:rPr lang="en-US" sz="2000" b="1" dirty="0" smtClean="0">
                <a:latin typeface="Times New Roman" pitchFamily="18" charset="0"/>
                <a:cs typeface="Times New Roman" pitchFamily="18" charset="0"/>
              </a:rPr>
              <a:t>Adaptive or Mini kit trial:</a:t>
            </a:r>
            <a:r>
              <a:rPr lang="en-US" sz="2000" dirty="0" smtClean="0">
                <a:latin typeface="Times New Roman" pitchFamily="18" charset="0"/>
                <a:cs typeface="Times New Roman" pitchFamily="18" charset="0"/>
              </a:rPr>
              <a:t> A method of determining suitability  of  a new practice in farmer’s situation. It is on farm participatory technology development process. It is first stage a new and improved practice passes through, before it taken up for result or method demonstration.</a:t>
            </a:r>
          </a:p>
          <a:p>
            <a:pPr algn="just">
              <a:lnSpc>
                <a:spcPct val="150000"/>
              </a:lnSpc>
            </a:pPr>
            <a:r>
              <a:rPr lang="en-US" sz="2000" b="1" dirty="0" smtClean="0">
                <a:latin typeface="Times New Roman" pitchFamily="18" charset="0"/>
                <a:cs typeface="Times New Roman" pitchFamily="18" charset="0"/>
              </a:rPr>
              <a:t>Farm clinic: </a:t>
            </a:r>
            <a:r>
              <a:rPr lang="en-US" sz="2000" dirty="0" smtClean="0">
                <a:latin typeface="Times New Roman" pitchFamily="18" charset="0"/>
                <a:cs typeface="Times New Roman" pitchFamily="18" charset="0"/>
              </a:rPr>
              <a:t>a facility developed and extended to the farmers for diagnosis and treatment of farm problem and to provide some specialist advice to individual farmers.</a:t>
            </a:r>
            <a:endParaRPr lang="en-US" sz="2000" b="1" dirty="0" smtClean="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609600"/>
            <a:ext cx="8229600" cy="5516563"/>
          </a:xfrm>
        </p:spPr>
        <p:txBody>
          <a:bodyPr>
            <a:normAutofit fontScale="92500" lnSpcReduction="20000"/>
          </a:bodyPr>
          <a:lstStyle/>
          <a:p>
            <a:pPr algn="just">
              <a:lnSpc>
                <a:spcPct val="150000"/>
              </a:lnSpc>
            </a:pPr>
            <a:r>
              <a:rPr lang="en-US" sz="2400" b="1" dirty="0" smtClean="0">
                <a:latin typeface="Times New Roman" pitchFamily="18" charset="0"/>
                <a:cs typeface="Times New Roman" pitchFamily="18" charset="0"/>
              </a:rPr>
              <a:t>Group Methods: </a:t>
            </a:r>
            <a:r>
              <a:rPr lang="en-US" sz="2000" dirty="0" smtClean="0">
                <a:latin typeface="Times New Roman" pitchFamily="18" charset="0"/>
                <a:cs typeface="Times New Roman" pitchFamily="18" charset="0"/>
              </a:rPr>
              <a:t>Extension worker communicates with a group of people.</a:t>
            </a:r>
          </a:p>
          <a:p>
            <a:pPr algn="just">
              <a:lnSpc>
                <a:spcPct val="150000"/>
              </a:lnSpc>
            </a:pPr>
            <a:r>
              <a:rPr lang="en-US" sz="2000" dirty="0" smtClean="0">
                <a:latin typeface="Times New Roman" pitchFamily="18" charset="0"/>
                <a:cs typeface="Times New Roman" pitchFamily="18" charset="0"/>
              </a:rPr>
              <a:t>Small group         15-25</a:t>
            </a:r>
          </a:p>
          <a:p>
            <a:pPr algn="just">
              <a:lnSpc>
                <a:spcPct val="150000"/>
              </a:lnSpc>
            </a:pPr>
            <a:r>
              <a:rPr lang="en-US" sz="2000" dirty="0" smtClean="0">
                <a:latin typeface="Times New Roman" pitchFamily="18" charset="0"/>
                <a:cs typeface="Times New Roman" pitchFamily="18" charset="0"/>
              </a:rPr>
              <a:t>Medium group     25-50</a:t>
            </a:r>
            <a:endParaRPr lang="en-US" sz="2000" b="1" dirty="0" smtClean="0">
              <a:latin typeface="Times New Roman" pitchFamily="18" charset="0"/>
              <a:cs typeface="Times New Roman" pitchFamily="18" charset="0"/>
            </a:endParaRPr>
          </a:p>
          <a:p>
            <a:pPr algn="just">
              <a:lnSpc>
                <a:spcPct val="150000"/>
              </a:lnSpc>
            </a:pPr>
            <a:r>
              <a:rPr lang="en-US" sz="2000" dirty="0" smtClean="0">
                <a:latin typeface="Times New Roman" pitchFamily="18" charset="0"/>
                <a:cs typeface="Times New Roman" pitchFamily="18" charset="0"/>
              </a:rPr>
              <a:t>Large group         50-100</a:t>
            </a:r>
          </a:p>
          <a:p>
            <a:pPr marL="0" marR="0" algn="just">
              <a:lnSpc>
                <a:spcPct val="150000"/>
              </a:lnSpc>
              <a:spcBef>
                <a:spcPts val="0"/>
              </a:spcBef>
              <a:spcAft>
                <a:spcPts val="1000"/>
              </a:spcAft>
            </a:pPr>
            <a:r>
              <a:rPr lang="en-US" sz="2000" dirty="0" smtClean="0">
                <a:latin typeface="Times New Roman" pitchFamily="18" charset="0"/>
                <a:ea typeface="Calibri"/>
                <a:cs typeface="Times New Roman" pitchFamily="18" charset="0"/>
              </a:rPr>
              <a:t>Opportunity to make face to face contact with a number of people at a time.</a:t>
            </a:r>
          </a:p>
          <a:p>
            <a:pPr marL="0" marR="0" algn="just">
              <a:lnSpc>
                <a:spcPct val="150000"/>
              </a:lnSpc>
              <a:spcBef>
                <a:spcPts val="0"/>
              </a:spcBef>
              <a:spcAft>
                <a:spcPts val="1000"/>
              </a:spcAft>
            </a:pPr>
            <a:r>
              <a:rPr lang="en-US" sz="2000" dirty="0" smtClean="0">
                <a:latin typeface="Times New Roman" pitchFamily="18" charset="0"/>
                <a:ea typeface="Calibri"/>
                <a:cs typeface="Times New Roman" pitchFamily="18" charset="0"/>
              </a:rPr>
              <a:t>Facilitate sharing of knowledge and experience to a group.</a:t>
            </a:r>
          </a:p>
          <a:p>
            <a:pPr marL="0" marR="0" algn="just">
              <a:lnSpc>
                <a:spcPct val="150000"/>
              </a:lnSpc>
              <a:spcBef>
                <a:spcPts val="0"/>
              </a:spcBef>
              <a:spcAft>
                <a:spcPts val="1000"/>
              </a:spcAft>
            </a:pPr>
            <a:r>
              <a:rPr lang="en-US" sz="2000" dirty="0" smtClean="0">
                <a:latin typeface="Times New Roman" pitchFamily="18" charset="0"/>
                <a:ea typeface="Calibri"/>
                <a:cs typeface="Times New Roman" pitchFamily="18" charset="0"/>
              </a:rPr>
              <a:t>Group influence help to change the people.</a:t>
            </a:r>
          </a:p>
          <a:p>
            <a:pPr marL="0" marR="0" algn="just">
              <a:lnSpc>
                <a:spcPct val="150000"/>
              </a:lnSpc>
              <a:spcBef>
                <a:spcPts val="0"/>
              </a:spcBef>
              <a:spcAft>
                <a:spcPts val="1000"/>
              </a:spcAft>
            </a:pPr>
            <a:r>
              <a:rPr lang="en-US" sz="2000" dirty="0" smtClean="0">
                <a:latin typeface="Times New Roman" pitchFamily="18" charset="0"/>
                <a:ea typeface="Calibri"/>
                <a:cs typeface="Times New Roman" pitchFamily="18" charset="0"/>
              </a:rPr>
              <a:t>Cost effective.</a:t>
            </a:r>
          </a:p>
          <a:p>
            <a:pPr marL="0" marR="0" algn="just">
              <a:lnSpc>
                <a:spcPct val="150000"/>
              </a:lnSpc>
              <a:spcBef>
                <a:spcPts val="0"/>
              </a:spcBef>
              <a:spcAft>
                <a:spcPts val="1000"/>
              </a:spcAft>
            </a:pPr>
            <a:r>
              <a:rPr lang="en-US" sz="2000" dirty="0" smtClean="0">
                <a:latin typeface="Times New Roman" pitchFamily="18" charset="0"/>
                <a:ea typeface="Calibri"/>
                <a:cs typeface="Times New Roman" pitchFamily="18" charset="0"/>
              </a:rPr>
              <a:t>Higher mobilization and stimulation than mass method.</a:t>
            </a:r>
          </a:p>
          <a:p>
            <a:pPr marL="0" algn="just">
              <a:lnSpc>
                <a:spcPct val="150000"/>
              </a:lnSpc>
              <a:spcBef>
                <a:spcPts val="0"/>
              </a:spcBef>
              <a:spcAft>
                <a:spcPts val="1000"/>
              </a:spcAft>
            </a:pPr>
            <a:r>
              <a:rPr lang="en-US" sz="2000" b="1" dirty="0" smtClean="0">
                <a:latin typeface="Times New Roman" pitchFamily="18" charset="0"/>
                <a:ea typeface="Calibri"/>
                <a:cs typeface="Times New Roman" pitchFamily="18" charset="0"/>
              </a:rPr>
              <a:t>Method demonstration, Result demonstration, Group discussion/ group meeting, Training, Field day or farmers’ day, Study tour, Campaign, Exhibition   </a:t>
            </a:r>
            <a:r>
              <a:rPr lang="en-US" sz="2000" dirty="0" smtClean="0">
                <a:latin typeface="Times New Roman" pitchFamily="18" charset="0"/>
                <a:ea typeface="Calibri"/>
                <a:cs typeface="Times New Roman" pitchFamily="18" charset="0"/>
              </a:rPr>
              <a:t>etc.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lgn="just">
              <a:lnSpc>
                <a:spcPct val="150000"/>
              </a:lnSpc>
            </a:pPr>
            <a:r>
              <a:rPr lang="en-US" sz="2000" b="1" dirty="0" smtClean="0">
                <a:solidFill>
                  <a:prstClr val="black"/>
                </a:solidFill>
                <a:latin typeface="Times New Roman" pitchFamily="18" charset="0"/>
                <a:ea typeface="Calibri"/>
                <a:cs typeface="Times New Roman" pitchFamily="18" charset="0"/>
              </a:rPr>
              <a:t>Method demonstration: </a:t>
            </a:r>
            <a:r>
              <a:rPr lang="en-US" sz="2000" dirty="0" smtClean="0">
                <a:solidFill>
                  <a:prstClr val="black"/>
                </a:solidFill>
                <a:latin typeface="Times New Roman" pitchFamily="18" charset="0"/>
                <a:ea typeface="Calibri"/>
                <a:cs typeface="Times New Roman" pitchFamily="18" charset="0"/>
              </a:rPr>
              <a:t>It given to people for showing how to carry out an entirely new practice or an old practice in a better way. It essentially a skill training, where the emphasis is on effectively carrying out a job.</a:t>
            </a:r>
            <a:endParaRPr lang="en-US" sz="2000" b="1" dirty="0" smtClean="0">
              <a:solidFill>
                <a:prstClr val="black"/>
              </a:solidFill>
              <a:latin typeface="Times New Roman" pitchFamily="18" charset="0"/>
              <a:ea typeface="Calibri"/>
              <a:cs typeface="Times New Roman" pitchFamily="18" charset="0"/>
            </a:endParaRPr>
          </a:p>
          <a:p>
            <a:pPr algn="just">
              <a:lnSpc>
                <a:spcPct val="150000"/>
              </a:lnSpc>
            </a:pPr>
            <a:r>
              <a:rPr lang="en-US" sz="2000" b="1" dirty="0" smtClean="0">
                <a:solidFill>
                  <a:prstClr val="black"/>
                </a:solidFill>
                <a:latin typeface="Times New Roman" pitchFamily="18" charset="0"/>
                <a:ea typeface="Calibri"/>
                <a:cs typeface="Times New Roman" pitchFamily="18" charset="0"/>
              </a:rPr>
              <a:t>Result demonstration: </a:t>
            </a:r>
            <a:r>
              <a:rPr lang="en-US" sz="2000" dirty="0" smtClean="0">
                <a:solidFill>
                  <a:prstClr val="black"/>
                </a:solidFill>
                <a:latin typeface="Times New Roman" pitchFamily="18" charset="0"/>
                <a:ea typeface="Calibri"/>
                <a:cs typeface="Times New Roman" pitchFamily="18" charset="0"/>
              </a:rPr>
              <a:t> It concerned wit “why” a practice should be adopted by showing the value  of new practice over old one. It is conducted by farmers in the direct supervision of extension worker.</a:t>
            </a:r>
            <a:endParaRPr lang="en-US" sz="2000" b="1" dirty="0" smtClean="0">
              <a:solidFill>
                <a:prstClr val="black"/>
              </a:solidFill>
              <a:latin typeface="Times New Roman" pitchFamily="18" charset="0"/>
              <a:ea typeface="Calibri"/>
              <a:cs typeface="Times New Roman" pitchFamily="18" charset="0"/>
            </a:endParaRPr>
          </a:p>
          <a:p>
            <a:pPr algn="just">
              <a:lnSpc>
                <a:spcPct val="150000"/>
              </a:lnSpc>
            </a:pPr>
            <a:r>
              <a:rPr lang="en-US" sz="2000" b="1" dirty="0" smtClean="0">
                <a:solidFill>
                  <a:prstClr val="black"/>
                </a:solidFill>
                <a:latin typeface="Times New Roman" pitchFamily="18" charset="0"/>
                <a:ea typeface="Calibri"/>
                <a:cs typeface="Times New Roman" pitchFamily="18" charset="0"/>
              </a:rPr>
              <a:t>Group discussion/ group meeting:  </a:t>
            </a:r>
            <a:r>
              <a:rPr lang="en-US" sz="2000" dirty="0" smtClean="0">
                <a:solidFill>
                  <a:prstClr val="black"/>
                </a:solidFill>
                <a:latin typeface="Times New Roman" pitchFamily="18" charset="0"/>
                <a:ea typeface="Calibri"/>
                <a:cs typeface="Times New Roman" pitchFamily="18" charset="0"/>
              </a:rPr>
              <a:t>A group is a body of individuals drawn together around a common interest. Such group reaching collective decisions through cooperative discussion. </a:t>
            </a:r>
          </a:p>
          <a:p>
            <a:pPr algn="just">
              <a:lnSpc>
                <a:spcPct val="150000"/>
              </a:lnSpc>
            </a:pPr>
            <a:r>
              <a:rPr lang="en-US" sz="2000" b="1" dirty="0" smtClean="0">
                <a:solidFill>
                  <a:prstClr val="black"/>
                </a:solidFill>
                <a:latin typeface="Times New Roman" pitchFamily="18" charset="0"/>
                <a:ea typeface="Calibri"/>
                <a:cs typeface="Times New Roman" pitchFamily="18" charset="0"/>
              </a:rPr>
              <a:t>Training: </a:t>
            </a:r>
            <a:r>
              <a:rPr lang="en-US" sz="2000" dirty="0" smtClean="0">
                <a:solidFill>
                  <a:prstClr val="black"/>
                </a:solidFill>
                <a:latin typeface="Times New Roman" pitchFamily="18" charset="0"/>
                <a:ea typeface="Calibri"/>
                <a:cs typeface="Times New Roman" pitchFamily="18" charset="0"/>
              </a:rPr>
              <a:t>A technique of imparting specific skills to a group of people who need them by creating an appropriate learning situation.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533400"/>
            <a:ext cx="8229600" cy="5943600"/>
          </a:xfrm>
        </p:spPr>
        <p:txBody>
          <a:bodyPr>
            <a:normAutofit lnSpcReduction="10000"/>
          </a:bodyPr>
          <a:lstStyle/>
          <a:p>
            <a:pPr algn="just">
              <a:lnSpc>
                <a:spcPct val="150000"/>
              </a:lnSpc>
            </a:pPr>
            <a:r>
              <a:rPr lang="en-US" sz="2000" b="1" dirty="0" smtClean="0">
                <a:solidFill>
                  <a:prstClr val="black"/>
                </a:solidFill>
                <a:latin typeface="Times New Roman" pitchFamily="18" charset="0"/>
                <a:ea typeface="Calibri"/>
                <a:cs typeface="Times New Roman" pitchFamily="18" charset="0"/>
              </a:rPr>
              <a:t>Field day or farmers’ day: </a:t>
            </a:r>
            <a:r>
              <a:rPr lang="en-US" sz="2000" dirty="0" smtClean="0">
                <a:solidFill>
                  <a:prstClr val="black"/>
                </a:solidFill>
                <a:latin typeface="Times New Roman" pitchFamily="18" charset="0"/>
                <a:ea typeface="Calibri"/>
                <a:cs typeface="Times New Roman" pitchFamily="18" charset="0"/>
              </a:rPr>
              <a:t>A method of motivating people to adopt a new practice by showing what has actually been achieved by applying the practice under field conditions.</a:t>
            </a:r>
          </a:p>
          <a:p>
            <a:pPr algn="just">
              <a:lnSpc>
                <a:spcPct val="150000"/>
              </a:lnSpc>
            </a:pPr>
            <a:r>
              <a:rPr lang="en-US" sz="2000" b="1" dirty="0" smtClean="0">
                <a:solidFill>
                  <a:prstClr val="black"/>
                </a:solidFill>
                <a:latin typeface="Times New Roman" pitchFamily="18" charset="0"/>
                <a:ea typeface="Calibri"/>
                <a:cs typeface="Times New Roman" pitchFamily="18" charset="0"/>
              </a:rPr>
              <a:t>Study tour: </a:t>
            </a:r>
            <a:r>
              <a:rPr lang="en-US" sz="2000" dirty="0" smtClean="0">
                <a:solidFill>
                  <a:prstClr val="black"/>
                </a:solidFill>
                <a:latin typeface="Times New Roman" pitchFamily="18" charset="0"/>
                <a:ea typeface="Calibri"/>
                <a:cs typeface="Times New Roman" pitchFamily="18" charset="0"/>
              </a:rPr>
              <a:t>A group of interested people accompanied and guided by one or more extension agents moves out of their neighborhood to study and learn significant improvements in farm elsewhere. </a:t>
            </a:r>
          </a:p>
          <a:p>
            <a:pPr algn="just">
              <a:lnSpc>
                <a:spcPct val="150000"/>
              </a:lnSpc>
            </a:pPr>
            <a:r>
              <a:rPr lang="en-US" sz="2000" b="1" dirty="0" smtClean="0">
                <a:solidFill>
                  <a:prstClr val="black"/>
                </a:solidFill>
                <a:latin typeface="Times New Roman" pitchFamily="18" charset="0"/>
                <a:ea typeface="Calibri"/>
                <a:cs typeface="Times New Roman" pitchFamily="18" charset="0"/>
              </a:rPr>
              <a:t>Campaign: </a:t>
            </a:r>
            <a:r>
              <a:rPr lang="en-US" sz="2000" dirty="0" smtClean="0">
                <a:solidFill>
                  <a:prstClr val="black"/>
                </a:solidFill>
                <a:latin typeface="Times New Roman" pitchFamily="18" charset="0"/>
                <a:ea typeface="Calibri"/>
                <a:cs typeface="Times New Roman" pitchFamily="18" charset="0"/>
              </a:rPr>
              <a:t>An intensive teaching activity undertaken at opportune moment for a brief period focusing  attention in a concerted manner toward a particular problem so as to stimulate the widest possible interest in the community. </a:t>
            </a:r>
          </a:p>
          <a:p>
            <a:pPr algn="just">
              <a:lnSpc>
                <a:spcPct val="150000"/>
              </a:lnSpc>
            </a:pPr>
            <a:r>
              <a:rPr lang="en-US" sz="2000" b="1" dirty="0" smtClean="0">
                <a:solidFill>
                  <a:prstClr val="black"/>
                </a:solidFill>
                <a:latin typeface="Times New Roman" pitchFamily="18" charset="0"/>
                <a:ea typeface="Calibri"/>
                <a:cs typeface="Times New Roman" pitchFamily="18" charset="0"/>
              </a:rPr>
              <a:t>Exhibition: </a:t>
            </a:r>
            <a:r>
              <a:rPr lang="en-US" sz="2000" dirty="0" smtClean="0">
                <a:solidFill>
                  <a:prstClr val="black"/>
                </a:solidFill>
                <a:latin typeface="Times New Roman" pitchFamily="18" charset="0"/>
                <a:ea typeface="Calibri"/>
                <a:cs typeface="Times New Roman" pitchFamily="18" charset="0"/>
              </a:rPr>
              <a:t>It is a systematic display of models, specimen, chart, posters, videos, etc. in a sequence so as to create interest in the participating farmers.</a:t>
            </a:r>
            <a:endParaRPr lang="en-US" sz="2000" b="1" dirty="0" smtClean="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Autofit/>
          </a:bodyPr>
          <a:lstStyle/>
          <a:p>
            <a:pPr marL="342900" lvl="0" indent="-342900">
              <a:spcBef>
                <a:spcPct val="20000"/>
              </a:spcBef>
            </a:pPr>
            <a:r>
              <a:rPr lang="en-US" sz="2400" b="1" dirty="0" smtClean="0">
                <a:solidFill>
                  <a:prstClr val="black"/>
                </a:solidFill>
                <a:latin typeface="Times New Roman" pitchFamily="18" charset="0"/>
                <a:ea typeface="+mn-ea"/>
                <a:cs typeface="Times New Roman" pitchFamily="18" charset="0"/>
              </a:rPr>
              <a:t>Mass contact methods:  </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914401"/>
            <a:ext cx="8229600" cy="4114800"/>
          </a:xfrm>
        </p:spPr>
        <p:txBody>
          <a:bodyPr>
            <a:noAutofit/>
          </a:bodyPr>
          <a:lstStyle/>
          <a:p>
            <a:pPr algn="just">
              <a:lnSpc>
                <a:spcPct val="150000"/>
              </a:lnSpc>
            </a:pPr>
            <a:r>
              <a:rPr lang="en-US" sz="2000" b="1" dirty="0" smtClean="0">
                <a:latin typeface="Times New Roman" pitchFamily="18" charset="0"/>
                <a:cs typeface="Times New Roman" pitchFamily="18" charset="0"/>
              </a:rPr>
              <a:t>Farm publications: </a:t>
            </a:r>
            <a:r>
              <a:rPr lang="en-US" sz="2000" dirty="0" smtClean="0">
                <a:latin typeface="Times New Roman" pitchFamily="18" charset="0"/>
                <a:cs typeface="Times New Roman" pitchFamily="18" charset="0"/>
              </a:rPr>
              <a:t>it is a class of publications prepared by extension agency in written form to communicate information. These can be used singly or in combination of other extension methods.</a:t>
            </a:r>
          </a:p>
          <a:p>
            <a:pPr algn="just">
              <a:lnSpc>
                <a:spcPct val="150000"/>
              </a:lnSpc>
            </a:pPr>
            <a:r>
              <a:rPr lang="en-US" sz="2000" b="1" dirty="0" smtClean="0">
                <a:latin typeface="Times New Roman" pitchFamily="18" charset="0"/>
                <a:cs typeface="Times New Roman" pitchFamily="18" charset="0"/>
              </a:rPr>
              <a:t>Leaflets: </a:t>
            </a:r>
            <a:r>
              <a:rPr lang="en-US" sz="2000" dirty="0" smtClean="0">
                <a:latin typeface="Times New Roman" pitchFamily="18" charset="0"/>
                <a:cs typeface="Times New Roman" pitchFamily="18" charset="0"/>
              </a:rPr>
              <a:t>A single printed sheet of paper sometimes folded. It contains preliminary or specific information on a specific topic. It is made as and when needed. Generally distributed free of cost.</a:t>
            </a:r>
          </a:p>
          <a:p>
            <a:pPr algn="just">
              <a:lnSpc>
                <a:spcPct val="150000"/>
              </a:lnSpc>
            </a:pPr>
            <a:r>
              <a:rPr lang="en-US" sz="2000" b="1" dirty="0" smtClean="0">
                <a:latin typeface="Times New Roman" pitchFamily="18" charset="0"/>
                <a:cs typeface="Times New Roman" pitchFamily="18" charset="0"/>
              </a:rPr>
              <a:t>Folders: </a:t>
            </a:r>
            <a:r>
              <a:rPr lang="en-US" sz="2000" dirty="0" smtClean="0">
                <a:latin typeface="Times New Roman" pitchFamily="18" charset="0"/>
                <a:cs typeface="Times New Roman" pitchFamily="18" charset="0"/>
              </a:rPr>
              <a:t>It is a single printed sheet of paper of big size, folded once or twice, and gives essential information related to particular topic. It is made as and when needed. Generally distributed free of cost.</a:t>
            </a:r>
          </a:p>
          <a:p>
            <a:pPr algn="just">
              <a:lnSpc>
                <a:spcPct val="150000"/>
              </a:lnSpc>
            </a:pPr>
            <a:r>
              <a:rPr lang="en-US" sz="2000" b="1" dirty="0" smtClean="0">
                <a:latin typeface="Times New Roman" pitchFamily="18" charset="0"/>
                <a:cs typeface="Times New Roman" pitchFamily="18" charset="0"/>
              </a:rPr>
              <a:t>Bulletin: </a:t>
            </a:r>
            <a:r>
              <a:rPr lang="en-US" sz="2000" dirty="0" smtClean="0">
                <a:latin typeface="Times New Roman" pitchFamily="18" charset="0"/>
                <a:cs typeface="Times New Roman" pitchFamily="18" charset="0"/>
              </a:rPr>
              <a:t>It is a printed, bound booklet with a number of pages, containing comprehensive information about a topic. It is made as and when needed. A small price may be fixed for some bulletin.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algn="just">
              <a:lnSpc>
                <a:spcPct val="150000"/>
              </a:lnSpc>
            </a:pPr>
            <a:r>
              <a:rPr lang="en-US" sz="2000" b="1" dirty="0" smtClean="0">
                <a:latin typeface="Times New Roman" pitchFamily="18" charset="0"/>
                <a:cs typeface="Times New Roman" pitchFamily="18" charset="0"/>
              </a:rPr>
              <a:t>Farm magazine: </a:t>
            </a:r>
            <a:r>
              <a:rPr lang="en-US" sz="2000" dirty="0" smtClean="0">
                <a:latin typeface="Times New Roman" pitchFamily="18" charset="0"/>
                <a:cs typeface="Times New Roman" pitchFamily="18" charset="0"/>
              </a:rPr>
              <a:t>These are periodicals, containing information related to various topics of interest not only for farmers but also for extension agents.</a:t>
            </a:r>
          </a:p>
          <a:p>
            <a:pPr algn="just">
              <a:lnSpc>
                <a:spcPct val="150000"/>
              </a:lnSpc>
            </a:pPr>
            <a:r>
              <a:rPr lang="en-US" sz="2000" b="1" dirty="0" smtClean="0">
                <a:latin typeface="Times New Roman" pitchFamily="18" charset="0"/>
                <a:cs typeface="Times New Roman" pitchFamily="18" charset="0"/>
              </a:rPr>
              <a:t>Newsletter: </a:t>
            </a:r>
            <a:r>
              <a:rPr lang="en-US" sz="2000" dirty="0" smtClean="0">
                <a:latin typeface="Times New Roman" pitchFamily="18" charset="0"/>
                <a:cs typeface="Times New Roman" pitchFamily="18" charset="0"/>
              </a:rPr>
              <a:t>It is miniature newspaper in a good quality paper, containing information related to activities and achievements of the organization.</a:t>
            </a:r>
          </a:p>
          <a:p>
            <a:pPr algn="just">
              <a:lnSpc>
                <a:spcPct val="150000"/>
              </a:lnSpc>
            </a:pPr>
            <a:r>
              <a:rPr lang="en-US" sz="2000" b="1" smtClean="0">
                <a:latin typeface="Times New Roman" pitchFamily="18" charset="0"/>
                <a:cs typeface="Times New Roman" pitchFamily="18" charset="0"/>
              </a:rPr>
              <a:t>Mass </a:t>
            </a:r>
            <a:r>
              <a:rPr lang="en-US" sz="2000" b="1" dirty="0" smtClean="0">
                <a:latin typeface="Times New Roman" pitchFamily="18" charset="0"/>
                <a:cs typeface="Times New Roman" pitchFamily="18" charset="0"/>
              </a:rPr>
              <a:t>meeting: </a:t>
            </a:r>
            <a:r>
              <a:rPr lang="en-US" sz="2000" dirty="0" smtClean="0">
                <a:latin typeface="Times New Roman" pitchFamily="18" charset="0"/>
                <a:cs typeface="Times New Roman" pitchFamily="18" charset="0"/>
              </a:rPr>
              <a:t>It held to communicate interesting and useful information to a large audience at a time.</a:t>
            </a:r>
          </a:p>
          <a:p>
            <a:pPr algn="just">
              <a:lnSpc>
                <a:spcPct val="150000"/>
              </a:lnSpc>
            </a:pPr>
            <a:r>
              <a:rPr lang="en-US" sz="2000" b="1" dirty="0" smtClean="0">
                <a:latin typeface="Times New Roman" pitchFamily="18" charset="0"/>
                <a:cs typeface="Times New Roman" pitchFamily="18" charset="0"/>
              </a:rPr>
              <a:t>Newspaper: </a:t>
            </a:r>
            <a:r>
              <a:rPr lang="en-US" sz="2000" dirty="0" smtClean="0">
                <a:latin typeface="Times New Roman" pitchFamily="18" charset="0"/>
                <a:cs typeface="Times New Roman" pitchFamily="18" charset="0"/>
              </a:rPr>
              <a:t>It is a bunch of loose printed paper properly folded, which contains news, views advertisement etc.</a:t>
            </a:r>
          </a:p>
          <a:p>
            <a:pPr algn="just">
              <a:lnSpc>
                <a:spcPct val="150000"/>
              </a:lnSpc>
            </a:pPr>
            <a:endParaRPr lang="en-US"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534400" cy="6172200"/>
          </a:xfrm>
        </p:spPr>
        <p:txBody>
          <a:bodyPr>
            <a:normAutofit fontScale="70000" lnSpcReduction="20000"/>
          </a:bodyPr>
          <a:lstStyle/>
          <a:p>
            <a:pPr algn="just">
              <a:lnSpc>
                <a:spcPct val="150000"/>
              </a:lnSpc>
            </a:pPr>
            <a:r>
              <a:rPr lang="en-US" sz="2000" b="1" dirty="0" smtClean="0">
                <a:latin typeface="Times New Roman" pitchFamily="18" charset="0"/>
                <a:cs typeface="Times New Roman" pitchFamily="18" charset="0"/>
              </a:rPr>
              <a:t>Radio: </a:t>
            </a:r>
            <a:r>
              <a:rPr lang="en-US" sz="2000" dirty="0" smtClean="0">
                <a:latin typeface="Times New Roman" pitchFamily="18" charset="0"/>
                <a:cs typeface="Times New Roman" pitchFamily="18" charset="0"/>
              </a:rPr>
              <a:t>It is a medium for mass communication, a tool for giving information and entertainment.</a:t>
            </a:r>
          </a:p>
          <a:p>
            <a:pPr algn="just">
              <a:lnSpc>
                <a:spcPct val="150000"/>
              </a:lnSpc>
            </a:pPr>
            <a:r>
              <a:rPr lang="en-US" sz="2000" b="1" dirty="0" smtClean="0">
                <a:latin typeface="Times New Roman" pitchFamily="18" charset="0"/>
                <a:cs typeface="Times New Roman" pitchFamily="18" charset="0"/>
              </a:rPr>
              <a:t>Objectives</a:t>
            </a:r>
          </a:p>
          <a:p>
            <a:pPr algn="just">
              <a:lnSpc>
                <a:spcPct val="150000"/>
              </a:lnSpc>
              <a:buNone/>
            </a:pPr>
            <a:r>
              <a:rPr lang="en-US" sz="2000" dirty="0" smtClean="0">
                <a:latin typeface="Times New Roman" pitchFamily="18" charset="0"/>
                <a:cs typeface="Times New Roman" pitchFamily="18" charset="0"/>
              </a:rPr>
              <a:t>	1.	To reach large numbers of people quickly and inexpensively</a:t>
            </a:r>
          </a:p>
          <a:p>
            <a:pPr algn="just">
              <a:lnSpc>
                <a:spcPct val="150000"/>
              </a:lnSpc>
              <a:buNone/>
            </a:pPr>
            <a:r>
              <a:rPr lang="en-US" sz="2000" dirty="0" smtClean="0">
                <a:latin typeface="Times New Roman" pitchFamily="18" charset="0"/>
                <a:cs typeface="Times New Roman" pitchFamily="18" charset="0"/>
              </a:rPr>
              <a:t>	2.	To reach people not reached by other means</a:t>
            </a:r>
          </a:p>
          <a:p>
            <a:pPr algn="just">
              <a:lnSpc>
                <a:spcPct val="150000"/>
              </a:lnSpc>
              <a:buNone/>
            </a:pPr>
            <a:r>
              <a:rPr lang="en-US" sz="2000" dirty="0" smtClean="0">
                <a:latin typeface="Times New Roman" pitchFamily="18" charset="0"/>
                <a:cs typeface="Times New Roman" pitchFamily="18" charset="0"/>
              </a:rPr>
              <a:t>	3.	To stimulate participation in extension through all other media</a:t>
            </a:r>
          </a:p>
          <a:p>
            <a:pPr algn="just">
              <a:lnSpc>
                <a:spcPct val="150000"/>
              </a:lnSpc>
              <a:buNone/>
            </a:pPr>
            <a:r>
              <a:rPr lang="en-US" sz="2000" dirty="0" smtClean="0">
                <a:latin typeface="Times New Roman" pitchFamily="18" charset="0"/>
                <a:cs typeface="Times New Roman" pitchFamily="18" charset="0"/>
              </a:rPr>
              <a:t>	4.	To build enthusiasm and maintain interest</a:t>
            </a:r>
          </a:p>
          <a:p>
            <a:pPr algn="just">
              <a:lnSpc>
                <a:spcPct val="150000"/>
              </a:lnSpc>
            </a:pPr>
            <a:endParaRPr lang="en-US" sz="2000" dirty="0" smtClean="0">
              <a:latin typeface="Times New Roman" pitchFamily="18" charset="0"/>
              <a:cs typeface="Times New Roman" pitchFamily="18" charset="0"/>
            </a:endParaRPr>
          </a:p>
          <a:p>
            <a:pPr algn="just">
              <a:lnSpc>
                <a:spcPct val="170000"/>
              </a:lnSpc>
            </a:pPr>
            <a:r>
              <a:rPr lang="en-US" sz="2400" b="1" dirty="0" smtClean="0">
                <a:latin typeface="Times New Roman" pitchFamily="18" charset="0"/>
                <a:cs typeface="Times New Roman" pitchFamily="18" charset="0"/>
              </a:rPr>
              <a:t>Television: </a:t>
            </a:r>
            <a:r>
              <a:rPr lang="en-US" sz="2400" dirty="0" smtClean="0">
                <a:latin typeface="Times New Roman" pitchFamily="18" charset="0"/>
                <a:cs typeface="Times New Roman" pitchFamily="18" charset="0"/>
              </a:rPr>
              <a:t>Television is an audio-visual aid used for mass communication, designed to help in the presentation of materials and transfer of information to make them easily and clearly understandable, appreciable and applicable. This medium is more personal than radio. The viewer meets the speaker in a </a:t>
            </a:r>
            <a:r>
              <a:rPr lang="en-US" sz="2400" b="1" dirty="0" smtClean="0">
                <a:latin typeface="Times New Roman" pitchFamily="18" charset="0"/>
                <a:cs typeface="Times New Roman" pitchFamily="18" charset="0"/>
              </a:rPr>
              <a:t>simulated</a:t>
            </a:r>
            <a:r>
              <a:rPr lang="en-US" sz="2400" dirty="0" smtClean="0">
                <a:latin typeface="Times New Roman" pitchFamily="18" charset="0"/>
                <a:cs typeface="Times New Roman" pitchFamily="18" charset="0"/>
              </a:rPr>
              <a:t> ‘face to face’ situation even though the speaker does not share this relationship. </a:t>
            </a:r>
          </a:p>
          <a:p>
            <a:pPr algn="just">
              <a:lnSpc>
                <a:spcPct val="170000"/>
              </a:lnSpc>
              <a:buNone/>
            </a:pPr>
            <a:r>
              <a:rPr lang="en-US" sz="2400" dirty="0" smtClean="0">
                <a:latin typeface="Times New Roman" pitchFamily="18" charset="0"/>
                <a:cs typeface="Times New Roman" pitchFamily="18" charset="0"/>
              </a:rPr>
              <a:t>	Two types of television media are available for teaching purpose.</a:t>
            </a:r>
          </a:p>
          <a:p>
            <a:pPr algn="just">
              <a:lnSpc>
                <a:spcPct val="170000"/>
              </a:lnSpc>
              <a:buNone/>
            </a:pPr>
            <a:r>
              <a:rPr lang="en-US" sz="2400" dirty="0" smtClean="0">
                <a:latin typeface="Times New Roman" pitchFamily="18" charset="0"/>
                <a:cs typeface="Times New Roman" pitchFamily="18" charset="0"/>
              </a:rPr>
              <a:t>       1.	Broadcast television: In this </a:t>
            </a:r>
            <a:r>
              <a:rPr lang="en-US" sz="2400" dirty="0" err="1" smtClean="0">
                <a:latin typeface="Times New Roman" pitchFamily="18" charset="0"/>
                <a:cs typeface="Times New Roman" pitchFamily="18" charset="0"/>
              </a:rPr>
              <a:t>programmes</a:t>
            </a:r>
            <a:r>
              <a:rPr lang="en-US" sz="2400" dirty="0" smtClean="0">
                <a:latin typeface="Times New Roman" pitchFamily="18" charset="0"/>
                <a:cs typeface="Times New Roman" pitchFamily="18" charset="0"/>
              </a:rPr>
              <a:t> are aired over a large geographical area.</a:t>
            </a:r>
          </a:p>
          <a:p>
            <a:pPr algn="just">
              <a:lnSpc>
                <a:spcPct val="170000"/>
              </a:lnSpc>
              <a:buNone/>
            </a:pPr>
            <a:r>
              <a:rPr lang="en-US" sz="2400" dirty="0" smtClean="0">
                <a:latin typeface="Times New Roman" pitchFamily="18" charset="0"/>
                <a:cs typeface="Times New Roman" pitchFamily="18" charset="0"/>
              </a:rPr>
              <a:t>	2.	Closed circuit television: This usage takes a video signal from tape /CDs and carries it over a cable to one or more monitors.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buNone/>
            </a:pPr>
            <a:r>
              <a:rPr lang="en-US" sz="2400" b="1" dirty="0" smtClean="0">
                <a:latin typeface="Times New Roman" pitchFamily="18" charset="0"/>
                <a:cs typeface="Times New Roman" pitchFamily="18" charset="0"/>
              </a:rPr>
              <a:t>       Basic </a:t>
            </a:r>
            <a:r>
              <a:rPr lang="en-US" sz="2400" b="1" dirty="0">
                <a:latin typeface="Times New Roman" pitchFamily="18" charset="0"/>
                <a:cs typeface="Times New Roman" pitchFamily="18" charset="0"/>
              </a:rPr>
              <a:t>functions of communication</a:t>
            </a:r>
            <a:r>
              <a:rPr lang="en-US" sz="2400" b="1" dirty="0" smtClean="0">
                <a:latin typeface="Times New Roman" pitchFamily="18" charset="0"/>
                <a:cs typeface="Times New Roman" pitchFamily="18" charset="0"/>
              </a:rPr>
              <a:t>:</a:t>
            </a:r>
          </a:p>
          <a:p>
            <a:pPr>
              <a:buNone/>
            </a:pPr>
            <a:endParaRPr lang="en-US" sz="2400" dirty="0">
              <a:latin typeface="Times New Roman" pitchFamily="18" charset="0"/>
              <a:cs typeface="Times New Roman" pitchFamily="18" charset="0"/>
            </a:endParaRPr>
          </a:p>
          <a:p>
            <a:pPr lvl="0" algn="just">
              <a:lnSpc>
                <a:spcPct val="150000"/>
              </a:lnSpc>
            </a:pPr>
            <a:r>
              <a:rPr lang="en-US" sz="2400" b="1" dirty="0">
                <a:latin typeface="Times New Roman" pitchFamily="18" charset="0"/>
                <a:cs typeface="Times New Roman" pitchFamily="18" charset="0"/>
              </a:rPr>
              <a:t>Information function</a:t>
            </a:r>
            <a:r>
              <a:rPr lang="en-US" sz="2400" dirty="0">
                <a:latin typeface="Times New Roman" pitchFamily="18" charset="0"/>
                <a:cs typeface="Times New Roman" pitchFamily="18" charset="0"/>
              </a:rPr>
              <a:t>: Basic requirement of adopting and adjusting oneself to the environment.</a:t>
            </a:r>
          </a:p>
          <a:p>
            <a:pPr lvl="0" algn="just">
              <a:lnSpc>
                <a:spcPct val="150000"/>
              </a:lnSpc>
            </a:pPr>
            <a:r>
              <a:rPr lang="en-US" sz="2400" b="1" dirty="0">
                <a:latin typeface="Times New Roman" pitchFamily="18" charset="0"/>
                <a:cs typeface="Times New Roman" pitchFamily="18" charset="0"/>
              </a:rPr>
              <a:t>Command or instructive function</a:t>
            </a:r>
            <a:r>
              <a:rPr lang="en-US" sz="2400" dirty="0">
                <a:latin typeface="Times New Roman" pitchFamily="18" charset="0"/>
                <a:cs typeface="Times New Roman" pitchFamily="18" charset="0"/>
              </a:rPr>
              <a:t>: In hierarchical structure. </a:t>
            </a:r>
          </a:p>
          <a:p>
            <a:pPr lvl="0" algn="just">
              <a:lnSpc>
                <a:spcPct val="150000"/>
              </a:lnSpc>
            </a:pPr>
            <a:r>
              <a:rPr lang="en-US" sz="2400" b="1" dirty="0">
                <a:latin typeface="Times New Roman" pitchFamily="18" charset="0"/>
                <a:cs typeface="Times New Roman" pitchFamily="18" charset="0"/>
              </a:rPr>
              <a:t>Influence or persuasive function:</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lvl="0" algn="just">
              <a:lnSpc>
                <a:spcPct val="150000"/>
              </a:lnSpc>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Sole </a:t>
            </a:r>
            <a:r>
              <a:rPr lang="en-US" sz="2400" dirty="0">
                <a:latin typeface="Times New Roman" pitchFamily="18" charset="0"/>
                <a:cs typeface="Times New Roman" pitchFamily="18" charset="0"/>
              </a:rPr>
              <a:t>purpose of communication …..</a:t>
            </a:r>
            <a:r>
              <a:rPr lang="en-US" sz="2400" dirty="0" err="1" smtClean="0">
                <a:latin typeface="Times New Roman" pitchFamily="18" charset="0"/>
                <a:cs typeface="Times New Roman" pitchFamily="18" charset="0"/>
              </a:rPr>
              <a:t>Berlo</a:t>
            </a:r>
            <a:endParaRPr lang="en-US" sz="2400" dirty="0">
              <a:latin typeface="Times New Roman" pitchFamily="18" charset="0"/>
              <a:cs typeface="Times New Roman" pitchFamily="18" charset="0"/>
            </a:endParaRPr>
          </a:p>
          <a:p>
            <a:pPr lvl="0" algn="just">
              <a:lnSpc>
                <a:spcPct val="150000"/>
              </a:lnSpc>
            </a:pPr>
            <a:r>
              <a:rPr lang="en-US" sz="2400" b="1" dirty="0">
                <a:latin typeface="Times New Roman" pitchFamily="18" charset="0"/>
                <a:cs typeface="Times New Roman" pitchFamily="18" charset="0"/>
              </a:rPr>
              <a:t>Integrative function: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4572000"/>
          </a:xfrm>
        </p:spPr>
        <p:txBody>
          <a:bodyPr>
            <a:noAutofit/>
          </a:bodyPr>
          <a:lstStyle/>
          <a:p>
            <a:pPr algn="just">
              <a:lnSpc>
                <a:spcPct val="150000"/>
              </a:lnSpc>
              <a:buNone/>
            </a:pPr>
            <a:r>
              <a:rPr lang="en-US" sz="2000" b="1" dirty="0" smtClean="0">
                <a:latin typeface="Times New Roman" pitchFamily="18" charset="0"/>
                <a:cs typeface="Times New Roman" pitchFamily="18" charset="0"/>
              </a:rPr>
              <a:t>A. Selection of Methods</a:t>
            </a:r>
          </a:p>
          <a:p>
            <a:pPr algn="just">
              <a:lnSpc>
                <a:spcPct val="150000"/>
              </a:lnSpc>
              <a:buNone/>
            </a:pPr>
            <a:r>
              <a:rPr lang="en-US" sz="2000" dirty="0" smtClean="0">
                <a:latin typeface="Times New Roman" pitchFamily="18" charset="0"/>
                <a:cs typeface="Times New Roman" pitchFamily="18" charset="0"/>
              </a:rPr>
              <a:t>	1.	</a:t>
            </a:r>
            <a:r>
              <a:rPr lang="en-US" sz="2000" b="1" dirty="0" smtClean="0">
                <a:latin typeface="Times New Roman" pitchFamily="18" charset="0"/>
                <a:cs typeface="Times New Roman" pitchFamily="18" charset="0"/>
              </a:rPr>
              <a:t>The audience</a:t>
            </a:r>
          </a:p>
          <a:p>
            <a:pPr lvl="2" algn="just">
              <a:lnSpc>
                <a:spcPct val="150000"/>
              </a:lnSpc>
              <a:buNone/>
            </a:pPr>
            <a:r>
              <a:rPr lang="en-US" sz="1600" dirty="0" smtClean="0">
                <a:latin typeface="Times New Roman" pitchFamily="18" charset="0"/>
                <a:cs typeface="Times New Roman" pitchFamily="18" charset="0"/>
              </a:rPr>
              <a:t>Individual and collective differences</a:t>
            </a:r>
          </a:p>
          <a:p>
            <a:pPr lvl="2" algn="just">
              <a:lnSpc>
                <a:spcPct val="150000"/>
              </a:lnSpc>
              <a:buNone/>
            </a:pPr>
            <a:r>
              <a:rPr lang="en-US" sz="1600" dirty="0" smtClean="0">
                <a:latin typeface="Times New Roman" pitchFamily="18" charset="0"/>
                <a:cs typeface="Times New Roman" pitchFamily="18" charset="0"/>
              </a:rPr>
              <a:t>Size of audience</a:t>
            </a:r>
          </a:p>
          <a:p>
            <a:pPr algn="just">
              <a:lnSpc>
                <a:spcPct val="150000"/>
              </a:lnSpc>
              <a:buNone/>
            </a:pPr>
            <a:r>
              <a:rPr lang="en-US" sz="2000" dirty="0" smtClean="0">
                <a:latin typeface="Times New Roman" pitchFamily="18" charset="0"/>
                <a:cs typeface="Times New Roman" pitchFamily="18" charset="0"/>
              </a:rPr>
              <a:t>	2.	</a:t>
            </a:r>
            <a:r>
              <a:rPr lang="en-US" sz="2000" b="1" dirty="0" smtClean="0">
                <a:latin typeface="Times New Roman" pitchFamily="18" charset="0"/>
                <a:cs typeface="Times New Roman" pitchFamily="18" charset="0"/>
              </a:rPr>
              <a:t>The Teaching objective </a:t>
            </a:r>
          </a:p>
          <a:p>
            <a:pPr algn="just">
              <a:lnSpc>
                <a:spcPct val="150000"/>
              </a:lnSpc>
              <a:buNone/>
            </a:pPr>
            <a:r>
              <a:rPr lang="en-US" sz="20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The extension worker should keep in mind that what kind of change to bring in the 	audience</a:t>
            </a:r>
          </a:p>
          <a:p>
            <a:pPr lvl="2" algn="just">
              <a:lnSpc>
                <a:spcPct val="150000"/>
              </a:lnSpc>
              <a:buNone/>
            </a:pPr>
            <a:r>
              <a:rPr lang="en-US" sz="1600" dirty="0" smtClean="0">
                <a:latin typeface="Times New Roman" pitchFamily="18" charset="0"/>
                <a:cs typeface="Times New Roman" pitchFamily="18" charset="0"/>
              </a:rPr>
              <a:t>Change in thinking-  mass media</a:t>
            </a:r>
          </a:p>
          <a:p>
            <a:pPr lvl="2" algn="just">
              <a:lnSpc>
                <a:spcPct val="150000"/>
              </a:lnSpc>
              <a:buNone/>
            </a:pPr>
            <a:r>
              <a:rPr lang="en-US" sz="1600" dirty="0" smtClean="0">
                <a:latin typeface="Times New Roman" pitchFamily="18" charset="0"/>
                <a:cs typeface="Times New Roman" pitchFamily="18" charset="0"/>
              </a:rPr>
              <a:t>Change in attitude-  group discussion</a:t>
            </a:r>
          </a:p>
          <a:p>
            <a:pPr lvl="2" algn="just">
              <a:lnSpc>
                <a:spcPct val="150000"/>
              </a:lnSpc>
              <a:buNone/>
            </a:pPr>
            <a:r>
              <a:rPr lang="en-US" sz="1600" dirty="0" smtClean="0">
                <a:latin typeface="Times New Roman" pitchFamily="18" charset="0"/>
                <a:cs typeface="Times New Roman" pitchFamily="18" charset="0"/>
              </a:rPr>
              <a:t>Change in skill-  method demonstration</a:t>
            </a:r>
          </a:p>
          <a:p>
            <a:pPr algn="just">
              <a:lnSpc>
                <a:spcPct val="150000"/>
              </a:lnSpc>
              <a:buNone/>
            </a:pPr>
            <a:r>
              <a:rPr lang="en-US" sz="2000" dirty="0" smtClean="0">
                <a:latin typeface="Times New Roman" pitchFamily="18" charset="0"/>
                <a:cs typeface="Times New Roman" pitchFamily="18" charset="0"/>
              </a:rPr>
              <a:t>	</a:t>
            </a:r>
            <a:endParaRPr lang="en-US" sz="2000" dirty="0"/>
          </a:p>
        </p:txBody>
      </p:sp>
      <p:sp>
        <p:nvSpPr>
          <p:cNvPr id="1025" name="Rectangle 1"/>
          <p:cNvSpPr>
            <a:spLocks noChangeArrowheads="1"/>
          </p:cNvSpPr>
          <p:nvPr/>
        </p:nvSpPr>
        <p:spPr bwMode="auto">
          <a:xfrm>
            <a:off x="1143000" y="147935"/>
            <a:ext cx="65532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Selection and use of extension teaching methods.</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fontScale="77500" lnSpcReduction="20000"/>
          </a:bodyPr>
          <a:lstStyle/>
          <a:p>
            <a:pPr lvl="2" algn="just">
              <a:lnSpc>
                <a:spcPct val="150000"/>
              </a:lnSpc>
              <a:buNone/>
            </a:pPr>
            <a:endParaRPr lang="en-US" sz="1600" dirty="0" smtClean="0">
              <a:latin typeface="Times New Roman" pitchFamily="18" charset="0"/>
              <a:cs typeface="Times New Roman" pitchFamily="18" charset="0"/>
            </a:endParaRPr>
          </a:p>
          <a:p>
            <a:pPr algn="just">
              <a:lnSpc>
                <a:spcPct val="150000"/>
              </a:lnSpc>
              <a:buNone/>
            </a:pPr>
            <a:r>
              <a:rPr lang="en-US" sz="2000" dirty="0" smtClean="0">
                <a:latin typeface="Times New Roman" pitchFamily="18" charset="0"/>
                <a:cs typeface="Times New Roman" pitchFamily="18" charset="0"/>
              </a:rPr>
              <a:t>	3.	</a:t>
            </a:r>
            <a:r>
              <a:rPr lang="en-US" sz="2000" b="1" dirty="0" smtClean="0">
                <a:latin typeface="Times New Roman" pitchFamily="18" charset="0"/>
                <a:cs typeface="Times New Roman" pitchFamily="18" charset="0"/>
              </a:rPr>
              <a:t>The subject matter</a:t>
            </a:r>
          </a:p>
          <a:p>
            <a:pPr lvl="2" algn="just">
              <a:lnSpc>
                <a:spcPct val="150000"/>
              </a:lnSpc>
              <a:buNone/>
            </a:pPr>
            <a:r>
              <a:rPr lang="en-US" sz="2100" dirty="0" smtClean="0">
                <a:latin typeface="Times New Roman" pitchFamily="18" charset="0"/>
                <a:cs typeface="Times New Roman" pitchFamily="18" charset="0"/>
              </a:rPr>
              <a:t>If a new practice is simple and familiar- news article or radio</a:t>
            </a:r>
          </a:p>
          <a:p>
            <a:pPr lvl="2" algn="just">
              <a:lnSpc>
                <a:spcPct val="150000"/>
              </a:lnSpc>
              <a:buNone/>
            </a:pPr>
            <a:r>
              <a:rPr lang="en-US" sz="2100" dirty="0" smtClean="0">
                <a:latin typeface="Times New Roman" pitchFamily="18" charset="0"/>
                <a:cs typeface="Times New Roman" pitchFamily="18" charset="0"/>
              </a:rPr>
              <a:t>If a new practice is complex and non-familiar- face to face contact , written material or AV aids</a:t>
            </a:r>
          </a:p>
          <a:p>
            <a:pPr algn="just">
              <a:lnSpc>
                <a:spcPct val="150000"/>
              </a:lnSpc>
              <a:buNone/>
            </a:pPr>
            <a:r>
              <a:rPr lang="en-US" sz="2000" dirty="0" smtClean="0">
                <a:latin typeface="Times New Roman" pitchFamily="18" charset="0"/>
                <a:cs typeface="Times New Roman" pitchFamily="18" charset="0"/>
              </a:rPr>
              <a:t>	4.	</a:t>
            </a:r>
            <a:r>
              <a:rPr lang="en-US" sz="2000" b="1" dirty="0" smtClean="0">
                <a:latin typeface="Times New Roman" pitchFamily="18" charset="0"/>
                <a:cs typeface="Times New Roman" pitchFamily="18" charset="0"/>
              </a:rPr>
              <a:t>The stage of development of extension organization </a:t>
            </a:r>
          </a:p>
          <a:p>
            <a:pPr algn="just">
              <a:lnSpc>
                <a:spcPct val="150000"/>
              </a:lnSpc>
              <a:buNone/>
            </a:pPr>
            <a:r>
              <a:rPr lang="en-US" sz="2000" b="1"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At initial stage of extension work result demonstration will be necessary to create 	confidence among farmers.</a:t>
            </a:r>
          </a:p>
          <a:p>
            <a:pPr lvl="2" algn="just">
              <a:lnSpc>
                <a:spcPct val="150000"/>
              </a:lnSpc>
              <a:buNone/>
            </a:pPr>
            <a:r>
              <a:rPr lang="en-US" sz="1900" dirty="0" smtClean="0">
                <a:latin typeface="Times New Roman" pitchFamily="18" charset="0"/>
                <a:cs typeface="Times New Roman" pitchFamily="18" charset="0"/>
              </a:rPr>
              <a:t>For well established extension work  illustration by local leader will be sufficient.</a:t>
            </a:r>
          </a:p>
          <a:p>
            <a:pPr algn="just">
              <a:lnSpc>
                <a:spcPct val="150000"/>
              </a:lnSpc>
              <a:buNone/>
            </a:pPr>
            <a:r>
              <a:rPr lang="en-US" sz="2000" dirty="0" smtClean="0">
                <a:latin typeface="Times New Roman" pitchFamily="18" charset="0"/>
                <a:cs typeface="Times New Roman" pitchFamily="18" charset="0"/>
              </a:rPr>
              <a:t>	5.	</a:t>
            </a:r>
            <a:r>
              <a:rPr lang="en-US" sz="2000" b="1" dirty="0" smtClean="0">
                <a:latin typeface="Times New Roman" pitchFamily="18" charset="0"/>
                <a:cs typeface="Times New Roman" pitchFamily="18" charset="0"/>
              </a:rPr>
              <a:t>Size of extension staff </a:t>
            </a:r>
            <a:r>
              <a:rPr lang="en-US" sz="2000" dirty="0" smtClean="0">
                <a:latin typeface="Times New Roman" pitchFamily="18" charset="0"/>
                <a:cs typeface="Times New Roman" pitchFamily="18" charset="0"/>
              </a:rPr>
              <a:t>	</a:t>
            </a:r>
          </a:p>
          <a:p>
            <a:pPr lvl="2" algn="just">
              <a:lnSpc>
                <a:spcPct val="150000"/>
              </a:lnSpc>
              <a:buNone/>
            </a:pPr>
            <a:r>
              <a:rPr lang="en-US" sz="2000" dirty="0" smtClean="0">
                <a:latin typeface="Times New Roman" pitchFamily="18" charset="0"/>
                <a:cs typeface="Times New Roman" pitchFamily="18" charset="0"/>
              </a:rPr>
              <a:t>Larger number of extension staff means higher scope of personal contacts.</a:t>
            </a:r>
          </a:p>
          <a:p>
            <a:pPr algn="just">
              <a:lnSpc>
                <a:spcPct val="150000"/>
              </a:lnSpc>
              <a:buNone/>
            </a:pPr>
            <a:r>
              <a:rPr lang="en-US" sz="2000" dirty="0" smtClean="0">
                <a:latin typeface="Times New Roman" pitchFamily="18" charset="0"/>
                <a:cs typeface="Times New Roman" pitchFamily="18" charset="0"/>
              </a:rPr>
              <a:t>	7.	</a:t>
            </a:r>
            <a:r>
              <a:rPr lang="en-US" sz="2000" b="1" dirty="0" smtClean="0">
                <a:latin typeface="Times New Roman" pitchFamily="18" charset="0"/>
                <a:cs typeface="Times New Roman" pitchFamily="18" charset="0"/>
              </a:rPr>
              <a:t>The availability of certain communication media</a:t>
            </a:r>
          </a:p>
          <a:p>
            <a:pPr algn="just">
              <a:lnSpc>
                <a:spcPct val="150000"/>
              </a:lnSpc>
              <a:buNone/>
            </a:pPr>
            <a:r>
              <a:rPr lang="en-US" sz="20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Availability of certain communication media like news paper, radio, telephones etc will 	have direct bearing on the extent to which  these  methods can be used.</a:t>
            </a:r>
          </a:p>
          <a:p>
            <a:pPr algn="just">
              <a:lnSpc>
                <a:spcPct val="150000"/>
              </a:lnSpc>
              <a:buNone/>
            </a:pPr>
            <a:r>
              <a:rPr lang="en-US" sz="2000" dirty="0" smtClean="0">
                <a:latin typeface="Times New Roman" pitchFamily="18" charset="0"/>
                <a:cs typeface="Times New Roman" pitchFamily="18" charset="0"/>
              </a:rPr>
              <a:t>	8.	</a:t>
            </a:r>
            <a:r>
              <a:rPr lang="en-US" sz="2000" b="1" dirty="0" smtClean="0">
                <a:latin typeface="Times New Roman" pitchFamily="18" charset="0"/>
                <a:cs typeface="Times New Roman" pitchFamily="18" charset="0"/>
              </a:rPr>
              <a:t>An extension workers’ familiarity </a:t>
            </a:r>
          </a:p>
          <a:p>
            <a:pPr marL="342900" lvl="3" indent="-342900" algn="just">
              <a:lnSpc>
                <a:spcPct val="150000"/>
              </a:lnSpc>
              <a:buNone/>
            </a:pPr>
            <a:r>
              <a:rPr lang="en-US"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Skill to use  methods influence the choice and use of methods. </a:t>
            </a:r>
          </a:p>
          <a:p>
            <a:pPr algn="just">
              <a:lnSpc>
                <a:spcPct val="150000"/>
              </a:lnSpc>
              <a:buNone/>
            </a:pPr>
            <a:endParaRPr lang="en-US" sz="2000" dirty="0" smtClean="0">
              <a:latin typeface="Times New Roman" pitchFamily="18" charset="0"/>
              <a:cs typeface="Times New Roman" pitchFamily="18" charset="0"/>
            </a:endParaRPr>
          </a:p>
          <a:p>
            <a:pPr algn="just">
              <a:lnSpc>
                <a:spcPct val="150000"/>
              </a:lnSpc>
              <a:buNone/>
            </a:pPr>
            <a:endParaRPr lang="en-US" sz="2000" dirty="0" smtClean="0">
              <a:latin typeface="Times New Roman" pitchFamily="18" charset="0"/>
              <a:cs typeface="Times New Roman" pitchFamily="18" charset="0"/>
            </a:endParaRPr>
          </a:p>
          <a:p>
            <a:pPr algn="just">
              <a:lnSpc>
                <a:spcPct val="150000"/>
              </a:lnSpc>
            </a:pPr>
            <a:endParaRPr lang="en-US" sz="2000"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715000"/>
          </a:xfrm>
        </p:spPr>
        <p:txBody>
          <a:bodyPr>
            <a:normAutofit fontScale="92500"/>
          </a:bodyPr>
          <a:lstStyle/>
          <a:p>
            <a:pPr algn="just">
              <a:lnSpc>
                <a:spcPct val="150000"/>
              </a:lnSpc>
              <a:buNone/>
            </a:pPr>
            <a:r>
              <a:rPr lang="en-US" sz="2000" b="1" dirty="0" smtClean="0">
                <a:latin typeface="Times New Roman" pitchFamily="18" charset="0"/>
                <a:cs typeface="Times New Roman" pitchFamily="18" charset="0"/>
              </a:rPr>
              <a:t>B. Combination of Methods</a:t>
            </a:r>
          </a:p>
          <a:p>
            <a:pPr algn="just">
              <a:lnSpc>
                <a:spcPct val="150000"/>
              </a:lnSpc>
              <a:buNone/>
            </a:pPr>
            <a:r>
              <a:rPr lang="en-US" sz="2000" dirty="0" smtClean="0">
                <a:latin typeface="Times New Roman" pitchFamily="18" charset="0"/>
                <a:cs typeface="Times New Roman" pitchFamily="18" charset="0"/>
              </a:rPr>
              <a:t>	Combined use of several different methods is of the utmost importance in extension teaching. The adoption of practices was found to be high when more than five methods were used as compared to single and two to five methods.</a:t>
            </a:r>
          </a:p>
          <a:p>
            <a:pPr algn="just">
              <a:lnSpc>
                <a:spcPct val="150000"/>
              </a:lnSpc>
              <a:buNone/>
            </a:pPr>
            <a:r>
              <a:rPr lang="en-US" sz="2000" b="1" dirty="0" smtClean="0">
                <a:latin typeface="Times New Roman" pitchFamily="18" charset="0"/>
                <a:cs typeface="Times New Roman" pitchFamily="18" charset="0"/>
              </a:rPr>
              <a:t>C. Using the Methods in Proper Sequence </a:t>
            </a:r>
          </a:p>
          <a:p>
            <a:pPr algn="just">
              <a:lnSpc>
                <a:spcPct val="150000"/>
              </a:lnSpc>
              <a:buNone/>
            </a:pPr>
            <a:r>
              <a:rPr lang="en-US" sz="2000" dirty="0" smtClean="0">
                <a:latin typeface="Times New Roman" pitchFamily="18" charset="0"/>
                <a:cs typeface="Times New Roman" pitchFamily="18" charset="0"/>
              </a:rPr>
              <a:t>	The extension plan of work must include methods to enable farmers to see, hear and do the thing to be learned, to reach large number of people and create confidence – building situations. Completed plans should provide not only doing these things but must be so organized that the completed plan, as a unit, does all the things.  One method helps another, and many of them are used in combination and sequence to repeat the story. Organized, followed-up teaching activity means more improvement in farm and home conditions.</a:t>
            </a:r>
          </a:p>
          <a:p>
            <a:pPr algn="just">
              <a:lnSpc>
                <a:spcPct val="150000"/>
              </a:lnSpc>
              <a:buNone/>
            </a:pPr>
            <a:endParaRPr lang="en-US" sz="2000" dirty="0" smtClean="0">
              <a:latin typeface="Times New Roman" pitchFamily="18" charset="0"/>
              <a:cs typeface="Times New Roman" pitchFamily="18" charset="0"/>
            </a:endParaRPr>
          </a:p>
          <a:p>
            <a:pPr algn="just">
              <a:lnSpc>
                <a:spcPct val="150000"/>
              </a:lnSpc>
              <a:buNone/>
            </a:pPr>
            <a:endParaRPr lang="en-US" sz="2000" dirty="0" smtClean="0">
              <a:latin typeface="Times New Roman" pitchFamily="18" charset="0"/>
              <a:cs typeface="Times New Roman" pitchFamily="18" charset="0"/>
            </a:endParaRPr>
          </a:p>
          <a:p>
            <a:pPr algn="just">
              <a:lnSpc>
                <a:spcPct val="150000"/>
              </a:lnSpc>
            </a:pPr>
            <a:endParaRPr lang="en-US" sz="2000"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715000"/>
          </a:xfrm>
        </p:spPr>
        <p:txBody>
          <a:bodyPr>
            <a:normAutofit fontScale="92500"/>
          </a:bodyPr>
          <a:lstStyle/>
          <a:p>
            <a:pPr algn="ctr">
              <a:buNone/>
            </a:pPr>
            <a:r>
              <a:rPr lang="en-US" sz="2400" b="1" dirty="0" smtClean="0">
                <a:latin typeface="Times New Roman" pitchFamily="18" charset="0"/>
                <a:cs typeface="Times New Roman" pitchFamily="18" charset="0"/>
              </a:rPr>
              <a:t>Diffusion and Adoption of Innovation</a:t>
            </a:r>
            <a:endParaRPr lang="en-US" sz="2400"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Diffusion:</a:t>
            </a:r>
            <a:r>
              <a:rPr lang="en-US" sz="2000" dirty="0" smtClean="0">
                <a:latin typeface="Times New Roman" pitchFamily="18" charset="0"/>
                <a:cs typeface="Times New Roman" pitchFamily="18" charset="0"/>
              </a:rPr>
              <a:t> A process by which an </a:t>
            </a:r>
            <a:r>
              <a:rPr lang="en-US" sz="2000" b="1" dirty="0" smtClean="0">
                <a:latin typeface="Times New Roman" pitchFamily="18" charset="0"/>
                <a:cs typeface="Times New Roman" pitchFamily="18" charset="0"/>
              </a:rPr>
              <a:t>innovation</a:t>
            </a:r>
            <a:r>
              <a:rPr lang="en-US" sz="2000" dirty="0" smtClean="0">
                <a:latin typeface="Times New Roman" pitchFamily="18" charset="0"/>
                <a:cs typeface="Times New Roman" pitchFamily="18" charset="0"/>
              </a:rPr>
              <a:t> is communicated through certain </a:t>
            </a:r>
            <a:r>
              <a:rPr lang="en-US" sz="2000" b="1" dirty="0" smtClean="0">
                <a:latin typeface="Times New Roman" pitchFamily="18" charset="0"/>
                <a:cs typeface="Times New Roman" pitchFamily="18" charset="0"/>
              </a:rPr>
              <a:t>channels</a:t>
            </a:r>
            <a:r>
              <a:rPr lang="en-US" sz="2000" dirty="0" smtClean="0">
                <a:latin typeface="Times New Roman" pitchFamily="18" charset="0"/>
                <a:cs typeface="Times New Roman" pitchFamily="18" charset="0"/>
              </a:rPr>
              <a:t> over a certain period of </a:t>
            </a:r>
            <a:r>
              <a:rPr lang="en-US" sz="2000" b="1" dirty="0" smtClean="0">
                <a:latin typeface="Times New Roman" pitchFamily="18" charset="0"/>
                <a:cs typeface="Times New Roman" pitchFamily="18" charset="0"/>
              </a:rPr>
              <a:t>time</a:t>
            </a:r>
            <a:r>
              <a:rPr lang="en-US" sz="2000" dirty="0" smtClean="0">
                <a:latin typeface="Times New Roman" pitchFamily="18" charset="0"/>
                <a:cs typeface="Times New Roman" pitchFamily="18" charset="0"/>
              </a:rPr>
              <a:t> among the members of a </a:t>
            </a:r>
            <a:r>
              <a:rPr lang="en-US" sz="2000" b="1" dirty="0" smtClean="0">
                <a:latin typeface="Times New Roman" pitchFamily="18" charset="0"/>
                <a:cs typeface="Times New Roman" pitchFamily="18" charset="0"/>
              </a:rPr>
              <a:t>social system</a:t>
            </a:r>
            <a:r>
              <a:rPr lang="en-US" sz="2000" dirty="0" smtClean="0">
                <a:latin typeface="Times New Roman" pitchFamily="18" charset="0"/>
                <a:cs typeface="Times New Roman" pitchFamily="18" charset="0"/>
              </a:rPr>
              <a:t>.</a:t>
            </a:r>
          </a:p>
          <a:p>
            <a:pPr>
              <a:lnSpc>
                <a:spcPct val="150000"/>
              </a:lnSpc>
            </a:pPr>
            <a:r>
              <a:rPr lang="en-US" sz="2000" dirty="0" smtClean="0">
                <a:latin typeface="Times New Roman" pitchFamily="18" charset="0"/>
                <a:cs typeface="Times New Roman" pitchFamily="18" charset="0"/>
              </a:rPr>
              <a:t>Difference between </a:t>
            </a:r>
            <a:r>
              <a:rPr lang="en-US" sz="2000" b="1" dirty="0" smtClean="0">
                <a:latin typeface="Times New Roman" pitchFamily="18" charset="0"/>
                <a:cs typeface="Times New Roman" pitchFamily="18" charset="0"/>
              </a:rPr>
              <a:t>Diffusion</a:t>
            </a:r>
            <a:r>
              <a:rPr lang="en-US" sz="2000" dirty="0" smtClean="0">
                <a:latin typeface="Times New Roman" pitchFamily="18" charset="0"/>
                <a:cs typeface="Times New Roman" pitchFamily="18" charset="0"/>
              </a:rPr>
              <a:t> and </a:t>
            </a:r>
            <a:r>
              <a:rPr lang="en-US" sz="2000" b="1" dirty="0" smtClean="0">
                <a:latin typeface="Times New Roman" pitchFamily="18" charset="0"/>
                <a:cs typeface="Times New Roman" pitchFamily="18" charset="0"/>
              </a:rPr>
              <a:t>Communication</a:t>
            </a:r>
            <a:r>
              <a:rPr lang="en-US" sz="2000" dirty="0" smtClean="0">
                <a:latin typeface="Times New Roman" pitchFamily="18" charset="0"/>
                <a:cs typeface="Times New Roman" pitchFamily="18" charset="0"/>
              </a:rPr>
              <a:t> </a:t>
            </a:r>
          </a:p>
          <a:p>
            <a:pPr lvl="0">
              <a:lnSpc>
                <a:spcPct val="150000"/>
              </a:lnSpc>
            </a:pPr>
            <a:r>
              <a:rPr lang="en-US" sz="2000" b="1" dirty="0" smtClean="0">
                <a:latin typeface="Times New Roman" pitchFamily="18" charset="0"/>
                <a:cs typeface="Times New Roman" pitchFamily="18" charset="0"/>
              </a:rPr>
              <a:t>Newness</a:t>
            </a:r>
            <a:r>
              <a:rPr lang="en-US" sz="2000" dirty="0" smtClean="0">
                <a:latin typeface="Times New Roman" pitchFamily="18" charset="0"/>
                <a:cs typeface="Times New Roman" pitchFamily="18" charset="0"/>
              </a:rPr>
              <a:t> of the message give special character to the diffusion</a:t>
            </a:r>
          </a:p>
          <a:p>
            <a:pPr lvl="0">
              <a:lnSpc>
                <a:spcPct val="150000"/>
              </a:lnSpc>
            </a:pPr>
            <a:r>
              <a:rPr lang="en-US" sz="2000" dirty="0" smtClean="0">
                <a:latin typeface="Times New Roman" pitchFamily="18" charset="0"/>
                <a:cs typeface="Times New Roman" pitchFamily="18" charset="0"/>
              </a:rPr>
              <a:t>A degree of </a:t>
            </a:r>
            <a:r>
              <a:rPr lang="en-US" sz="2000" b="1" dirty="0" smtClean="0">
                <a:latin typeface="Times New Roman" pitchFamily="18" charset="0"/>
                <a:cs typeface="Times New Roman" pitchFamily="18" charset="0"/>
              </a:rPr>
              <a:t>risk</a:t>
            </a:r>
            <a:r>
              <a:rPr lang="en-US" sz="2000" dirty="0" smtClean="0">
                <a:latin typeface="Times New Roman" pitchFamily="18" charset="0"/>
                <a:cs typeface="Times New Roman" pitchFamily="18" charset="0"/>
              </a:rPr>
              <a:t> involve on the part of receiver in diffusion</a:t>
            </a:r>
          </a:p>
          <a:p>
            <a:pPr lvl="0">
              <a:lnSpc>
                <a:spcPct val="150000"/>
              </a:lnSpc>
            </a:pPr>
            <a:r>
              <a:rPr lang="en-US" sz="2000" dirty="0" smtClean="0">
                <a:latin typeface="Times New Roman" pitchFamily="18" charset="0"/>
                <a:cs typeface="Times New Roman" pitchFamily="18" charset="0"/>
              </a:rPr>
              <a:t>Deals with </a:t>
            </a:r>
            <a:r>
              <a:rPr lang="en-US" sz="2000" b="1" dirty="0" smtClean="0">
                <a:latin typeface="Times New Roman" pitchFamily="18" charset="0"/>
                <a:cs typeface="Times New Roman" pitchFamily="18" charset="0"/>
              </a:rPr>
              <a:t>overt</a:t>
            </a:r>
            <a:r>
              <a:rPr lang="en-US" sz="2000" dirty="0" smtClean="0">
                <a:latin typeface="Times New Roman" pitchFamily="18" charset="0"/>
                <a:cs typeface="Times New Roman" pitchFamily="18" charset="0"/>
              </a:rPr>
              <a:t> behavior.</a:t>
            </a:r>
          </a:p>
          <a:p>
            <a:pPr lvl="0">
              <a:lnSpc>
                <a:spcPct val="150000"/>
              </a:lnSpc>
            </a:pPr>
            <a:r>
              <a:rPr lang="en-US" sz="2000" dirty="0" smtClean="0">
                <a:latin typeface="Times New Roman" pitchFamily="18" charset="0"/>
                <a:cs typeface="Times New Roman" pitchFamily="18" charset="0"/>
              </a:rPr>
              <a:t>Diffusion is </a:t>
            </a:r>
            <a:r>
              <a:rPr lang="en-US" sz="2000" b="1" dirty="0" smtClean="0">
                <a:latin typeface="Times New Roman" pitchFamily="18" charset="0"/>
                <a:cs typeface="Times New Roman" pitchFamily="18" charset="0"/>
              </a:rPr>
              <a:t>special</a:t>
            </a:r>
            <a:r>
              <a:rPr lang="en-US" sz="2000" dirty="0" smtClean="0">
                <a:latin typeface="Times New Roman" pitchFamily="18" charset="0"/>
                <a:cs typeface="Times New Roman" pitchFamily="18" charset="0"/>
              </a:rPr>
              <a:t> kind while communication is much broad in nature.</a:t>
            </a:r>
          </a:p>
          <a:p>
            <a:pPr lvl="0">
              <a:lnSpc>
                <a:spcPct val="150000"/>
              </a:lnSpc>
            </a:pPr>
            <a:r>
              <a:rPr lang="en-US" sz="2000" dirty="0" smtClean="0">
                <a:latin typeface="Times New Roman" pitchFamily="18" charset="0"/>
                <a:cs typeface="Times New Roman" pitchFamily="18" charset="0"/>
              </a:rPr>
              <a:t>Element of communication : source, message, channel, receiver and feedback                   </a:t>
            </a:r>
          </a:p>
          <a:p>
            <a:pPr>
              <a:lnSpc>
                <a:spcPct val="150000"/>
              </a:lnSpc>
            </a:pPr>
            <a:r>
              <a:rPr lang="en-US" sz="2000" dirty="0" smtClean="0">
                <a:latin typeface="Times New Roman" pitchFamily="18" charset="0"/>
                <a:cs typeface="Times New Roman" pitchFamily="18" charset="0"/>
              </a:rPr>
              <a:t>            Element of diffusion: </a:t>
            </a:r>
            <a:r>
              <a:rPr lang="en-US" sz="2000" b="1" dirty="0" smtClean="0">
                <a:latin typeface="Times New Roman" pitchFamily="18" charset="0"/>
                <a:cs typeface="Times New Roman" pitchFamily="18" charset="0"/>
              </a:rPr>
              <a:t>innovation, channels, time and social system</a:t>
            </a:r>
            <a:endParaRPr lang="en-US" sz="2000" dirty="0" smtClean="0">
              <a:latin typeface="Times New Roman" pitchFamily="18" charset="0"/>
              <a:cs typeface="Times New Roman" pitchFamily="18" charset="0"/>
            </a:endParaRPr>
          </a:p>
          <a:p>
            <a:pPr algn="just">
              <a:lnSpc>
                <a:spcPct val="150000"/>
              </a:lnSpc>
              <a:buNone/>
            </a:pPr>
            <a:endParaRPr lang="en-US" sz="2000" dirty="0" smtClean="0">
              <a:latin typeface="Times New Roman" pitchFamily="18" charset="0"/>
              <a:cs typeface="Times New Roman" pitchFamily="18" charset="0"/>
            </a:endParaRPr>
          </a:p>
          <a:p>
            <a:pPr algn="just">
              <a:lnSpc>
                <a:spcPct val="150000"/>
              </a:lnSpc>
              <a:buNone/>
            </a:pPr>
            <a:endParaRPr lang="en-US" sz="2000" dirty="0" smtClean="0">
              <a:latin typeface="Times New Roman" pitchFamily="18" charset="0"/>
              <a:cs typeface="Times New Roman" pitchFamily="18" charset="0"/>
            </a:endParaRPr>
          </a:p>
          <a:p>
            <a:pPr algn="just">
              <a:lnSpc>
                <a:spcPct val="150000"/>
              </a:lnSpc>
            </a:pPr>
            <a:endParaRPr lang="en-US" sz="2000"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715000"/>
          </a:xfrm>
        </p:spPr>
        <p:txBody>
          <a:bodyPr>
            <a:normAutofit lnSpcReduction="10000"/>
          </a:bodyPr>
          <a:lstStyle/>
          <a:p>
            <a:pPr algn="ctr">
              <a:lnSpc>
                <a:spcPct val="150000"/>
              </a:lnSpc>
              <a:buNone/>
            </a:pPr>
            <a:r>
              <a:rPr lang="en-US" sz="2000" b="1" dirty="0" smtClean="0">
                <a:latin typeface="Times New Roman" pitchFamily="18" charset="0"/>
                <a:cs typeface="Times New Roman" pitchFamily="18" charset="0"/>
              </a:rPr>
              <a:t>Element of diffusion: innovation, channels, time and social system</a:t>
            </a:r>
            <a:endParaRPr lang="en-US" sz="2000" dirty="0" smtClean="0">
              <a:latin typeface="Times New Roman" pitchFamily="18" charset="0"/>
              <a:cs typeface="Times New Roman" pitchFamily="18" charset="0"/>
            </a:endParaRPr>
          </a:p>
          <a:p>
            <a:pPr>
              <a:lnSpc>
                <a:spcPct val="150000"/>
              </a:lnSpc>
              <a:buNone/>
            </a:pPr>
            <a:endParaRPr lang="en-US" sz="2000"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Innovation</a:t>
            </a:r>
            <a:r>
              <a:rPr lang="en-US" sz="2000" dirty="0" smtClean="0">
                <a:latin typeface="Times New Roman" pitchFamily="18" charset="0"/>
                <a:cs typeface="Times New Roman" pitchFamily="18" charset="0"/>
              </a:rPr>
              <a:t>: It is an idea or practice or object that is perceived as new by an individual or social system. </a:t>
            </a:r>
            <a:r>
              <a:rPr lang="en-US" sz="2000" b="1" dirty="0" err="1" smtClean="0">
                <a:latin typeface="Times New Roman" pitchFamily="18" charset="0"/>
                <a:cs typeface="Times New Roman" pitchFamily="18" charset="0"/>
              </a:rPr>
              <a:t>Gabrial</a:t>
            </a:r>
            <a:r>
              <a:rPr lang="en-US" sz="2000" b="1" dirty="0" smtClean="0">
                <a:latin typeface="Times New Roman" pitchFamily="18" charset="0"/>
                <a:cs typeface="Times New Roman" pitchFamily="18" charset="0"/>
              </a:rPr>
              <a:t> </a:t>
            </a:r>
            <a:r>
              <a:rPr lang="en-US" sz="2000" b="1" dirty="0" err="1" smtClean="0">
                <a:latin typeface="Times New Roman" pitchFamily="18" charset="0"/>
                <a:cs typeface="Times New Roman" pitchFamily="18" charset="0"/>
              </a:rPr>
              <a:t>Tarde</a:t>
            </a:r>
            <a:r>
              <a:rPr lang="en-US" sz="2000" dirty="0" smtClean="0">
                <a:latin typeface="Times New Roman" pitchFamily="18" charset="0"/>
                <a:cs typeface="Times New Roman" pitchFamily="18" charset="0"/>
              </a:rPr>
              <a:t> given the concept of </a:t>
            </a:r>
            <a:r>
              <a:rPr lang="en-US" sz="2000" b="1"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 shaped adoption curve between </a:t>
            </a:r>
            <a:r>
              <a:rPr lang="en-US" sz="2000" b="1" dirty="0" smtClean="0">
                <a:latin typeface="Times New Roman" pitchFamily="18" charset="0"/>
                <a:cs typeface="Times New Roman" pitchFamily="18" charset="0"/>
              </a:rPr>
              <a:t>adoption</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percentage </a:t>
            </a:r>
            <a:r>
              <a:rPr lang="en-US" sz="2000" dirty="0" smtClean="0">
                <a:latin typeface="Times New Roman" pitchFamily="18" charset="0"/>
                <a:cs typeface="Times New Roman" pitchFamily="18" charset="0"/>
              </a:rPr>
              <a:t>of an innovation with </a:t>
            </a:r>
            <a:r>
              <a:rPr lang="en-US" sz="2000" b="1" dirty="0" smtClean="0">
                <a:latin typeface="Times New Roman" pitchFamily="18" charset="0"/>
                <a:cs typeface="Times New Roman" pitchFamily="18" charset="0"/>
              </a:rPr>
              <a:t>time</a:t>
            </a:r>
            <a:r>
              <a:rPr lang="en-US" sz="2000" dirty="0" smtClean="0">
                <a:latin typeface="Times New Roman" pitchFamily="18" charset="0"/>
                <a:cs typeface="Times New Roman" pitchFamily="18" charset="0"/>
              </a:rPr>
              <a:t>.</a:t>
            </a:r>
          </a:p>
          <a:p>
            <a:pPr>
              <a:lnSpc>
                <a:spcPct val="150000"/>
              </a:lnSpc>
              <a:buNone/>
            </a:pPr>
            <a:endParaRPr lang="en-US" sz="2000"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Communication channel: </a:t>
            </a:r>
            <a:r>
              <a:rPr lang="en-US" sz="2000" dirty="0" smtClean="0">
                <a:latin typeface="Times New Roman" pitchFamily="18" charset="0"/>
                <a:cs typeface="Times New Roman" pitchFamily="18" charset="0"/>
              </a:rPr>
              <a:t>Means by which knowledge is spread</a:t>
            </a:r>
          </a:p>
          <a:p>
            <a:pPr>
              <a:lnSpc>
                <a:spcPct val="150000"/>
              </a:lnSpc>
              <a:buNone/>
            </a:pPr>
            <a:r>
              <a:rPr lang="en-US" sz="2000" b="1"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Time</a:t>
            </a:r>
            <a:r>
              <a:rPr lang="en-US" sz="2000" dirty="0" smtClean="0">
                <a:latin typeface="Times New Roman" pitchFamily="18" charset="0"/>
                <a:cs typeface="Times New Roman" pitchFamily="18" charset="0"/>
              </a:rPr>
              <a:t>: It is most important element. Time dimension involve in the </a:t>
            </a:r>
            <a:r>
              <a:rPr lang="en-US" sz="2000" b="1" dirty="0" err="1" smtClean="0">
                <a:latin typeface="Times New Roman" pitchFamily="18" charset="0"/>
                <a:cs typeface="Times New Roman" pitchFamily="18" charset="0"/>
              </a:rPr>
              <a:t>i</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innovation decision process </a:t>
            </a:r>
            <a:r>
              <a:rPr lang="en-US" sz="2000" b="1" dirty="0" smtClean="0">
                <a:latin typeface="Times New Roman" pitchFamily="18" charset="0"/>
                <a:cs typeface="Times New Roman" pitchFamily="18" charset="0"/>
              </a:rPr>
              <a:t>ii)</a:t>
            </a:r>
            <a:r>
              <a:rPr lang="en-US" sz="2000" dirty="0" smtClean="0">
                <a:latin typeface="Times New Roman" pitchFamily="18" charset="0"/>
                <a:cs typeface="Times New Roman" pitchFamily="18" charset="0"/>
              </a:rPr>
              <a:t> innovativeness </a:t>
            </a:r>
            <a:r>
              <a:rPr lang="en-US" sz="2000" b="1" dirty="0" smtClean="0">
                <a:latin typeface="Times New Roman" pitchFamily="18" charset="0"/>
                <a:cs typeface="Times New Roman" pitchFamily="18" charset="0"/>
              </a:rPr>
              <a:t>iii)</a:t>
            </a:r>
            <a:r>
              <a:rPr lang="en-US" sz="2000" dirty="0" smtClean="0">
                <a:latin typeface="Times New Roman" pitchFamily="18" charset="0"/>
                <a:cs typeface="Times New Roman" pitchFamily="18" charset="0"/>
              </a:rPr>
              <a:t> rate of adoption </a:t>
            </a:r>
          </a:p>
          <a:p>
            <a:pPr>
              <a:lnSpc>
                <a:spcPct val="150000"/>
              </a:lnSpc>
            </a:pPr>
            <a:r>
              <a:rPr lang="en-US" sz="2000" b="1" dirty="0" smtClean="0">
                <a:latin typeface="Times New Roman" pitchFamily="18" charset="0"/>
                <a:cs typeface="Times New Roman" pitchFamily="18" charset="0"/>
              </a:rPr>
              <a:t>Social system:  </a:t>
            </a:r>
            <a:r>
              <a:rPr lang="en-US" sz="2000" dirty="0" smtClean="0">
                <a:latin typeface="Times New Roman" pitchFamily="18" charset="0"/>
                <a:cs typeface="Times New Roman" pitchFamily="18" charset="0"/>
              </a:rPr>
              <a:t>A set of interrelated unit engaged in joint problem solving approach to accomplish a common goal. </a:t>
            </a:r>
          </a:p>
          <a:p>
            <a:pPr>
              <a:lnSpc>
                <a:spcPct val="150000"/>
              </a:lnSpc>
              <a:buNone/>
            </a:pPr>
            <a:endParaRPr lang="en-US" sz="2000" dirty="0" smtClean="0">
              <a:latin typeface="Times New Roman" pitchFamily="18" charset="0"/>
              <a:cs typeface="Times New Roman" pitchFamily="18" charset="0"/>
            </a:endParaRPr>
          </a:p>
          <a:p>
            <a:pPr algn="just">
              <a:lnSpc>
                <a:spcPct val="150000"/>
              </a:lnSpc>
            </a:pPr>
            <a:endParaRPr lang="en-US" sz="2000" dirty="0" smtClean="0">
              <a:latin typeface="Times New Roman" pitchFamily="18" charset="0"/>
              <a:cs typeface="Times New Roman" pitchFamily="18" charset="0"/>
            </a:endParaRPr>
          </a:p>
          <a:p>
            <a:pPr>
              <a:lnSpc>
                <a:spcPct val="150000"/>
              </a:lnSpc>
            </a:pPr>
            <a:endParaRPr lang="en-US"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715000"/>
          </a:xfrm>
        </p:spPr>
        <p:txBody>
          <a:bodyPr>
            <a:normAutofit lnSpcReduction="10000"/>
          </a:bodyPr>
          <a:lstStyle/>
          <a:p>
            <a:pPr algn="ctr">
              <a:lnSpc>
                <a:spcPct val="150000"/>
              </a:lnSpc>
              <a:buNone/>
            </a:pPr>
            <a:r>
              <a:rPr lang="en-US" sz="2000" b="1" dirty="0" smtClean="0">
                <a:latin typeface="Times New Roman" pitchFamily="18" charset="0"/>
                <a:cs typeface="Times New Roman" pitchFamily="18" charset="0"/>
              </a:rPr>
              <a:t>Element of diffusion: innovation, channels, time and social system</a:t>
            </a:r>
            <a:endParaRPr lang="en-US" sz="2000" dirty="0" smtClean="0">
              <a:latin typeface="Times New Roman" pitchFamily="18" charset="0"/>
              <a:cs typeface="Times New Roman" pitchFamily="18" charset="0"/>
            </a:endParaRPr>
          </a:p>
          <a:p>
            <a:pPr>
              <a:lnSpc>
                <a:spcPct val="150000"/>
              </a:lnSpc>
              <a:buNone/>
            </a:pPr>
            <a:endParaRPr lang="en-US" sz="2000"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Innovation</a:t>
            </a:r>
            <a:r>
              <a:rPr lang="en-US" sz="2000" dirty="0" smtClean="0">
                <a:latin typeface="Times New Roman" pitchFamily="18" charset="0"/>
                <a:cs typeface="Times New Roman" pitchFamily="18" charset="0"/>
              </a:rPr>
              <a:t>: It is an idea or practice or object that is perceived as new by an individual or social system. </a:t>
            </a:r>
            <a:r>
              <a:rPr lang="en-US" sz="2000" b="1" dirty="0" err="1" smtClean="0">
                <a:latin typeface="Times New Roman" pitchFamily="18" charset="0"/>
                <a:cs typeface="Times New Roman" pitchFamily="18" charset="0"/>
              </a:rPr>
              <a:t>Gabrial</a:t>
            </a:r>
            <a:r>
              <a:rPr lang="en-US" sz="2000" b="1" dirty="0" smtClean="0">
                <a:latin typeface="Times New Roman" pitchFamily="18" charset="0"/>
                <a:cs typeface="Times New Roman" pitchFamily="18" charset="0"/>
              </a:rPr>
              <a:t> </a:t>
            </a:r>
            <a:r>
              <a:rPr lang="en-US" sz="2000" b="1" dirty="0" err="1" smtClean="0">
                <a:latin typeface="Times New Roman" pitchFamily="18" charset="0"/>
                <a:cs typeface="Times New Roman" pitchFamily="18" charset="0"/>
              </a:rPr>
              <a:t>Tarde</a:t>
            </a:r>
            <a:r>
              <a:rPr lang="en-US" sz="2000" dirty="0" smtClean="0">
                <a:latin typeface="Times New Roman" pitchFamily="18" charset="0"/>
                <a:cs typeface="Times New Roman" pitchFamily="18" charset="0"/>
              </a:rPr>
              <a:t> given the concept of </a:t>
            </a:r>
            <a:r>
              <a:rPr lang="en-US" sz="2000" b="1"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 shaped adoption curve between </a:t>
            </a:r>
            <a:r>
              <a:rPr lang="en-US" sz="2000" b="1" dirty="0" smtClean="0">
                <a:latin typeface="Times New Roman" pitchFamily="18" charset="0"/>
                <a:cs typeface="Times New Roman" pitchFamily="18" charset="0"/>
              </a:rPr>
              <a:t>adoption</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percentage </a:t>
            </a:r>
            <a:r>
              <a:rPr lang="en-US" sz="2000" dirty="0" smtClean="0">
                <a:latin typeface="Times New Roman" pitchFamily="18" charset="0"/>
                <a:cs typeface="Times New Roman" pitchFamily="18" charset="0"/>
              </a:rPr>
              <a:t>of an innovation with </a:t>
            </a:r>
            <a:r>
              <a:rPr lang="en-US" sz="2000" b="1" dirty="0" smtClean="0">
                <a:latin typeface="Times New Roman" pitchFamily="18" charset="0"/>
                <a:cs typeface="Times New Roman" pitchFamily="18" charset="0"/>
              </a:rPr>
              <a:t>time</a:t>
            </a:r>
            <a:r>
              <a:rPr lang="en-US" sz="2000" dirty="0" smtClean="0">
                <a:latin typeface="Times New Roman" pitchFamily="18" charset="0"/>
                <a:cs typeface="Times New Roman" pitchFamily="18" charset="0"/>
              </a:rPr>
              <a:t>.</a:t>
            </a:r>
          </a:p>
          <a:p>
            <a:pPr>
              <a:lnSpc>
                <a:spcPct val="150000"/>
              </a:lnSpc>
              <a:buNone/>
            </a:pPr>
            <a:endParaRPr lang="en-US" sz="2000"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Communication channel: </a:t>
            </a:r>
            <a:r>
              <a:rPr lang="en-US" sz="2000" dirty="0" smtClean="0">
                <a:latin typeface="Times New Roman" pitchFamily="18" charset="0"/>
                <a:cs typeface="Times New Roman" pitchFamily="18" charset="0"/>
              </a:rPr>
              <a:t>Means by which knowledge is spread</a:t>
            </a:r>
          </a:p>
          <a:p>
            <a:pPr>
              <a:lnSpc>
                <a:spcPct val="150000"/>
              </a:lnSpc>
              <a:buNone/>
            </a:pPr>
            <a:r>
              <a:rPr lang="en-US" sz="2000" b="1"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Time</a:t>
            </a:r>
            <a:r>
              <a:rPr lang="en-US" sz="2000" dirty="0" smtClean="0">
                <a:latin typeface="Times New Roman" pitchFamily="18" charset="0"/>
                <a:cs typeface="Times New Roman" pitchFamily="18" charset="0"/>
              </a:rPr>
              <a:t>: It is most important element. Time dimension involve in the </a:t>
            </a:r>
            <a:r>
              <a:rPr lang="en-US" sz="2000" b="1" dirty="0" err="1" smtClean="0">
                <a:latin typeface="Times New Roman" pitchFamily="18" charset="0"/>
                <a:cs typeface="Times New Roman" pitchFamily="18" charset="0"/>
              </a:rPr>
              <a:t>i</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innovation decision process </a:t>
            </a:r>
            <a:r>
              <a:rPr lang="en-US" sz="2000" b="1" dirty="0" smtClean="0">
                <a:latin typeface="Times New Roman" pitchFamily="18" charset="0"/>
                <a:cs typeface="Times New Roman" pitchFamily="18" charset="0"/>
              </a:rPr>
              <a:t>ii)</a:t>
            </a:r>
            <a:r>
              <a:rPr lang="en-US" sz="2000" dirty="0" smtClean="0">
                <a:latin typeface="Times New Roman" pitchFamily="18" charset="0"/>
                <a:cs typeface="Times New Roman" pitchFamily="18" charset="0"/>
              </a:rPr>
              <a:t> innovativeness </a:t>
            </a:r>
            <a:r>
              <a:rPr lang="en-US" sz="2000" b="1" dirty="0" smtClean="0">
                <a:latin typeface="Times New Roman" pitchFamily="18" charset="0"/>
                <a:cs typeface="Times New Roman" pitchFamily="18" charset="0"/>
              </a:rPr>
              <a:t>iii)</a:t>
            </a:r>
            <a:r>
              <a:rPr lang="en-US" sz="2000" dirty="0" smtClean="0">
                <a:latin typeface="Times New Roman" pitchFamily="18" charset="0"/>
                <a:cs typeface="Times New Roman" pitchFamily="18" charset="0"/>
              </a:rPr>
              <a:t> rate of adoption </a:t>
            </a:r>
          </a:p>
          <a:p>
            <a:pPr>
              <a:lnSpc>
                <a:spcPct val="150000"/>
              </a:lnSpc>
            </a:pPr>
            <a:r>
              <a:rPr lang="en-US" sz="2000" b="1" dirty="0" smtClean="0">
                <a:latin typeface="Times New Roman" pitchFamily="18" charset="0"/>
                <a:cs typeface="Times New Roman" pitchFamily="18" charset="0"/>
              </a:rPr>
              <a:t>Social system:  </a:t>
            </a:r>
            <a:r>
              <a:rPr lang="en-US" sz="2000" dirty="0" smtClean="0">
                <a:latin typeface="Times New Roman" pitchFamily="18" charset="0"/>
                <a:cs typeface="Times New Roman" pitchFamily="18" charset="0"/>
              </a:rPr>
              <a:t>A set of interrelated unit engaged in joint problem solving approach to accomplish a common goal. </a:t>
            </a:r>
          </a:p>
          <a:p>
            <a:pPr>
              <a:lnSpc>
                <a:spcPct val="150000"/>
              </a:lnSpc>
              <a:buNone/>
            </a:pPr>
            <a:endParaRPr lang="en-US" sz="2000" dirty="0" smtClean="0">
              <a:latin typeface="Times New Roman" pitchFamily="18" charset="0"/>
              <a:cs typeface="Times New Roman" pitchFamily="18" charset="0"/>
            </a:endParaRPr>
          </a:p>
          <a:p>
            <a:pPr algn="just">
              <a:lnSpc>
                <a:spcPct val="150000"/>
              </a:lnSpc>
            </a:pPr>
            <a:endParaRPr lang="en-US" sz="2000" dirty="0" smtClean="0">
              <a:latin typeface="Times New Roman" pitchFamily="18" charset="0"/>
              <a:cs typeface="Times New Roman" pitchFamily="18" charset="0"/>
            </a:endParaRPr>
          </a:p>
          <a:p>
            <a:pPr>
              <a:lnSpc>
                <a:spcPct val="150000"/>
              </a:lnSpc>
            </a:pPr>
            <a:endParaRPr lang="en-US"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0"/>
            <a:ext cx="8686800" cy="6553200"/>
          </a:xfrm>
        </p:spPr>
        <p:txBody>
          <a:bodyPr>
            <a:normAutofit/>
          </a:bodyPr>
          <a:lstStyle/>
          <a:p>
            <a:pPr algn="ctr">
              <a:lnSpc>
                <a:spcPct val="150000"/>
              </a:lnSpc>
              <a:buNone/>
            </a:pPr>
            <a:r>
              <a:rPr lang="en-US" sz="2400" b="1" dirty="0" smtClean="0">
                <a:latin typeface="Times New Roman" pitchFamily="18" charset="0"/>
                <a:cs typeface="Times New Roman" pitchFamily="18" charset="0"/>
              </a:rPr>
              <a:t>Attributes of innovation</a:t>
            </a:r>
          </a:p>
          <a:p>
            <a:pPr lvl="0" algn="just">
              <a:lnSpc>
                <a:spcPct val="150000"/>
              </a:lnSpc>
            </a:pPr>
            <a:r>
              <a:rPr lang="en-US" sz="2000" b="1" dirty="0" smtClean="0">
                <a:solidFill>
                  <a:prstClr val="black"/>
                </a:solidFill>
                <a:latin typeface="Times New Roman" pitchFamily="18" charset="0"/>
                <a:cs typeface="Times New Roman" pitchFamily="18" charset="0"/>
              </a:rPr>
              <a:t>Relative advantage</a:t>
            </a:r>
            <a:r>
              <a:rPr lang="en-US" sz="2000" dirty="0" smtClean="0">
                <a:solidFill>
                  <a:prstClr val="black"/>
                </a:solidFill>
                <a:latin typeface="Times New Roman" pitchFamily="18" charset="0"/>
                <a:cs typeface="Times New Roman" pitchFamily="18" charset="0"/>
              </a:rPr>
              <a:t> :  Degree to which an innovation is perceived as being better than the idea it supersedes.</a:t>
            </a:r>
          </a:p>
          <a:p>
            <a:pPr lvl="0" algn="just">
              <a:lnSpc>
                <a:spcPct val="150000"/>
              </a:lnSpc>
            </a:pPr>
            <a:r>
              <a:rPr lang="en-US" sz="2000" b="1" dirty="0" smtClean="0">
                <a:solidFill>
                  <a:prstClr val="black"/>
                </a:solidFill>
                <a:latin typeface="Times New Roman" pitchFamily="18" charset="0"/>
                <a:cs typeface="Times New Roman" pitchFamily="18" charset="0"/>
              </a:rPr>
              <a:t>Compatibility</a:t>
            </a:r>
            <a:r>
              <a:rPr lang="en-US" sz="2000" dirty="0" smtClean="0">
                <a:solidFill>
                  <a:prstClr val="black"/>
                </a:solidFill>
                <a:latin typeface="Times New Roman" pitchFamily="18" charset="0"/>
                <a:cs typeface="Times New Roman" pitchFamily="18" charset="0"/>
              </a:rPr>
              <a:t>:  Degree to which an innovation is perceived as consistent with existing values, past experiences and needs of potential adopter.</a:t>
            </a:r>
            <a:endParaRPr lang="en-US" sz="2400" b="1" dirty="0">
              <a:solidFill>
                <a:prstClr val="black"/>
              </a:solidFill>
              <a:latin typeface="Times New Roman" pitchFamily="18" charset="0"/>
              <a:cs typeface="Times New Roman" pitchFamily="18" charset="0"/>
            </a:endParaRPr>
          </a:p>
          <a:p>
            <a:pPr algn="just">
              <a:lnSpc>
                <a:spcPct val="150000"/>
              </a:lnSpc>
            </a:pPr>
            <a:r>
              <a:rPr lang="en-US" sz="2000" b="1" dirty="0" smtClean="0">
                <a:solidFill>
                  <a:srgbClr val="FF0000"/>
                </a:solidFill>
                <a:latin typeface="Times New Roman" pitchFamily="18" charset="0"/>
                <a:cs typeface="Times New Roman" pitchFamily="18" charset="0"/>
              </a:rPr>
              <a:t>Complexity</a:t>
            </a:r>
            <a:r>
              <a:rPr lang="en-US" sz="2000" dirty="0" smtClean="0">
                <a:solidFill>
                  <a:srgbClr val="FF0000"/>
                </a:solidFill>
                <a:latin typeface="Times New Roman" pitchFamily="18" charset="0"/>
                <a:cs typeface="Times New Roman" pitchFamily="18" charset="0"/>
              </a:rPr>
              <a:t>:  Degree to which an innovation is perceived as difficult to understand and use</a:t>
            </a:r>
            <a:r>
              <a:rPr lang="en-US" sz="2000" dirty="0" smtClean="0">
                <a:solidFill>
                  <a:prstClr val="black"/>
                </a:solidFill>
                <a:latin typeface="Times New Roman" pitchFamily="18" charset="0"/>
                <a:cs typeface="Times New Roman" pitchFamily="18" charset="0"/>
              </a:rPr>
              <a:t>.</a:t>
            </a:r>
          </a:p>
          <a:p>
            <a:pPr lvl="0" algn="just">
              <a:lnSpc>
                <a:spcPct val="150000"/>
              </a:lnSpc>
            </a:pPr>
            <a:r>
              <a:rPr lang="en-US" sz="2000" b="1" dirty="0" err="1" smtClean="0">
                <a:solidFill>
                  <a:prstClr val="black"/>
                </a:solidFill>
                <a:latin typeface="Times New Roman" pitchFamily="18" charset="0"/>
                <a:cs typeface="Times New Roman" pitchFamily="18" charset="0"/>
              </a:rPr>
              <a:t>Trialability</a:t>
            </a:r>
            <a:r>
              <a:rPr lang="en-US" sz="2000" dirty="0" smtClean="0">
                <a:solidFill>
                  <a:prstClr val="black"/>
                </a:solidFill>
                <a:latin typeface="Times New Roman" pitchFamily="18" charset="0"/>
                <a:cs typeface="Times New Roman" pitchFamily="18" charset="0"/>
              </a:rPr>
              <a:t>:  Degree to which an innovation is may be experimented with on a limited basis.</a:t>
            </a:r>
            <a:endParaRPr lang="en-US" sz="2400" b="1" dirty="0" smtClean="0">
              <a:solidFill>
                <a:prstClr val="black"/>
              </a:solidFill>
              <a:latin typeface="Times New Roman" pitchFamily="18" charset="0"/>
              <a:cs typeface="Times New Roman" pitchFamily="18" charset="0"/>
            </a:endParaRPr>
          </a:p>
          <a:p>
            <a:pPr algn="just">
              <a:lnSpc>
                <a:spcPct val="150000"/>
              </a:lnSpc>
            </a:pPr>
            <a:r>
              <a:rPr lang="en-US" sz="2000" b="1" dirty="0" err="1" smtClean="0">
                <a:solidFill>
                  <a:prstClr val="black"/>
                </a:solidFill>
                <a:latin typeface="Times New Roman" pitchFamily="18" charset="0"/>
                <a:cs typeface="Times New Roman" pitchFamily="18" charset="0"/>
              </a:rPr>
              <a:t>Observability</a:t>
            </a:r>
            <a:r>
              <a:rPr lang="en-US" sz="2000" dirty="0" smtClean="0">
                <a:solidFill>
                  <a:prstClr val="black"/>
                </a:solidFill>
                <a:latin typeface="Times New Roman" pitchFamily="18" charset="0"/>
                <a:cs typeface="Times New Roman" pitchFamily="18" charset="0"/>
              </a:rPr>
              <a:t>:  Degree to which result of an innovation is visible to other.</a:t>
            </a:r>
          </a:p>
          <a:p>
            <a:pPr algn="just">
              <a:lnSpc>
                <a:spcPct val="150000"/>
              </a:lnSpc>
            </a:pPr>
            <a:r>
              <a:rPr lang="en-US" sz="2000" b="1" dirty="0" err="1" smtClean="0">
                <a:solidFill>
                  <a:srgbClr val="002060"/>
                </a:solidFill>
                <a:latin typeface="Times New Roman" pitchFamily="18" charset="0"/>
                <a:cs typeface="Times New Roman" pitchFamily="18" charset="0"/>
              </a:rPr>
              <a:t>Pridictability</a:t>
            </a:r>
            <a:r>
              <a:rPr lang="en-US" sz="2000" dirty="0" smtClean="0">
                <a:solidFill>
                  <a:srgbClr val="002060"/>
                </a:solidFill>
                <a:latin typeface="Times New Roman" pitchFamily="18" charset="0"/>
                <a:cs typeface="Times New Roman" pitchFamily="18" charset="0"/>
              </a:rPr>
              <a:t>:  Degree of certainty of receiving expected benefits from the adoption of an innovation. (Napier)</a:t>
            </a:r>
          </a:p>
          <a:p>
            <a:pPr algn="just">
              <a:lnSpc>
                <a:spcPct val="150000"/>
              </a:lnSpc>
            </a:pPr>
            <a:endParaRPr lang="en-US" sz="2000" dirty="0" smtClean="0">
              <a:solidFill>
                <a:prstClr val="black"/>
              </a:solidFill>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612775"/>
            <a:ext cx="8229600" cy="1139825"/>
          </a:xfrm>
        </p:spPr>
        <p:txBody>
          <a:bodyPr>
            <a:normAutofit/>
          </a:bodyPr>
          <a:lstStyle/>
          <a:p>
            <a:r>
              <a:rPr lang="en-US" sz="2400" b="1" dirty="0" smtClean="0">
                <a:latin typeface="Times New Roman" pitchFamily="18" charset="0"/>
                <a:cs typeface="Times New Roman" pitchFamily="18" charset="0"/>
              </a:rPr>
              <a:t>Adopter categories</a:t>
            </a:r>
          </a:p>
        </p:txBody>
      </p:sp>
      <p:sp>
        <p:nvSpPr>
          <p:cNvPr id="24579" name="Rectangle 3"/>
          <p:cNvSpPr>
            <a:spLocks noGrp="1" noChangeArrowheads="1"/>
          </p:cNvSpPr>
          <p:nvPr>
            <p:ph type="body" idx="1"/>
          </p:nvPr>
        </p:nvSpPr>
        <p:spPr>
          <a:xfrm>
            <a:off x="457200" y="3657600"/>
            <a:ext cx="8229600" cy="2362200"/>
          </a:xfrm>
        </p:spPr>
        <p:txBody>
          <a:bodyPr/>
          <a:lstStyle/>
          <a:p>
            <a:pPr marL="571500" indent="-571500">
              <a:lnSpc>
                <a:spcPct val="90000"/>
              </a:lnSpc>
              <a:buClr>
                <a:schemeClr val="tx1"/>
              </a:buClr>
              <a:buSzTx/>
              <a:buFont typeface="Wingdings" pitchFamily="2" charset="2"/>
              <a:buAutoNum type="arabicPeriod"/>
            </a:pPr>
            <a:r>
              <a:rPr lang="en-US" sz="2600" b="1" dirty="0" smtClean="0">
                <a:latin typeface="Times New Roman" pitchFamily="18" charset="0"/>
                <a:cs typeface="Times New Roman" pitchFamily="18" charset="0"/>
              </a:rPr>
              <a:t>Innovators</a:t>
            </a:r>
          </a:p>
          <a:p>
            <a:pPr marL="571500" indent="-571500">
              <a:lnSpc>
                <a:spcPct val="90000"/>
              </a:lnSpc>
              <a:buClr>
                <a:schemeClr val="tx1"/>
              </a:buClr>
              <a:buSzTx/>
              <a:buFont typeface="Wingdings" pitchFamily="2" charset="2"/>
              <a:buAutoNum type="arabicPeriod"/>
            </a:pPr>
            <a:r>
              <a:rPr lang="en-US" sz="2600" b="1" dirty="0" smtClean="0">
                <a:latin typeface="Times New Roman" pitchFamily="18" charset="0"/>
                <a:cs typeface="Times New Roman" pitchFamily="18" charset="0"/>
              </a:rPr>
              <a:t>Early adopters</a:t>
            </a:r>
          </a:p>
          <a:p>
            <a:pPr marL="571500" indent="-571500">
              <a:lnSpc>
                <a:spcPct val="90000"/>
              </a:lnSpc>
              <a:buClr>
                <a:schemeClr val="tx1"/>
              </a:buClr>
              <a:buSzTx/>
              <a:buFont typeface="Wingdings" pitchFamily="2" charset="2"/>
              <a:buAutoNum type="arabicPeriod"/>
            </a:pPr>
            <a:r>
              <a:rPr lang="en-US" sz="2600" b="1" dirty="0" smtClean="0">
                <a:latin typeface="Times New Roman" pitchFamily="18" charset="0"/>
                <a:cs typeface="Times New Roman" pitchFamily="18" charset="0"/>
              </a:rPr>
              <a:t>Early majority</a:t>
            </a:r>
          </a:p>
          <a:p>
            <a:pPr marL="571500" indent="-571500">
              <a:lnSpc>
                <a:spcPct val="90000"/>
              </a:lnSpc>
              <a:buClr>
                <a:schemeClr val="tx1"/>
              </a:buClr>
              <a:buSzTx/>
              <a:buFont typeface="Wingdings" pitchFamily="2" charset="2"/>
              <a:buAutoNum type="arabicPeriod"/>
            </a:pPr>
            <a:r>
              <a:rPr lang="en-US" sz="2600" b="1" dirty="0" smtClean="0">
                <a:latin typeface="Times New Roman" pitchFamily="18" charset="0"/>
                <a:cs typeface="Times New Roman" pitchFamily="18" charset="0"/>
              </a:rPr>
              <a:t>Late majority</a:t>
            </a:r>
          </a:p>
          <a:p>
            <a:pPr marL="571500" indent="-571500">
              <a:lnSpc>
                <a:spcPct val="90000"/>
              </a:lnSpc>
              <a:buClr>
                <a:schemeClr val="tx1"/>
              </a:buClr>
              <a:buSzTx/>
              <a:buFont typeface="Wingdings" pitchFamily="2" charset="2"/>
              <a:buAutoNum type="arabicPeriod"/>
            </a:pPr>
            <a:r>
              <a:rPr lang="en-US" sz="2600" b="1" dirty="0" smtClean="0">
                <a:latin typeface="Times New Roman" pitchFamily="18" charset="0"/>
                <a:cs typeface="Times New Roman" pitchFamily="18" charset="0"/>
              </a:rPr>
              <a:t>Laggards</a:t>
            </a:r>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24581" name="Rectangle 5"/>
          <p:cNvSpPr>
            <a:spLocks noChangeArrowheads="1"/>
          </p:cNvSpPr>
          <p:nvPr/>
        </p:nvSpPr>
        <p:spPr bwMode="auto">
          <a:xfrm>
            <a:off x="152400" y="1676400"/>
            <a:ext cx="8610600" cy="1371600"/>
          </a:xfrm>
          <a:prstGeom prst="rect">
            <a:avLst/>
          </a:prstGeom>
          <a:noFill/>
          <a:ln w="9525">
            <a:noFill/>
            <a:miter lim="800000"/>
            <a:headEnd/>
            <a:tailEnd/>
          </a:ln>
        </p:spPr>
        <p:txBody>
          <a:bodyPr/>
          <a:lstStyle/>
          <a:p>
            <a:pPr marL="571500" indent="-571500" algn="just">
              <a:buFont typeface="Wingdings" pitchFamily="2" charset="2"/>
              <a:buBlip>
                <a:blip r:embed="rId2"/>
              </a:buBlip>
            </a:pPr>
            <a:r>
              <a:rPr lang="en-US" sz="2400" dirty="0">
                <a:solidFill>
                  <a:srgbClr val="3333CC"/>
                </a:solidFill>
                <a:latin typeface="Times New Roman" pitchFamily="18" charset="0"/>
                <a:cs typeface="Times New Roman" pitchFamily="18" charset="0"/>
              </a:rPr>
              <a:t>Innovativeness</a:t>
            </a:r>
            <a:r>
              <a:rPr lang="en-US" sz="2400" dirty="0">
                <a:latin typeface="Times New Roman" pitchFamily="18" charset="0"/>
                <a:cs typeface="Times New Roman" pitchFamily="18" charset="0"/>
              </a:rPr>
              <a:t> – degree to which an individual relatively earlier in adopting new ideas than other members</a:t>
            </a:r>
          </a:p>
          <a:p>
            <a:pPr marL="571500" indent="-571500" algn="just">
              <a:buFont typeface="Wingdings" pitchFamily="2" charset="2"/>
              <a:buBlip>
                <a:blip r:embed="rId2"/>
              </a:buBlip>
            </a:pPr>
            <a:r>
              <a:rPr lang="en-US" sz="2400" dirty="0">
                <a:latin typeface="Times New Roman" pitchFamily="18" charset="0"/>
                <a:cs typeface="Times New Roman" pitchFamily="18" charset="0"/>
              </a:rPr>
              <a:t>‘S’ shaped curve when plotted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 descr="categories"/>
          <p:cNvPicPr>
            <a:picLocks noChangeAspect="1" noChangeArrowheads="1"/>
          </p:cNvPicPr>
          <p:nvPr/>
        </p:nvPicPr>
        <p:blipFill>
          <a:blip r:embed="rId2"/>
          <a:srcRect l="5542" t="8885" r="5783"/>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marL="800100" indent="-800100"/>
            <a:r>
              <a:rPr lang="en-US" sz="5600" b="1" smtClean="0"/>
              <a:t>Innovators (2.5%)</a:t>
            </a:r>
          </a:p>
        </p:txBody>
      </p:sp>
      <p:sp>
        <p:nvSpPr>
          <p:cNvPr id="26627" name="Rectangle 4"/>
          <p:cNvSpPr>
            <a:spLocks noGrp="1" noChangeArrowheads="1"/>
          </p:cNvSpPr>
          <p:nvPr>
            <p:ph type="body" idx="1"/>
          </p:nvPr>
        </p:nvSpPr>
        <p:spPr>
          <a:xfrm>
            <a:off x="457200" y="1219200"/>
            <a:ext cx="8229600" cy="4530725"/>
          </a:xfrm>
          <a:noFill/>
        </p:spPr>
        <p:txBody>
          <a:bodyPr>
            <a:normAutofit fontScale="92500" lnSpcReduction="10000"/>
          </a:bodyPr>
          <a:lstStyle/>
          <a:p>
            <a:pPr marL="571500" indent="-571500">
              <a:lnSpc>
                <a:spcPct val="90000"/>
              </a:lnSpc>
              <a:buClr>
                <a:schemeClr val="tx1"/>
              </a:buClr>
              <a:buSzTx/>
              <a:buFont typeface="Wingdings" pitchFamily="2" charset="2"/>
              <a:buBlip>
                <a:blip r:embed="rId2"/>
              </a:buBlip>
            </a:pPr>
            <a:r>
              <a:rPr lang="en-US" sz="2700" b="1" dirty="0" smtClean="0"/>
              <a:t>First to adopt a new idea</a:t>
            </a:r>
          </a:p>
          <a:p>
            <a:pPr marL="571500" indent="-571500">
              <a:lnSpc>
                <a:spcPct val="90000"/>
              </a:lnSpc>
              <a:buClr>
                <a:schemeClr val="tx1"/>
              </a:buClr>
              <a:buSzTx/>
              <a:buFont typeface="Wingdings" pitchFamily="2" charset="2"/>
              <a:buBlip>
                <a:blip r:embed="rId2"/>
              </a:buBlip>
            </a:pPr>
            <a:r>
              <a:rPr lang="en-US" sz="2700" b="1" dirty="0" smtClean="0"/>
              <a:t>Venturesome </a:t>
            </a:r>
          </a:p>
          <a:p>
            <a:pPr marL="571500" indent="-571500">
              <a:lnSpc>
                <a:spcPct val="90000"/>
              </a:lnSpc>
              <a:buClr>
                <a:schemeClr val="tx1"/>
              </a:buClr>
              <a:buSzTx/>
              <a:buFont typeface="Wingdings" pitchFamily="2" charset="2"/>
              <a:buBlip>
                <a:blip r:embed="rId2"/>
              </a:buBlip>
            </a:pPr>
            <a:r>
              <a:rPr lang="en-US" sz="2700" b="1" dirty="0" smtClean="0"/>
              <a:t>Viewed as deviants by others</a:t>
            </a:r>
          </a:p>
          <a:p>
            <a:pPr marL="571500" indent="-571500">
              <a:lnSpc>
                <a:spcPct val="90000"/>
              </a:lnSpc>
              <a:buClr>
                <a:schemeClr val="tx1"/>
              </a:buClr>
              <a:buSzTx/>
              <a:buFont typeface="Wingdings" pitchFamily="2" charset="2"/>
              <a:buBlip>
                <a:blip r:embed="rId2"/>
              </a:buBlip>
            </a:pPr>
            <a:r>
              <a:rPr lang="en-US" sz="2700" b="1" dirty="0" smtClean="0"/>
              <a:t>Mentally alert &amp; actively seek new ideas</a:t>
            </a:r>
          </a:p>
          <a:p>
            <a:pPr marL="571500" indent="-571500">
              <a:lnSpc>
                <a:spcPct val="90000"/>
              </a:lnSpc>
              <a:buClr>
                <a:schemeClr val="tx1"/>
              </a:buClr>
              <a:buSzTx/>
              <a:buFont typeface="Wingdings" pitchFamily="2" charset="2"/>
              <a:buBlip>
                <a:blip r:embed="rId2"/>
              </a:buBlip>
            </a:pPr>
            <a:r>
              <a:rPr lang="en-US" sz="2700" b="1" dirty="0" smtClean="0"/>
              <a:t>Financial resources to absorb loss</a:t>
            </a:r>
          </a:p>
          <a:p>
            <a:pPr marL="571500" indent="-571500">
              <a:lnSpc>
                <a:spcPct val="90000"/>
              </a:lnSpc>
              <a:buClr>
                <a:schemeClr val="tx1"/>
              </a:buClr>
              <a:buSzTx/>
              <a:buFont typeface="Wingdings" pitchFamily="2" charset="2"/>
              <a:buBlip>
                <a:blip r:embed="rId2"/>
              </a:buBlip>
            </a:pPr>
            <a:r>
              <a:rPr lang="en-US" sz="2700" b="1" dirty="0" smtClean="0"/>
              <a:t>Generally literate</a:t>
            </a:r>
          </a:p>
          <a:p>
            <a:pPr marL="571500" indent="-571500">
              <a:lnSpc>
                <a:spcPct val="90000"/>
              </a:lnSpc>
              <a:buClr>
                <a:schemeClr val="tx1"/>
              </a:buClr>
              <a:buSzTx/>
              <a:buFont typeface="Wingdings" pitchFamily="2" charset="2"/>
              <a:buBlip>
                <a:blip r:embed="rId2"/>
              </a:buBlip>
            </a:pPr>
            <a:r>
              <a:rPr lang="en-US" sz="2700" b="1" dirty="0" smtClean="0"/>
              <a:t>More prestige in community</a:t>
            </a:r>
          </a:p>
          <a:p>
            <a:pPr marL="571500" indent="-571500">
              <a:lnSpc>
                <a:spcPct val="90000"/>
              </a:lnSpc>
              <a:buClr>
                <a:schemeClr val="tx1"/>
              </a:buClr>
              <a:buSzTx/>
              <a:buFont typeface="Wingdings" pitchFamily="2" charset="2"/>
              <a:buBlip>
                <a:blip r:embed="rId2"/>
              </a:buBlip>
            </a:pPr>
            <a:r>
              <a:rPr lang="en-US" sz="2700" b="1" dirty="0" smtClean="0"/>
              <a:t>Cosmopolite</a:t>
            </a:r>
          </a:p>
          <a:p>
            <a:pPr marL="571500" indent="-571500">
              <a:lnSpc>
                <a:spcPct val="90000"/>
              </a:lnSpc>
              <a:buClr>
                <a:schemeClr val="tx1"/>
              </a:buClr>
              <a:buSzTx/>
              <a:buFont typeface="Wingdings" pitchFamily="2" charset="2"/>
              <a:buBlip>
                <a:blip r:embed="rId2"/>
              </a:buBlip>
            </a:pPr>
            <a:r>
              <a:rPr lang="en-US" sz="2700" b="1" dirty="0" smtClean="0"/>
              <a:t>Friendship networks extend outside of their local system</a:t>
            </a:r>
          </a:p>
          <a:p>
            <a:pPr marL="571500" indent="-571500">
              <a:lnSpc>
                <a:spcPct val="90000"/>
              </a:lnSpc>
              <a:buClr>
                <a:schemeClr val="tx1"/>
              </a:buClr>
              <a:buSzTx/>
              <a:buFont typeface="Wingdings" pitchFamily="2" charset="2"/>
              <a:buBlip>
                <a:blip r:embed="rId2"/>
              </a:buBlip>
            </a:pPr>
            <a:r>
              <a:rPr lang="en-US" sz="2700" b="1" dirty="0" smtClean="0"/>
              <a:t>Good contact with research station &amp; high level extension functionaries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2800" b="1" dirty="0">
                <a:latin typeface="Times New Roman" pitchFamily="18" charset="0"/>
                <a:cs typeface="Times New Roman" pitchFamily="18" charset="0"/>
              </a:rPr>
              <a:t>Basic concepts in communication:</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229600" cy="5638800"/>
          </a:xfrm>
        </p:spPr>
        <p:txBody>
          <a:bodyPr>
            <a:noAutofit/>
          </a:bodyPr>
          <a:lstStyle/>
          <a:p>
            <a:pPr lvl="0" algn="just"/>
            <a:r>
              <a:rPr lang="en-US" sz="2000" b="1" dirty="0">
                <a:latin typeface="Times New Roman" pitchFamily="18" charset="0"/>
                <a:cs typeface="Times New Roman" pitchFamily="18" charset="0"/>
              </a:rPr>
              <a:t>Communication fidelity:  </a:t>
            </a:r>
            <a:r>
              <a:rPr lang="en-US" sz="2000" dirty="0">
                <a:latin typeface="Times New Roman" pitchFamily="18" charset="0"/>
                <a:cs typeface="Times New Roman" pitchFamily="18" charset="0"/>
              </a:rPr>
              <a:t>Faithful performance of communication process by all its elements (Communicator, Message, Channel and Receiver). Noise and fidelity are two side of the same coin.</a:t>
            </a:r>
          </a:p>
          <a:p>
            <a:pPr lvl="0" algn="just"/>
            <a:r>
              <a:rPr lang="en-US" sz="2000" b="1" dirty="0" smtClean="0">
                <a:latin typeface="Times New Roman" pitchFamily="18" charset="0"/>
                <a:cs typeface="Times New Roman" pitchFamily="18" charset="0"/>
              </a:rPr>
              <a:t>Communication gap</a:t>
            </a:r>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Refers to difference between what was communicated by the extension agent and what has actually been received by the audience</a:t>
            </a:r>
            <a:r>
              <a:rPr lang="en-US" sz="2000" dirty="0" smtClean="0">
                <a:latin typeface="Times New Roman" pitchFamily="18" charset="0"/>
                <a:cs typeface="Times New Roman" pitchFamily="18" charset="0"/>
              </a:rPr>
              <a:t>.</a:t>
            </a:r>
            <a:r>
              <a:rPr lang="en-US" sz="2000" b="1" dirty="0">
                <a:latin typeface="Times New Roman" pitchFamily="18" charset="0"/>
                <a:cs typeface="Times New Roman" pitchFamily="18" charset="0"/>
              </a:rPr>
              <a:t> </a:t>
            </a:r>
            <a:endParaRPr lang="en-US" sz="2000" dirty="0">
              <a:latin typeface="Times New Roman" pitchFamily="18" charset="0"/>
              <a:cs typeface="Times New Roman" pitchFamily="18" charset="0"/>
            </a:endParaRPr>
          </a:p>
          <a:p>
            <a:pPr algn="just">
              <a:buNone/>
            </a:pPr>
            <a:r>
              <a:rPr lang="en-US" sz="2000" b="1" dirty="0">
                <a:latin typeface="Times New Roman" pitchFamily="18" charset="0"/>
                <a:cs typeface="Times New Roman" pitchFamily="18" charset="0"/>
              </a:rPr>
              <a:t>Where the message does not reach the target-</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Communication must be made available. </a:t>
            </a:r>
          </a:p>
          <a:p>
            <a:pPr algn="just"/>
            <a:r>
              <a:rPr lang="en-US" sz="2000" dirty="0">
                <a:latin typeface="Times New Roman" pitchFamily="18" charset="0"/>
                <a:cs typeface="Times New Roman" pitchFamily="18" charset="0"/>
              </a:rPr>
              <a:t>Communication must be need based. </a:t>
            </a:r>
          </a:p>
          <a:p>
            <a:pPr algn="just"/>
            <a:r>
              <a:rPr lang="en-US" sz="2000" dirty="0">
                <a:latin typeface="Times New Roman" pitchFamily="18" charset="0"/>
                <a:cs typeface="Times New Roman" pitchFamily="18" charset="0"/>
              </a:rPr>
              <a:t>Communication must be in time. </a:t>
            </a:r>
          </a:p>
          <a:p>
            <a:pPr algn="just"/>
            <a:r>
              <a:rPr lang="en-US" sz="2000" dirty="0">
                <a:latin typeface="Times New Roman" pitchFamily="18" charset="0"/>
                <a:cs typeface="Times New Roman" pitchFamily="18" charset="0"/>
              </a:rPr>
              <a:t>Communication must use more than one channel</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a:p>
            <a:pPr algn="just">
              <a:buNone/>
            </a:pPr>
            <a:r>
              <a:rPr lang="en-US" sz="2000" b="1" dirty="0">
                <a:latin typeface="Times New Roman" pitchFamily="18" charset="0"/>
                <a:cs typeface="Times New Roman" pitchFamily="18" charset="0"/>
              </a:rPr>
              <a:t>Where the message fails to produce desired impact-</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Use credible channels. </a:t>
            </a:r>
          </a:p>
          <a:p>
            <a:pPr algn="just"/>
            <a:r>
              <a:rPr lang="en-US" sz="2000" dirty="0">
                <a:latin typeface="Times New Roman" pitchFamily="18" charset="0"/>
                <a:cs typeface="Times New Roman" pitchFamily="18" charset="0"/>
              </a:rPr>
              <a:t>Repeat the message at suitable interval. </a:t>
            </a:r>
          </a:p>
          <a:p>
            <a:pPr algn="just"/>
            <a:r>
              <a:rPr lang="en-US" sz="2000" dirty="0">
                <a:latin typeface="Times New Roman" pitchFamily="18" charset="0"/>
                <a:cs typeface="Times New Roman" pitchFamily="18" charset="0"/>
              </a:rPr>
              <a:t>Precautions against message distortion. </a:t>
            </a:r>
          </a:p>
          <a:p>
            <a:pPr algn="just"/>
            <a:r>
              <a:rPr lang="en-US" sz="2000" dirty="0">
                <a:latin typeface="Times New Roman" pitchFamily="18" charset="0"/>
                <a:cs typeface="Times New Roman" pitchFamily="18" charset="0"/>
              </a:rPr>
              <a:t>Increase understandability &amp; give complete information. </a:t>
            </a:r>
          </a:p>
          <a:p>
            <a:pPr>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marL="800100" indent="-800100"/>
            <a:r>
              <a:rPr lang="en-US" sz="5600" b="1" smtClean="0"/>
              <a:t>Early adopters (13.5%)</a:t>
            </a:r>
          </a:p>
        </p:txBody>
      </p:sp>
      <p:sp>
        <p:nvSpPr>
          <p:cNvPr id="27651" name="Rectangle 3"/>
          <p:cNvSpPr>
            <a:spLocks noGrp="1" noChangeArrowheads="1"/>
          </p:cNvSpPr>
          <p:nvPr>
            <p:ph type="body" idx="1"/>
          </p:nvPr>
        </p:nvSpPr>
        <p:spPr>
          <a:xfrm>
            <a:off x="304800" y="1295400"/>
            <a:ext cx="8610600" cy="4530725"/>
          </a:xfrm>
          <a:noFill/>
        </p:spPr>
        <p:txBody>
          <a:bodyPr/>
          <a:lstStyle/>
          <a:p>
            <a:pPr marL="571500" indent="-571500">
              <a:buClr>
                <a:schemeClr val="tx1"/>
              </a:buClr>
              <a:buSzTx/>
              <a:buFont typeface="Wingdings" pitchFamily="2" charset="2"/>
              <a:buBlip>
                <a:blip r:embed="rId2"/>
              </a:buBlip>
            </a:pPr>
            <a:r>
              <a:rPr lang="en-US" sz="2500" b="1" smtClean="0"/>
              <a:t>Localite  &amp; more integrated part of community</a:t>
            </a:r>
          </a:p>
          <a:p>
            <a:pPr marL="571500" indent="-571500">
              <a:buClr>
                <a:schemeClr val="tx1"/>
              </a:buClr>
              <a:buSzTx/>
              <a:buFont typeface="Wingdings" pitchFamily="2" charset="2"/>
              <a:buBlip>
                <a:blip r:embed="rId2"/>
              </a:buBlip>
            </a:pPr>
            <a:r>
              <a:rPr lang="en-US" sz="2500" b="1" smtClean="0"/>
              <a:t>Literate</a:t>
            </a:r>
          </a:p>
          <a:p>
            <a:pPr marL="571500" indent="-571500">
              <a:buClr>
                <a:schemeClr val="tx1"/>
              </a:buClr>
              <a:buSzTx/>
              <a:buFont typeface="Wingdings" pitchFamily="2" charset="2"/>
              <a:buBlip>
                <a:blip r:embed="rId2"/>
              </a:buBlip>
            </a:pPr>
            <a:r>
              <a:rPr lang="en-US" sz="2500" b="1" smtClean="0"/>
              <a:t>Try to keep up prestige by adopting innovation</a:t>
            </a:r>
          </a:p>
          <a:p>
            <a:pPr marL="571500" indent="-571500">
              <a:buClr>
                <a:schemeClr val="tx1"/>
              </a:buClr>
              <a:buSzTx/>
              <a:buFont typeface="Wingdings" pitchFamily="2" charset="2"/>
              <a:buBlip>
                <a:blip r:embed="rId2"/>
              </a:buBlip>
            </a:pPr>
            <a:r>
              <a:rPr lang="en-US" sz="2500" b="1" smtClean="0"/>
              <a:t>Opinion leadership</a:t>
            </a:r>
          </a:p>
          <a:p>
            <a:pPr marL="571500" indent="-571500">
              <a:buClr>
                <a:schemeClr val="tx1"/>
              </a:buClr>
              <a:buSzTx/>
              <a:buFont typeface="Wingdings" pitchFamily="2" charset="2"/>
              <a:buBlip>
                <a:blip r:embed="rId2"/>
              </a:buBlip>
            </a:pPr>
            <a:r>
              <a:rPr lang="en-US" sz="2500" b="1" smtClean="0"/>
              <a:t>Large size enterprise &amp; high income</a:t>
            </a:r>
          </a:p>
          <a:p>
            <a:pPr marL="571500" indent="-571500">
              <a:buClr>
                <a:schemeClr val="tx1"/>
              </a:buClr>
              <a:buSzTx/>
              <a:buFont typeface="Wingdings" pitchFamily="2" charset="2"/>
              <a:buBlip>
                <a:blip r:embed="rId2"/>
              </a:buBlip>
            </a:pPr>
            <a:r>
              <a:rPr lang="en-US" sz="2500" b="1" smtClean="0"/>
              <a:t>More participative</a:t>
            </a:r>
          </a:p>
          <a:p>
            <a:pPr marL="571500" indent="-571500">
              <a:buClr>
                <a:schemeClr val="tx1"/>
              </a:buClr>
              <a:buSzTx/>
              <a:buFont typeface="Wingdings" pitchFamily="2" charset="2"/>
              <a:buBlip>
                <a:blip r:embed="rId2"/>
              </a:buBlip>
            </a:pPr>
            <a:r>
              <a:rPr lang="en-US" sz="2500" b="1" smtClean="0"/>
              <a:t>Maintain good contact with cosmopolite sources of information</a:t>
            </a:r>
          </a:p>
          <a:p>
            <a:pPr marL="571500" indent="-571500">
              <a:buClr>
                <a:schemeClr val="tx1"/>
              </a:buClr>
              <a:buSzTx/>
              <a:buFont typeface="Wingdings" pitchFamily="2" charset="2"/>
              <a:buBlip>
                <a:blip r:embed="rId2"/>
              </a:buBlip>
            </a:pPr>
            <a:r>
              <a:rPr lang="en-US" sz="2500" b="1" smtClean="0"/>
              <a:t>Do not test untried ideas, but quickest to use tried one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marL="800100" indent="-800100"/>
            <a:r>
              <a:rPr lang="en-US" sz="5600" b="1" smtClean="0"/>
              <a:t>Early majority (34 %)</a:t>
            </a:r>
          </a:p>
        </p:txBody>
      </p:sp>
      <p:sp>
        <p:nvSpPr>
          <p:cNvPr id="28675" name="Rectangle 3"/>
          <p:cNvSpPr>
            <a:spLocks noGrp="1" noChangeArrowheads="1"/>
          </p:cNvSpPr>
          <p:nvPr>
            <p:ph type="body" idx="1"/>
          </p:nvPr>
        </p:nvSpPr>
        <p:spPr>
          <a:xfrm>
            <a:off x="381000" y="1295400"/>
            <a:ext cx="8458200" cy="4530725"/>
          </a:xfrm>
          <a:noFill/>
        </p:spPr>
        <p:txBody>
          <a:bodyPr>
            <a:normAutofit lnSpcReduction="10000"/>
          </a:bodyPr>
          <a:lstStyle/>
          <a:p>
            <a:pPr marL="571500" indent="-571500">
              <a:buClr>
                <a:schemeClr val="tx1"/>
              </a:buClr>
              <a:buSzTx/>
              <a:buFont typeface="Wingdings" pitchFamily="2" charset="2"/>
              <a:buBlip>
                <a:blip r:embed="rId2"/>
              </a:buBlip>
            </a:pPr>
            <a:r>
              <a:rPr lang="en-US" sz="2600" b="1" smtClean="0"/>
              <a:t>Adopt new idea just before the average members of the community</a:t>
            </a:r>
          </a:p>
          <a:p>
            <a:pPr marL="571500" indent="-571500">
              <a:buClr>
                <a:schemeClr val="tx1"/>
              </a:buClr>
              <a:buSzTx/>
              <a:buFont typeface="Wingdings" pitchFamily="2" charset="2"/>
              <a:buBlip>
                <a:blip r:embed="rId2"/>
              </a:buBlip>
            </a:pPr>
            <a:r>
              <a:rPr lang="en-US" sz="2600" b="1" smtClean="0"/>
              <a:t>Deliberate &amp; take longer time to make decision</a:t>
            </a:r>
          </a:p>
          <a:p>
            <a:pPr marL="571500" indent="-571500">
              <a:buClr>
                <a:schemeClr val="tx1"/>
              </a:buClr>
              <a:buSzTx/>
              <a:buFont typeface="Wingdings" pitchFamily="2" charset="2"/>
              <a:buBlip>
                <a:blip r:embed="rId2"/>
              </a:buBlip>
            </a:pPr>
            <a:r>
              <a:rPr lang="en-US" sz="2600" b="1" smtClean="0"/>
              <a:t>Do not hold leadership position in adoption</a:t>
            </a:r>
          </a:p>
          <a:p>
            <a:pPr marL="571500" indent="-571500">
              <a:buClr>
                <a:schemeClr val="tx1"/>
              </a:buClr>
              <a:buSzTx/>
              <a:buFont typeface="Wingdings" pitchFamily="2" charset="2"/>
              <a:buBlip>
                <a:blip r:embed="rId2"/>
              </a:buBlip>
            </a:pPr>
            <a:r>
              <a:rPr lang="en-US" sz="2600" b="1" smtClean="0"/>
              <a:t>Active participation in extension programs</a:t>
            </a:r>
          </a:p>
          <a:p>
            <a:pPr marL="571500" indent="-571500">
              <a:buClr>
                <a:schemeClr val="tx1"/>
              </a:buClr>
              <a:buSzTx/>
              <a:buFont typeface="Wingdings" pitchFamily="2" charset="2"/>
              <a:buBlip>
                <a:blip r:embed="rId2"/>
              </a:buBlip>
            </a:pPr>
            <a:r>
              <a:rPr lang="en-US" sz="2600" b="1" smtClean="0"/>
              <a:t>They are active localite</a:t>
            </a:r>
          </a:p>
          <a:p>
            <a:pPr marL="571500" indent="-571500">
              <a:buClr>
                <a:schemeClr val="tx1"/>
              </a:buClr>
              <a:buSzTx/>
              <a:buFont typeface="Wingdings" pitchFamily="2" charset="2"/>
              <a:buBlip>
                <a:blip r:embed="rId2"/>
              </a:buBlip>
            </a:pPr>
            <a:r>
              <a:rPr lang="en-US" sz="2600" b="1" smtClean="0"/>
              <a:t>Slightly above average in education, social, economic status &amp; experience about the enterprises</a:t>
            </a:r>
          </a:p>
          <a:p>
            <a:pPr marL="571500" indent="-571500">
              <a:buClr>
                <a:schemeClr val="tx1"/>
              </a:buClr>
              <a:buSzTx/>
              <a:buFont typeface="Wingdings" pitchFamily="2" charset="2"/>
              <a:buBlip>
                <a:blip r:embed="rId2"/>
              </a:buBlip>
            </a:pPr>
            <a:r>
              <a:rPr lang="en-US" sz="2600" b="1" smtClean="0"/>
              <a:t>Limited resources, less contact</a:t>
            </a:r>
          </a:p>
          <a:p>
            <a:pPr marL="571500" indent="-571500">
              <a:buClr>
                <a:schemeClr val="tx1"/>
              </a:buClr>
              <a:buSzTx/>
              <a:buFont typeface="Wingdings" pitchFamily="2" charset="2"/>
              <a:buBlip>
                <a:blip r:embed="rId2"/>
              </a:buBlip>
            </a:pPr>
            <a:r>
              <a:rPr lang="en-US" sz="2600" b="1" smtClean="0"/>
              <a:t>Seek information from ‘neighbors &amp; friends’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marL="800100" indent="-800100"/>
            <a:r>
              <a:rPr lang="en-US" sz="5600" b="1" smtClean="0"/>
              <a:t>Late majority (34 %)</a:t>
            </a:r>
          </a:p>
        </p:txBody>
      </p:sp>
      <p:sp>
        <p:nvSpPr>
          <p:cNvPr id="29699" name="Rectangle 3"/>
          <p:cNvSpPr>
            <a:spLocks noGrp="1" noChangeArrowheads="1"/>
          </p:cNvSpPr>
          <p:nvPr>
            <p:ph type="body" idx="1"/>
          </p:nvPr>
        </p:nvSpPr>
        <p:spPr>
          <a:noFill/>
        </p:spPr>
        <p:txBody>
          <a:bodyPr/>
          <a:lstStyle/>
          <a:p>
            <a:pPr marL="571500" indent="-571500">
              <a:buClr>
                <a:schemeClr val="tx1"/>
              </a:buClr>
              <a:buSzTx/>
              <a:buFont typeface="Wingdings" pitchFamily="2" charset="2"/>
              <a:buBlip>
                <a:blip r:embed="rId2"/>
              </a:buBlip>
            </a:pPr>
            <a:r>
              <a:rPr lang="en-US" sz="2800" b="1" dirty="0" smtClean="0"/>
              <a:t>Adopt new idea just after the average members</a:t>
            </a:r>
          </a:p>
          <a:p>
            <a:pPr marL="571500" indent="-571500">
              <a:buClr>
                <a:schemeClr val="tx1"/>
              </a:buClr>
              <a:buSzTx/>
              <a:buFont typeface="Wingdings" pitchFamily="2" charset="2"/>
              <a:buBlip>
                <a:blip r:embed="rId2"/>
              </a:buBlip>
            </a:pPr>
            <a:r>
              <a:rPr lang="en-US" sz="2800" b="1" dirty="0" smtClean="0"/>
              <a:t>Cautious &amp; skeptical</a:t>
            </a:r>
          </a:p>
          <a:p>
            <a:pPr marL="571500" indent="-571500">
              <a:buClr>
                <a:schemeClr val="tx1"/>
              </a:buClr>
              <a:buSzTx/>
              <a:buFont typeface="Wingdings" pitchFamily="2" charset="2"/>
              <a:buBlip>
                <a:blip r:embed="rId2"/>
              </a:buBlip>
            </a:pPr>
            <a:r>
              <a:rPr lang="en-US" sz="2800" b="1" dirty="0" smtClean="0"/>
              <a:t>Adopted innovation because people already adopted &amp; are getting benefits</a:t>
            </a:r>
          </a:p>
          <a:p>
            <a:pPr marL="571500" indent="-571500">
              <a:buClr>
                <a:schemeClr val="tx1"/>
              </a:buClr>
              <a:buSzTx/>
              <a:buFont typeface="Wingdings" pitchFamily="2" charset="2"/>
              <a:buBlip>
                <a:blip r:embed="rId2"/>
              </a:buBlip>
            </a:pPr>
            <a:r>
              <a:rPr lang="en-US" sz="2800" b="1" dirty="0" smtClean="0"/>
              <a:t>Low level of education, low level of participation </a:t>
            </a:r>
          </a:p>
          <a:p>
            <a:pPr marL="571500" indent="-571500">
              <a:buClr>
                <a:schemeClr val="tx1"/>
              </a:buClr>
              <a:buSzTx/>
              <a:buFont typeface="Wingdings" pitchFamily="2" charset="2"/>
              <a:buBlip>
                <a:blip r:embed="rId2"/>
              </a:buBlip>
            </a:pPr>
            <a:r>
              <a:rPr lang="en-US" sz="2800" b="1" dirty="0" smtClean="0"/>
              <a:t>Depend mostly on </a:t>
            </a:r>
            <a:r>
              <a:rPr lang="en-US" sz="2800" b="1" dirty="0" err="1" smtClean="0"/>
              <a:t>localite</a:t>
            </a:r>
            <a:r>
              <a:rPr lang="en-US" sz="2800" b="1" dirty="0" smtClean="0"/>
              <a:t> sources of information </a:t>
            </a:r>
            <a:endParaRPr lang="en-US" sz="2400" b="1"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28600"/>
            <a:ext cx="8229600" cy="838200"/>
          </a:xfrm>
        </p:spPr>
        <p:txBody>
          <a:bodyPr>
            <a:normAutofit fontScale="90000"/>
          </a:bodyPr>
          <a:lstStyle/>
          <a:p>
            <a:pPr marL="800100" indent="-800100"/>
            <a:r>
              <a:rPr lang="en-US" sz="5600" b="1" smtClean="0"/>
              <a:t>Laggards (16 %)</a:t>
            </a:r>
          </a:p>
        </p:txBody>
      </p:sp>
      <p:sp>
        <p:nvSpPr>
          <p:cNvPr id="30723" name="Rectangle 3"/>
          <p:cNvSpPr>
            <a:spLocks noGrp="1" noChangeArrowheads="1"/>
          </p:cNvSpPr>
          <p:nvPr>
            <p:ph type="body" idx="1"/>
          </p:nvPr>
        </p:nvSpPr>
        <p:spPr>
          <a:xfrm>
            <a:off x="457200" y="1143000"/>
            <a:ext cx="8229600" cy="4530725"/>
          </a:xfrm>
          <a:noFill/>
        </p:spPr>
        <p:txBody>
          <a:bodyPr/>
          <a:lstStyle/>
          <a:p>
            <a:pPr marL="571500" indent="-571500">
              <a:buClr>
                <a:schemeClr val="tx1"/>
              </a:buClr>
              <a:buSzTx/>
              <a:buFont typeface="Wingdings" pitchFamily="2" charset="2"/>
              <a:buBlip>
                <a:blip r:embed="rId2"/>
              </a:buBlip>
            </a:pPr>
            <a:r>
              <a:rPr lang="en-US" sz="2400" b="1" smtClean="0"/>
              <a:t>Last to adopt an innovation</a:t>
            </a:r>
          </a:p>
          <a:p>
            <a:pPr marL="571500" indent="-571500">
              <a:buClr>
                <a:schemeClr val="tx1"/>
              </a:buClr>
              <a:buSzTx/>
              <a:buFont typeface="Wingdings" pitchFamily="2" charset="2"/>
              <a:buBlip>
                <a:blip r:embed="rId2"/>
              </a:buBlip>
            </a:pPr>
            <a:r>
              <a:rPr lang="en-US" sz="2400" b="1" smtClean="0"/>
              <a:t>Traditional (orthodox) &amp; most localite</a:t>
            </a:r>
          </a:p>
          <a:p>
            <a:pPr marL="571500" indent="-571500">
              <a:buClr>
                <a:schemeClr val="tx1"/>
              </a:buClr>
              <a:buSzTx/>
              <a:buFont typeface="Wingdings" pitchFamily="2" charset="2"/>
              <a:buBlip>
                <a:blip r:embed="rId2"/>
              </a:buBlip>
            </a:pPr>
            <a:r>
              <a:rPr lang="en-US" sz="2400" b="1" smtClean="0"/>
              <a:t>Suspicious of innovations, innovators &amp; change agents</a:t>
            </a:r>
          </a:p>
          <a:p>
            <a:pPr marL="571500" indent="-571500">
              <a:buClr>
                <a:schemeClr val="tx1"/>
              </a:buClr>
              <a:buSzTx/>
              <a:buFont typeface="Wingdings" pitchFamily="2" charset="2"/>
              <a:buBlip>
                <a:blip r:embed="rId2"/>
              </a:buBlip>
            </a:pPr>
            <a:r>
              <a:rPr lang="en-US" sz="2400" b="1" smtClean="0"/>
              <a:t>“Fast moving world” shocking to them</a:t>
            </a:r>
          </a:p>
          <a:p>
            <a:pPr marL="571500" indent="-571500">
              <a:buClr>
                <a:schemeClr val="tx1"/>
              </a:buClr>
              <a:buSzTx/>
              <a:buFont typeface="Wingdings" pitchFamily="2" charset="2"/>
              <a:buBlip>
                <a:blip r:embed="rId2"/>
              </a:buBlip>
            </a:pPr>
            <a:r>
              <a:rPr lang="en-US" sz="2400" b="1" smtClean="0"/>
              <a:t>Least participant &amp; hardly contact with outside world</a:t>
            </a:r>
          </a:p>
          <a:p>
            <a:pPr marL="571500" indent="-571500">
              <a:buClr>
                <a:schemeClr val="tx1"/>
              </a:buClr>
              <a:buSzTx/>
              <a:buFont typeface="Wingdings" pitchFamily="2" charset="2"/>
              <a:buBlip>
                <a:blip r:embed="rId2"/>
              </a:buBlip>
            </a:pPr>
            <a:r>
              <a:rPr lang="en-US" sz="2400" b="1" smtClean="0"/>
              <a:t>Little or no education</a:t>
            </a:r>
          </a:p>
          <a:p>
            <a:pPr marL="571500" indent="-571500">
              <a:buClr>
                <a:schemeClr val="tx1"/>
              </a:buClr>
              <a:buSzTx/>
              <a:buFont typeface="Wingdings" pitchFamily="2" charset="2"/>
              <a:buBlip>
                <a:blip r:embed="rId2"/>
              </a:buBlip>
            </a:pPr>
            <a:r>
              <a:rPr lang="en-US" sz="2400" b="1" smtClean="0"/>
              <a:t>Resource poor</a:t>
            </a:r>
          </a:p>
          <a:p>
            <a:pPr marL="571500" indent="-571500">
              <a:buClr>
                <a:schemeClr val="tx1"/>
              </a:buClr>
              <a:buSzTx/>
              <a:buFont typeface="Wingdings" pitchFamily="2" charset="2"/>
              <a:buBlip>
                <a:blip r:embed="rId2"/>
              </a:buBlip>
            </a:pPr>
            <a:r>
              <a:rPr lang="en-US" sz="2400" b="1" smtClean="0"/>
              <a:t>Live in less urban influence</a:t>
            </a:r>
          </a:p>
          <a:p>
            <a:pPr marL="571500" indent="-571500">
              <a:buClr>
                <a:schemeClr val="tx1"/>
              </a:buClr>
              <a:buSzTx/>
              <a:buFont typeface="Wingdings" pitchFamily="2" charset="2"/>
              <a:buBlip>
                <a:blip r:embed="rId2"/>
              </a:buBlip>
            </a:pPr>
            <a:r>
              <a:rPr lang="en-US" sz="2400" b="1" smtClean="0"/>
              <a:t>Socially &amp; economically disadvantageous</a:t>
            </a:r>
          </a:p>
          <a:p>
            <a:pPr marL="571500" indent="-571500">
              <a:buClr>
                <a:schemeClr val="tx1"/>
              </a:buClr>
              <a:buSzTx/>
              <a:buFont typeface="Wingdings" pitchFamily="2" charset="2"/>
              <a:buBlip>
                <a:blip r:embed="rId2"/>
              </a:buBlip>
            </a:pPr>
            <a:r>
              <a:rPr lang="en-US" sz="2400" b="1" smtClean="0"/>
              <a:t>Almost forgotten mass of people in community</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b="1" dirty="0" smtClean="0">
                <a:latin typeface="Times New Roman" pitchFamily="18" charset="0"/>
                <a:cs typeface="Times New Roman" pitchFamily="18" charset="0"/>
              </a:rPr>
              <a:t>Adoption Process</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4724400"/>
          </a:xfrm>
        </p:spPr>
        <p:txBody>
          <a:bodyPr>
            <a:normAutofit/>
          </a:bodyPr>
          <a:lstStyle/>
          <a:p>
            <a:pPr algn="just">
              <a:lnSpc>
                <a:spcPct val="150000"/>
              </a:lnSpc>
            </a:pPr>
            <a:r>
              <a:rPr lang="en-US" sz="2000" spc="15" dirty="0" smtClean="0">
                <a:solidFill>
                  <a:srgbClr val="000000"/>
                </a:solidFill>
                <a:latin typeface="Times New Roman" pitchFamily="18" charset="0"/>
                <a:ea typeface="Calibri"/>
                <a:cs typeface="Times New Roman" pitchFamily="18" charset="0"/>
              </a:rPr>
              <a:t>Adoption</a:t>
            </a:r>
            <a:r>
              <a:rPr lang="en-US" sz="2000" spc="-20" dirty="0" smtClean="0">
                <a:solidFill>
                  <a:srgbClr val="000000"/>
                </a:solidFill>
                <a:latin typeface="Times New Roman" pitchFamily="18" charset="0"/>
                <a:ea typeface="Calibri"/>
                <a:cs typeface="Times New Roman" pitchFamily="18" charset="0"/>
              </a:rPr>
              <a:t> is </a:t>
            </a:r>
            <a:r>
              <a:rPr lang="en-US" sz="2000" b="1" spc="-20" dirty="0" smtClean="0">
                <a:solidFill>
                  <a:srgbClr val="000000"/>
                </a:solidFill>
                <a:latin typeface="Times New Roman" pitchFamily="18" charset="0"/>
                <a:ea typeface="Calibri"/>
                <a:cs typeface="Times New Roman" pitchFamily="18" charset="0"/>
              </a:rPr>
              <a:t>not</a:t>
            </a:r>
            <a:r>
              <a:rPr lang="en-US" sz="2000" spc="-20" dirty="0" smtClean="0">
                <a:solidFill>
                  <a:srgbClr val="000000"/>
                </a:solidFill>
                <a:latin typeface="Times New Roman" pitchFamily="18" charset="0"/>
                <a:ea typeface="Calibri"/>
                <a:cs typeface="Times New Roman" pitchFamily="18" charset="0"/>
              </a:rPr>
              <a:t> an instant</a:t>
            </a:r>
            <a:r>
              <a:rPr lang="en-US" sz="2000" dirty="0" smtClean="0">
                <a:latin typeface="Times New Roman" pitchFamily="18" charset="0"/>
                <a:ea typeface="Calibri"/>
                <a:cs typeface="Times New Roman" pitchFamily="18" charset="0"/>
              </a:rPr>
              <a:t> </a:t>
            </a:r>
            <a:r>
              <a:rPr lang="en-US" sz="2000" spc="-20" dirty="0" smtClean="0">
                <a:solidFill>
                  <a:srgbClr val="000000"/>
                </a:solidFill>
                <a:latin typeface="Times New Roman" pitchFamily="18" charset="0"/>
                <a:ea typeface="Calibri"/>
                <a:cs typeface="Times New Roman" pitchFamily="18" charset="0"/>
              </a:rPr>
              <a:t>decision.</a:t>
            </a:r>
            <a:r>
              <a:rPr lang="en-US" sz="2000" spc="30" dirty="0" smtClean="0">
                <a:solidFill>
                  <a:srgbClr val="000000"/>
                </a:solidFill>
                <a:latin typeface="Times New Roman" pitchFamily="18" charset="0"/>
                <a:ea typeface="Calibri"/>
                <a:cs typeface="Times New Roman" pitchFamily="18" charset="0"/>
              </a:rPr>
              <a:t> </a:t>
            </a:r>
            <a:r>
              <a:rPr lang="en-US" sz="2000" spc="25" dirty="0" smtClean="0">
                <a:solidFill>
                  <a:srgbClr val="000000"/>
                </a:solidFill>
                <a:latin typeface="Times New Roman" pitchFamily="18" charset="0"/>
                <a:ea typeface="Calibri"/>
                <a:cs typeface="Times New Roman" pitchFamily="18" charset="0"/>
              </a:rPr>
              <a:t>Adoption is a process through </a:t>
            </a:r>
            <a:r>
              <a:rPr lang="en-US" sz="2000" spc="-25" dirty="0" smtClean="0">
                <a:solidFill>
                  <a:srgbClr val="000000"/>
                </a:solidFill>
                <a:latin typeface="Times New Roman" pitchFamily="18" charset="0"/>
                <a:ea typeface="Calibri"/>
                <a:cs typeface="Times New Roman" pitchFamily="18" charset="0"/>
              </a:rPr>
              <a:t>which</a:t>
            </a:r>
            <a:r>
              <a:rPr lang="en-US" sz="2000" spc="25" dirty="0" smtClean="0">
                <a:solidFill>
                  <a:srgbClr val="000000"/>
                </a:solidFill>
                <a:latin typeface="Times New Roman" pitchFamily="18" charset="0"/>
                <a:ea typeface="Calibri"/>
                <a:cs typeface="Times New Roman" pitchFamily="18" charset="0"/>
              </a:rPr>
              <a:t> an</a:t>
            </a:r>
            <a:r>
              <a:rPr lang="en-US" sz="2000" spc="-20" dirty="0" smtClean="0">
                <a:solidFill>
                  <a:srgbClr val="000000"/>
                </a:solidFill>
                <a:latin typeface="Times New Roman" pitchFamily="18" charset="0"/>
                <a:ea typeface="Calibri"/>
                <a:cs typeface="Times New Roman" pitchFamily="18" charset="0"/>
              </a:rPr>
              <a:t> individual passes from </a:t>
            </a:r>
            <a:r>
              <a:rPr lang="en-US" sz="2000" b="1" spc="-20" dirty="0" smtClean="0">
                <a:solidFill>
                  <a:srgbClr val="000000"/>
                </a:solidFill>
                <a:latin typeface="Times New Roman" pitchFamily="18" charset="0"/>
                <a:ea typeface="Calibri"/>
                <a:cs typeface="Times New Roman" pitchFamily="18" charset="0"/>
              </a:rPr>
              <a:t>first </a:t>
            </a:r>
            <a:r>
              <a:rPr lang="en-US" sz="2000" spc="-20" dirty="0" smtClean="0">
                <a:solidFill>
                  <a:srgbClr val="000000"/>
                </a:solidFill>
                <a:latin typeface="Times New Roman" pitchFamily="18" charset="0"/>
                <a:ea typeface="Calibri"/>
                <a:cs typeface="Times New Roman" pitchFamily="18" charset="0"/>
              </a:rPr>
              <a:t>hearing of an innovation to its </a:t>
            </a:r>
            <a:r>
              <a:rPr lang="en-US" sz="2000" b="1" spc="-20" dirty="0" smtClean="0">
                <a:solidFill>
                  <a:srgbClr val="000000"/>
                </a:solidFill>
                <a:latin typeface="Times New Roman" pitchFamily="18" charset="0"/>
                <a:ea typeface="Calibri"/>
                <a:cs typeface="Times New Roman" pitchFamily="18" charset="0"/>
              </a:rPr>
              <a:t>final </a:t>
            </a:r>
            <a:r>
              <a:rPr lang="en-US" sz="2000" spc="-20" dirty="0" smtClean="0">
                <a:solidFill>
                  <a:srgbClr val="000000"/>
                </a:solidFill>
                <a:latin typeface="Times New Roman" pitchFamily="18" charset="0"/>
                <a:ea typeface="Calibri"/>
                <a:cs typeface="Times New Roman" pitchFamily="18" charset="0"/>
              </a:rPr>
              <a:t>adoption. Adoption is </a:t>
            </a:r>
            <a:r>
              <a:rPr lang="en-US" sz="2000" b="1" spc="-20" dirty="0" smtClean="0">
                <a:solidFill>
                  <a:srgbClr val="000000"/>
                </a:solidFill>
                <a:latin typeface="Times New Roman" pitchFamily="18" charset="0"/>
                <a:ea typeface="Calibri"/>
                <a:cs typeface="Times New Roman" pitchFamily="18" charset="0"/>
              </a:rPr>
              <a:t>making full use of an innovation</a:t>
            </a:r>
            <a:r>
              <a:rPr lang="en-US" sz="2000" spc="-20" dirty="0" smtClean="0">
                <a:solidFill>
                  <a:srgbClr val="000000"/>
                </a:solidFill>
                <a:latin typeface="Times New Roman" pitchFamily="18" charset="0"/>
                <a:ea typeface="Calibri"/>
                <a:cs typeface="Times New Roman" pitchFamily="18" charset="0"/>
              </a:rPr>
              <a:t>.</a:t>
            </a:r>
          </a:p>
          <a:p>
            <a:pPr algn="just">
              <a:lnSpc>
                <a:spcPct val="150000"/>
              </a:lnSpc>
            </a:pPr>
            <a:r>
              <a:rPr lang="en-US" sz="2000" b="1" dirty="0" err="1" smtClean="0">
                <a:latin typeface="Times New Roman" pitchFamily="18" charset="0"/>
                <a:cs typeface="Times New Roman" pitchFamily="18" charset="0"/>
              </a:rPr>
              <a:t>Deway</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proposed that </a:t>
            </a:r>
            <a:r>
              <a:rPr lang="en-US" sz="2000" b="1" dirty="0" smtClean="0">
                <a:latin typeface="Times New Roman" pitchFamily="18" charset="0"/>
                <a:cs typeface="Times New Roman" pitchFamily="18" charset="0"/>
              </a:rPr>
              <a:t>thinking</a:t>
            </a:r>
            <a:r>
              <a:rPr lang="en-US" sz="2000" dirty="0" smtClean="0">
                <a:latin typeface="Times New Roman" pitchFamily="18" charset="0"/>
                <a:cs typeface="Times New Roman" pitchFamily="18" charset="0"/>
              </a:rPr>
              <a:t> is involve in adoption process.</a:t>
            </a:r>
          </a:p>
          <a:p>
            <a:pPr algn="just">
              <a:lnSpc>
                <a:spcPct val="150000"/>
              </a:lnSpc>
            </a:pPr>
            <a:r>
              <a:rPr lang="en-US" sz="2000" b="1" dirty="0" smtClean="0">
                <a:latin typeface="Times New Roman" pitchFamily="18" charset="0"/>
                <a:cs typeface="Times New Roman" pitchFamily="18" charset="0"/>
              </a:rPr>
              <a:t>Ryan </a:t>
            </a:r>
            <a:r>
              <a:rPr lang="en-US" sz="2000" dirty="0" smtClean="0">
                <a:latin typeface="Times New Roman" pitchFamily="18" charset="0"/>
                <a:cs typeface="Times New Roman" pitchFamily="18" charset="0"/>
              </a:rPr>
              <a:t>and </a:t>
            </a:r>
            <a:r>
              <a:rPr lang="en-US" sz="2000" b="1" dirty="0" smtClean="0">
                <a:latin typeface="Times New Roman" pitchFamily="18" charset="0"/>
                <a:cs typeface="Times New Roman" pitchFamily="18" charset="0"/>
              </a:rPr>
              <a:t>Gross</a:t>
            </a:r>
            <a:r>
              <a:rPr lang="en-US" sz="2000" dirty="0" smtClean="0">
                <a:latin typeface="Times New Roman" pitchFamily="18" charset="0"/>
                <a:cs typeface="Times New Roman" pitchFamily="18" charset="0"/>
              </a:rPr>
              <a:t>: Adoption of new ideas proceeds in 4 distinct stages:   </a:t>
            </a:r>
          </a:p>
          <a:p>
            <a:pPr algn="just">
              <a:lnSpc>
                <a:spcPct val="150000"/>
              </a:lnSpc>
              <a:buNone/>
            </a:pPr>
            <a:r>
              <a:rPr lang="en-US" sz="2000" dirty="0" smtClean="0">
                <a:latin typeface="Times New Roman" pitchFamily="18" charset="0"/>
                <a:cs typeface="Times New Roman" pitchFamily="18" charset="0"/>
              </a:rPr>
              <a:t>        a) </a:t>
            </a:r>
            <a:r>
              <a:rPr lang="en-US" sz="2000" b="1" dirty="0" smtClean="0">
                <a:latin typeface="Times New Roman" pitchFamily="18" charset="0"/>
                <a:cs typeface="Times New Roman" pitchFamily="18" charset="0"/>
              </a:rPr>
              <a:t>Awareness</a:t>
            </a:r>
            <a:r>
              <a:rPr lang="en-US" sz="2000" dirty="0" smtClean="0">
                <a:latin typeface="Times New Roman" pitchFamily="18" charset="0"/>
                <a:cs typeface="Times New Roman" pitchFamily="18" charset="0"/>
              </a:rPr>
              <a:t> (b) </a:t>
            </a:r>
            <a:r>
              <a:rPr lang="en-US" sz="2000" b="1" dirty="0" smtClean="0">
                <a:latin typeface="Times New Roman" pitchFamily="18" charset="0"/>
                <a:cs typeface="Times New Roman" pitchFamily="18" charset="0"/>
              </a:rPr>
              <a:t>Conviction</a:t>
            </a:r>
            <a:r>
              <a:rPr lang="en-US" sz="2000" dirty="0" smtClean="0">
                <a:latin typeface="Times New Roman" pitchFamily="18" charset="0"/>
                <a:cs typeface="Times New Roman" pitchFamily="18" charset="0"/>
              </a:rPr>
              <a:t> (c) </a:t>
            </a:r>
            <a:r>
              <a:rPr lang="en-US" sz="2000" b="1" dirty="0" smtClean="0">
                <a:latin typeface="Times New Roman" pitchFamily="18" charset="0"/>
                <a:cs typeface="Times New Roman" pitchFamily="18" charset="0"/>
              </a:rPr>
              <a:t>Trial</a:t>
            </a:r>
            <a:r>
              <a:rPr lang="en-US" sz="2000" dirty="0" smtClean="0">
                <a:latin typeface="Times New Roman" pitchFamily="18" charset="0"/>
                <a:cs typeface="Times New Roman" pitchFamily="18" charset="0"/>
              </a:rPr>
              <a:t> (d)  </a:t>
            </a:r>
            <a:r>
              <a:rPr lang="en-US" sz="2000" b="1" dirty="0" smtClean="0">
                <a:latin typeface="Times New Roman" pitchFamily="18" charset="0"/>
                <a:cs typeface="Times New Roman" pitchFamily="18" charset="0"/>
              </a:rPr>
              <a:t>Acceptance</a:t>
            </a:r>
            <a:r>
              <a:rPr lang="en-US" sz="2000" dirty="0" smtClean="0">
                <a:latin typeface="Times New Roman" pitchFamily="18" charset="0"/>
                <a:cs typeface="Times New Roman" pitchFamily="18" charset="0"/>
              </a:rPr>
              <a:t>.</a:t>
            </a:r>
          </a:p>
          <a:p>
            <a:pPr algn="just">
              <a:lnSpc>
                <a:spcPct val="150000"/>
              </a:lnSpc>
            </a:pPr>
            <a:r>
              <a:rPr lang="en-US" sz="2000" b="1" dirty="0" err="1" smtClean="0">
                <a:latin typeface="Times New Roman" pitchFamily="18" charset="0"/>
                <a:cs typeface="Times New Roman" pitchFamily="18" charset="0"/>
              </a:rPr>
              <a:t>Wilkening</a:t>
            </a:r>
            <a:r>
              <a:rPr lang="en-US" sz="2000" dirty="0" smtClean="0">
                <a:latin typeface="Times New Roman" pitchFamily="18" charset="0"/>
                <a:cs typeface="Times New Roman" pitchFamily="18" charset="0"/>
              </a:rPr>
              <a:t>:  First to report that adoption involve </a:t>
            </a:r>
            <a:r>
              <a:rPr lang="en-US" sz="2000" b="1" dirty="0" smtClean="0">
                <a:latin typeface="Times New Roman" pitchFamily="18" charset="0"/>
                <a:cs typeface="Times New Roman" pitchFamily="18" charset="0"/>
              </a:rPr>
              <a:t>Decision</a:t>
            </a:r>
          </a:p>
          <a:p>
            <a:pPr algn="just">
              <a:lnSpc>
                <a:spcPct val="150000"/>
              </a:lnSpc>
              <a:buNone/>
            </a:pPr>
            <a:r>
              <a:rPr lang="en-US" sz="2000" dirty="0" smtClean="0">
                <a:latin typeface="Times New Roman" pitchFamily="18" charset="0"/>
                <a:cs typeface="Times New Roman" pitchFamily="18" charset="0"/>
              </a:rPr>
              <a:t>	  a) </a:t>
            </a:r>
            <a:r>
              <a:rPr lang="en-US" sz="2000" b="1" dirty="0" smtClean="0">
                <a:latin typeface="Times New Roman" pitchFamily="18" charset="0"/>
                <a:cs typeface="Times New Roman" pitchFamily="18" charset="0"/>
              </a:rPr>
              <a:t>Awareness</a:t>
            </a:r>
            <a:r>
              <a:rPr lang="en-US" sz="2000" dirty="0" smtClean="0">
                <a:latin typeface="Times New Roman" pitchFamily="18" charset="0"/>
                <a:cs typeface="Times New Roman" pitchFamily="18" charset="0"/>
              </a:rPr>
              <a:t> b) </a:t>
            </a:r>
            <a:r>
              <a:rPr lang="en-US" sz="2000" b="1" dirty="0" smtClean="0">
                <a:latin typeface="Times New Roman" pitchFamily="18" charset="0"/>
                <a:cs typeface="Times New Roman" pitchFamily="18" charset="0"/>
              </a:rPr>
              <a:t>Decision</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making</a:t>
            </a:r>
            <a:r>
              <a:rPr lang="en-US" sz="2000" dirty="0" smtClean="0">
                <a:latin typeface="Times New Roman" pitchFamily="18" charset="0"/>
                <a:cs typeface="Times New Roman" pitchFamily="18" charset="0"/>
              </a:rPr>
              <a:t> c) </a:t>
            </a:r>
            <a:r>
              <a:rPr lang="en-US" sz="2000" b="1" dirty="0" smtClean="0">
                <a:latin typeface="Times New Roman" pitchFamily="18" charset="0"/>
                <a:cs typeface="Times New Roman" pitchFamily="18" charset="0"/>
              </a:rPr>
              <a:t>Action</a:t>
            </a:r>
          </a:p>
          <a:p>
            <a:pPr algn="just">
              <a:lnSpc>
                <a:spcPct val="150000"/>
              </a:lnSpc>
            </a:pPr>
            <a:r>
              <a:rPr lang="en-US" sz="2000" dirty="0" smtClean="0">
                <a:latin typeface="Times New Roman" pitchFamily="18" charset="0"/>
                <a:cs typeface="Times New Roman" pitchFamily="18" charset="0"/>
              </a:rPr>
              <a:t> </a:t>
            </a:r>
            <a:r>
              <a:rPr lang="en-US" sz="2000" b="1" dirty="0" err="1" smtClean="0">
                <a:latin typeface="Times New Roman" pitchFamily="18" charset="0"/>
                <a:cs typeface="Times New Roman" pitchFamily="18" charset="0"/>
              </a:rPr>
              <a:t>Lewing</a:t>
            </a:r>
            <a:r>
              <a:rPr lang="en-US" sz="2000" dirty="0" smtClean="0">
                <a:latin typeface="Times New Roman" pitchFamily="18" charset="0"/>
                <a:cs typeface="Times New Roman" pitchFamily="18" charset="0"/>
              </a:rPr>
              <a:t>:  a) </a:t>
            </a:r>
            <a:r>
              <a:rPr lang="en-US" sz="2000" b="1" dirty="0" smtClean="0">
                <a:latin typeface="Times New Roman" pitchFamily="18" charset="0"/>
                <a:cs typeface="Times New Roman" pitchFamily="18" charset="0"/>
              </a:rPr>
              <a:t>Unfreezing</a:t>
            </a:r>
            <a:r>
              <a:rPr lang="en-US" sz="2000" dirty="0" smtClean="0">
                <a:latin typeface="Times New Roman" pitchFamily="18" charset="0"/>
                <a:cs typeface="Times New Roman" pitchFamily="18" charset="0"/>
              </a:rPr>
              <a:t> b) </a:t>
            </a:r>
            <a:r>
              <a:rPr lang="en-US" sz="2000" b="1" dirty="0" smtClean="0">
                <a:latin typeface="Times New Roman" pitchFamily="18" charset="0"/>
                <a:cs typeface="Times New Roman" pitchFamily="18" charset="0"/>
              </a:rPr>
              <a:t>Moving</a:t>
            </a:r>
            <a:r>
              <a:rPr lang="en-US" sz="2000" dirty="0" smtClean="0">
                <a:latin typeface="Times New Roman" pitchFamily="18" charset="0"/>
                <a:cs typeface="Times New Roman" pitchFamily="18" charset="0"/>
              </a:rPr>
              <a:t> c) </a:t>
            </a:r>
            <a:r>
              <a:rPr lang="en-US" sz="2000" b="1" dirty="0" smtClean="0">
                <a:latin typeface="Times New Roman" pitchFamily="18" charset="0"/>
                <a:cs typeface="Times New Roman" pitchFamily="18" charset="0"/>
              </a:rPr>
              <a:t>Refreezing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066800"/>
            <a:ext cx="8915400" cy="4419600"/>
          </a:xfrm>
        </p:spPr>
        <p:txBody>
          <a:bodyPr>
            <a:normAutofit/>
          </a:bodyPr>
          <a:lstStyle/>
          <a:p>
            <a:r>
              <a:rPr lang="en-US" sz="2000" b="1" dirty="0" smtClean="0">
                <a:latin typeface="Times New Roman" pitchFamily="18" charset="0"/>
                <a:cs typeface="Times New Roman" pitchFamily="18" charset="0"/>
              </a:rPr>
              <a:t>Singh and </a:t>
            </a:r>
            <a:r>
              <a:rPr lang="en-US" sz="2000" b="1" dirty="0" err="1" smtClean="0">
                <a:latin typeface="Times New Roman" pitchFamily="18" charset="0"/>
                <a:cs typeface="Times New Roman" pitchFamily="18" charset="0"/>
              </a:rPr>
              <a:t>Pareek</a:t>
            </a:r>
            <a:r>
              <a:rPr lang="en-US" sz="2000" b="1" dirty="0" smtClean="0">
                <a:latin typeface="Times New Roman" pitchFamily="18" charset="0"/>
                <a:cs typeface="Times New Roman" pitchFamily="18" charset="0"/>
              </a:rPr>
              <a:t>:  </a:t>
            </a:r>
          </a:p>
          <a:p>
            <a:pPr>
              <a:lnSpc>
                <a:spcPct val="150000"/>
              </a:lnSpc>
              <a:buNone/>
            </a:pPr>
            <a:r>
              <a:rPr lang="en-US" sz="2000" dirty="0" smtClean="0">
                <a:latin typeface="Times New Roman" pitchFamily="18" charset="0"/>
                <a:cs typeface="Times New Roman" pitchFamily="18" charset="0"/>
              </a:rPr>
              <a:t>      a) </a:t>
            </a:r>
            <a:r>
              <a:rPr lang="en-US" sz="2000" b="1" dirty="0" smtClean="0">
                <a:latin typeface="Times New Roman" pitchFamily="18" charset="0"/>
                <a:cs typeface="Times New Roman" pitchFamily="18" charset="0"/>
              </a:rPr>
              <a:t>Need</a:t>
            </a:r>
            <a:r>
              <a:rPr lang="en-US" sz="2000" dirty="0" smtClean="0">
                <a:latin typeface="Times New Roman" pitchFamily="18" charset="0"/>
                <a:cs typeface="Times New Roman" pitchFamily="18" charset="0"/>
              </a:rPr>
              <a:t>: Farmers wishes the situation could be changed.</a:t>
            </a:r>
          </a:p>
          <a:p>
            <a:pPr>
              <a:lnSpc>
                <a:spcPct val="150000"/>
              </a:lnSpc>
              <a:buNone/>
            </a:pPr>
            <a:r>
              <a:rPr lang="en-US" sz="2000" dirty="0" smtClean="0">
                <a:latin typeface="Times New Roman" pitchFamily="18" charset="0"/>
                <a:cs typeface="Times New Roman" pitchFamily="18" charset="0"/>
              </a:rPr>
              <a:t>      b) </a:t>
            </a:r>
            <a:r>
              <a:rPr lang="en-US" sz="2000" b="1" dirty="0" smtClean="0">
                <a:latin typeface="Times New Roman" pitchFamily="18" charset="0"/>
                <a:cs typeface="Times New Roman" pitchFamily="18" charset="0"/>
              </a:rPr>
              <a:t>Awareness</a:t>
            </a:r>
            <a:r>
              <a:rPr lang="en-US" sz="2000" dirty="0" smtClean="0">
                <a:latin typeface="Times New Roman" pitchFamily="18" charset="0"/>
                <a:cs typeface="Times New Roman" pitchFamily="18" charset="0"/>
              </a:rPr>
              <a:t>: Come to know about which is related to his need</a:t>
            </a:r>
          </a:p>
          <a:p>
            <a:pPr>
              <a:lnSpc>
                <a:spcPct val="150000"/>
              </a:lnSpc>
              <a:buNone/>
            </a:pPr>
            <a:r>
              <a:rPr lang="en-US" sz="2000" dirty="0" smtClean="0">
                <a:latin typeface="Times New Roman" pitchFamily="18" charset="0"/>
                <a:cs typeface="Times New Roman" pitchFamily="18" charset="0"/>
              </a:rPr>
              <a:t>      c) </a:t>
            </a:r>
            <a:r>
              <a:rPr lang="en-US" sz="2000" b="1" dirty="0" smtClean="0">
                <a:latin typeface="Times New Roman" pitchFamily="18" charset="0"/>
                <a:cs typeface="Times New Roman" pitchFamily="18" charset="0"/>
              </a:rPr>
              <a:t>Interest</a:t>
            </a:r>
            <a:r>
              <a:rPr lang="en-US" sz="2000" dirty="0" smtClean="0">
                <a:latin typeface="Times New Roman" pitchFamily="18" charset="0"/>
                <a:cs typeface="Times New Roman" pitchFamily="18" charset="0"/>
              </a:rPr>
              <a:t>: Tries to know more about the innovation</a:t>
            </a:r>
          </a:p>
          <a:p>
            <a:pPr>
              <a:lnSpc>
                <a:spcPct val="150000"/>
              </a:lnSpc>
              <a:buNone/>
            </a:pPr>
            <a:r>
              <a:rPr lang="en-US" sz="2000" dirty="0" smtClean="0">
                <a:latin typeface="Times New Roman" pitchFamily="18" charset="0"/>
                <a:cs typeface="Times New Roman" pitchFamily="18" charset="0"/>
              </a:rPr>
              <a:t>      d) </a:t>
            </a:r>
            <a:r>
              <a:rPr lang="en-US" sz="2000" b="1" dirty="0" smtClean="0">
                <a:latin typeface="Times New Roman" pitchFamily="18" charset="0"/>
                <a:cs typeface="Times New Roman" pitchFamily="18" charset="0"/>
              </a:rPr>
              <a:t>Deliberation</a:t>
            </a:r>
            <a:r>
              <a:rPr lang="en-US" sz="2000" dirty="0" smtClean="0">
                <a:latin typeface="Times New Roman" pitchFamily="18" charset="0"/>
                <a:cs typeface="Times New Roman" pitchFamily="18" charset="0"/>
              </a:rPr>
              <a:t>: </a:t>
            </a:r>
            <a:r>
              <a:rPr lang="en-US" sz="1950" dirty="0" smtClean="0">
                <a:latin typeface="Times New Roman" pitchFamily="18" charset="0"/>
                <a:cs typeface="Times New Roman" pitchFamily="18" charset="0"/>
              </a:rPr>
              <a:t>Mentally examine the possibility of application under his situation</a:t>
            </a:r>
          </a:p>
          <a:p>
            <a:pPr>
              <a:lnSpc>
                <a:spcPct val="150000"/>
              </a:lnSpc>
              <a:buNone/>
            </a:pPr>
            <a:r>
              <a:rPr lang="en-US" sz="2000" dirty="0" smtClean="0">
                <a:latin typeface="Times New Roman" pitchFamily="18" charset="0"/>
                <a:cs typeface="Times New Roman" pitchFamily="18" charset="0"/>
              </a:rPr>
              <a:t>      e) </a:t>
            </a:r>
            <a:r>
              <a:rPr lang="en-US" sz="2000" b="1" dirty="0" smtClean="0">
                <a:latin typeface="Times New Roman" pitchFamily="18" charset="0"/>
                <a:cs typeface="Times New Roman" pitchFamily="18" charset="0"/>
              </a:rPr>
              <a:t>Trail</a:t>
            </a:r>
            <a:r>
              <a:rPr lang="en-US" sz="2000" dirty="0" smtClean="0">
                <a:latin typeface="Times New Roman" pitchFamily="18" charset="0"/>
                <a:cs typeface="Times New Roman" pitchFamily="18" charset="0"/>
              </a:rPr>
              <a:t>: Puts in to practice on limited basis</a:t>
            </a:r>
          </a:p>
          <a:p>
            <a:pPr>
              <a:lnSpc>
                <a:spcPct val="150000"/>
              </a:lnSpc>
              <a:buNone/>
            </a:pPr>
            <a:r>
              <a:rPr lang="en-US" sz="2000" dirty="0" smtClean="0">
                <a:latin typeface="Times New Roman" pitchFamily="18" charset="0"/>
                <a:cs typeface="Times New Roman" pitchFamily="18" charset="0"/>
              </a:rPr>
              <a:t>      f) </a:t>
            </a:r>
            <a:r>
              <a:rPr lang="en-US" sz="2000" b="1" dirty="0" smtClean="0">
                <a:latin typeface="Times New Roman" pitchFamily="18" charset="0"/>
                <a:cs typeface="Times New Roman" pitchFamily="18" charset="0"/>
              </a:rPr>
              <a:t>Evaluation</a:t>
            </a:r>
            <a:r>
              <a:rPr lang="en-US" sz="2000" dirty="0" smtClean="0">
                <a:latin typeface="Times New Roman" pitchFamily="18" charset="0"/>
                <a:cs typeface="Times New Roman" pitchFamily="18" charset="0"/>
              </a:rPr>
              <a:t>: Observed the performance of the innovation in various dimensions</a:t>
            </a:r>
          </a:p>
          <a:p>
            <a:pPr>
              <a:lnSpc>
                <a:spcPct val="150000"/>
              </a:lnSpc>
              <a:buNone/>
            </a:pPr>
            <a:r>
              <a:rPr lang="en-US" sz="2000" dirty="0" smtClean="0">
                <a:latin typeface="Times New Roman" pitchFamily="18" charset="0"/>
                <a:cs typeface="Times New Roman" pitchFamily="18" charset="0"/>
              </a:rPr>
              <a:t>      g) </a:t>
            </a:r>
            <a:r>
              <a:rPr lang="en-US" sz="2000" b="1" dirty="0" smtClean="0">
                <a:latin typeface="Times New Roman" pitchFamily="18" charset="0"/>
                <a:cs typeface="Times New Roman" pitchFamily="18" charset="0"/>
              </a:rPr>
              <a:t>Adoption</a:t>
            </a:r>
            <a:r>
              <a:rPr lang="en-US" sz="2000" dirty="0" smtClean="0">
                <a:latin typeface="Times New Roman" pitchFamily="18" charset="0"/>
                <a:cs typeface="Times New Roman" pitchFamily="18" charset="0"/>
              </a:rPr>
              <a:t>: Extend the use in term of time and extent</a:t>
            </a:r>
          </a:p>
          <a:p>
            <a:pPr>
              <a:lnSpc>
                <a:spcPct val="150000"/>
              </a:lnSpc>
              <a:buNone/>
            </a:pP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33400"/>
            <a:ext cx="8763000" cy="6019800"/>
          </a:xfrm>
        </p:spPr>
        <p:txBody>
          <a:bodyPr>
            <a:normAutofit fontScale="55000" lnSpcReduction="20000"/>
          </a:bodyPr>
          <a:lstStyle/>
          <a:p>
            <a:pPr algn="just">
              <a:lnSpc>
                <a:spcPct val="170000"/>
              </a:lnSpc>
              <a:buNone/>
            </a:pPr>
            <a:r>
              <a:rPr lang="en-US" sz="2900" dirty="0" smtClean="0">
                <a:latin typeface="Times New Roman" pitchFamily="18" charset="0"/>
                <a:cs typeface="Times New Roman" pitchFamily="18" charset="0"/>
              </a:rPr>
              <a:t>A committee of Rural Sociologists suggested a </a:t>
            </a:r>
            <a:r>
              <a:rPr lang="en-US" sz="2900" b="1" dirty="0" smtClean="0">
                <a:latin typeface="Times New Roman" pitchFamily="18" charset="0"/>
                <a:cs typeface="Times New Roman" pitchFamily="18" charset="0"/>
              </a:rPr>
              <a:t>five stage model </a:t>
            </a:r>
            <a:r>
              <a:rPr lang="en-US" sz="2900" dirty="0" smtClean="0">
                <a:latin typeface="Times New Roman" pitchFamily="18" charset="0"/>
                <a:cs typeface="Times New Roman" pitchFamily="18" charset="0"/>
              </a:rPr>
              <a:t>in farm practices adoption.</a:t>
            </a:r>
          </a:p>
          <a:p>
            <a:pPr algn="just">
              <a:lnSpc>
                <a:spcPct val="170000"/>
              </a:lnSpc>
              <a:buNone/>
            </a:pPr>
            <a:r>
              <a:rPr lang="en-US" sz="2900" b="1" dirty="0" smtClean="0">
                <a:latin typeface="Times New Roman" pitchFamily="18" charset="0"/>
                <a:cs typeface="Times New Roman" pitchFamily="18" charset="0"/>
              </a:rPr>
              <a:t>Awareness</a:t>
            </a:r>
            <a:r>
              <a:rPr lang="en-US" sz="2900" dirty="0" smtClean="0">
                <a:latin typeface="Times New Roman" pitchFamily="18" charset="0"/>
                <a:cs typeface="Times New Roman" pitchFamily="18" charset="0"/>
              </a:rPr>
              <a:t>:  An individual becomes aware of some new idea but lacks details about it. </a:t>
            </a:r>
          </a:p>
          <a:p>
            <a:pPr algn="just">
              <a:lnSpc>
                <a:spcPct val="170000"/>
              </a:lnSpc>
              <a:buNone/>
            </a:pPr>
            <a:r>
              <a:rPr lang="en-US" sz="2900" b="1" dirty="0" smtClean="0">
                <a:latin typeface="Times New Roman" pitchFamily="18" charset="0"/>
                <a:cs typeface="Times New Roman" pitchFamily="18" charset="0"/>
              </a:rPr>
              <a:t>Interest</a:t>
            </a:r>
            <a:r>
              <a:rPr lang="en-US" sz="2900" dirty="0" smtClean="0">
                <a:latin typeface="Times New Roman" pitchFamily="18" charset="0"/>
                <a:cs typeface="Times New Roman" pitchFamily="18" charset="0"/>
              </a:rPr>
              <a:t>: A person wants more information about the idea or product. The person wants to know what it is, how it works and what its potentialities are.</a:t>
            </a:r>
          </a:p>
          <a:p>
            <a:pPr algn="just">
              <a:lnSpc>
                <a:spcPct val="170000"/>
              </a:lnSpc>
              <a:buNone/>
            </a:pPr>
            <a:r>
              <a:rPr lang="en-US" sz="2900" b="1" dirty="0" smtClean="0">
                <a:latin typeface="Times New Roman" pitchFamily="18" charset="0"/>
                <a:cs typeface="Times New Roman" pitchFamily="18" charset="0"/>
              </a:rPr>
              <a:t>Evaluation</a:t>
            </a:r>
            <a:r>
              <a:rPr lang="en-US" sz="2900" dirty="0" smtClean="0">
                <a:latin typeface="Times New Roman" pitchFamily="18" charset="0"/>
                <a:cs typeface="Times New Roman" pitchFamily="18" charset="0"/>
              </a:rPr>
              <a:t>: The individual makes a mental trial of new idea or practice. The person makes an assessment whether the idea is applicable to his own situation, and if applied what would be the result.</a:t>
            </a:r>
          </a:p>
          <a:p>
            <a:pPr algn="just">
              <a:lnSpc>
                <a:spcPct val="170000"/>
              </a:lnSpc>
              <a:buNone/>
            </a:pPr>
            <a:r>
              <a:rPr lang="en-US" sz="2900" b="1" dirty="0" smtClean="0">
                <a:latin typeface="Times New Roman" pitchFamily="18" charset="0"/>
                <a:cs typeface="Times New Roman" pitchFamily="18" charset="0"/>
              </a:rPr>
              <a:t>Trial</a:t>
            </a:r>
            <a:r>
              <a:rPr lang="en-US" sz="2900" dirty="0" smtClean="0">
                <a:latin typeface="Times New Roman" pitchFamily="18" charset="0"/>
                <a:cs typeface="Times New Roman" pitchFamily="18" charset="0"/>
              </a:rPr>
              <a:t>: The individual actually applies the new idea on a small scale in order to determine its utility in own situation.  </a:t>
            </a:r>
          </a:p>
          <a:p>
            <a:pPr algn="just">
              <a:lnSpc>
                <a:spcPct val="170000"/>
              </a:lnSpc>
              <a:buNone/>
            </a:pPr>
            <a:r>
              <a:rPr lang="en-US" sz="2900" b="1" dirty="0" smtClean="0">
                <a:latin typeface="Times New Roman" pitchFamily="18" charset="0"/>
                <a:cs typeface="Times New Roman" pitchFamily="18" charset="0"/>
              </a:rPr>
              <a:t>Adoption</a:t>
            </a:r>
            <a:r>
              <a:rPr lang="en-US" sz="2900" dirty="0" smtClean="0">
                <a:latin typeface="Times New Roman" pitchFamily="18" charset="0"/>
                <a:cs typeface="Times New Roman" pitchFamily="18" charset="0"/>
              </a:rPr>
              <a:t>: This final stage in the process is characterized by large scale continued use of the idea, and most of all, by satisfaction with the idea.</a:t>
            </a:r>
          </a:p>
          <a:p>
            <a:pPr algn="ctr">
              <a:lnSpc>
                <a:spcPct val="170000"/>
              </a:lnSpc>
              <a:buNone/>
            </a:pPr>
            <a:r>
              <a:rPr lang="en-US" sz="3600" b="1" dirty="0" smtClean="0">
                <a:latin typeface="Times New Roman" pitchFamily="18" charset="0"/>
                <a:cs typeface="Times New Roman" pitchFamily="18" charset="0"/>
              </a:rPr>
              <a:t>Adoption Vs Diffusion</a:t>
            </a:r>
          </a:p>
          <a:p>
            <a:pPr algn="just">
              <a:lnSpc>
                <a:spcPct val="170000"/>
              </a:lnSpc>
              <a:buNone/>
            </a:pPr>
            <a:r>
              <a:rPr lang="en-US" sz="2900" dirty="0" smtClean="0">
                <a:latin typeface="Times New Roman" pitchFamily="18" charset="0"/>
                <a:cs typeface="Times New Roman" pitchFamily="18" charset="0"/>
              </a:rPr>
              <a:t>Adoption - Mental process, at individual level</a:t>
            </a:r>
          </a:p>
          <a:p>
            <a:pPr algn="just">
              <a:lnSpc>
                <a:spcPct val="170000"/>
              </a:lnSpc>
              <a:buNone/>
            </a:pPr>
            <a:r>
              <a:rPr lang="en-US" sz="2900" dirty="0" smtClean="0">
                <a:latin typeface="Times New Roman" pitchFamily="18" charset="0"/>
                <a:cs typeface="Times New Roman" pitchFamily="18" charset="0"/>
              </a:rPr>
              <a:t>Diffusion- Spread of an idea, social system</a:t>
            </a:r>
          </a:p>
          <a:p>
            <a:pPr algn="just">
              <a:lnSpc>
                <a:spcPct val="170000"/>
              </a:lnSpc>
              <a:buNone/>
            </a:pPr>
            <a:endParaRPr lang="en-US" sz="2900" dirty="0" smtClean="0">
              <a:latin typeface="Times New Roman" pitchFamily="18" charset="0"/>
              <a:cs typeface="Times New Roman" pitchFamily="18" charset="0"/>
            </a:endParaRP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534400" cy="6096000"/>
          </a:xfrm>
        </p:spPr>
        <p:txBody>
          <a:bodyPr>
            <a:normAutofit fontScale="92500"/>
          </a:bodyPr>
          <a:lstStyle/>
          <a:p>
            <a:pPr algn="just">
              <a:lnSpc>
                <a:spcPct val="150000"/>
              </a:lnSpc>
              <a:buNone/>
            </a:pPr>
            <a:r>
              <a:rPr lang="en-US" sz="2200" b="1" dirty="0" smtClean="0">
                <a:latin typeface="Times New Roman" pitchFamily="18" charset="0"/>
                <a:cs typeface="Times New Roman" pitchFamily="18" charset="0"/>
              </a:rPr>
              <a:t>Dissonance</a:t>
            </a:r>
            <a:r>
              <a:rPr lang="en-US" sz="2200" dirty="0" smtClean="0">
                <a:latin typeface="Times New Roman" pitchFamily="18" charset="0"/>
                <a:cs typeface="Times New Roman" pitchFamily="18" charset="0"/>
              </a:rPr>
              <a:t>: an uncomfortable state of mind, state of internal disequilibrium</a:t>
            </a:r>
          </a:p>
          <a:p>
            <a:pPr algn="just">
              <a:lnSpc>
                <a:spcPct val="150000"/>
              </a:lnSpc>
              <a:buNone/>
            </a:pPr>
            <a:r>
              <a:rPr lang="en-US" sz="2200" b="1" dirty="0" smtClean="0">
                <a:latin typeface="Times New Roman" pitchFamily="18" charset="0"/>
                <a:cs typeface="Times New Roman" pitchFamily="18" charset="0"/>
              </a:rPr>
              <a:t>Rejection</a:t>
            </a:r>
            <a:r>
              <a:rPr lang="en-US" sz="2200" dirty="0" smtClean="0">
                <a:latin typeface="Times New Roman" pitchFamily="18" charset="0"/>
                <a:cs typeface="Times New Roman" pitchFamily="18" charset="0"/>
              </a:rPr>
              <a:t>: Decision not to adopt an innovation</a:t>
            </a:r>
          </a:p>
          <a:p>
            <a:pPr algn="just">
              <a:lnSpc>
                <a:spcPct val="150000"/>
              </a:lnSpc>
              <a:buNone/>
            </a:pPr>
            <a:r>
              <a:rPr lang="en-US" sz="2200" b="1" dirty="0" smtClean="0">
                <a:latin typeface="Times New Roman" pitchFamily="18" charset="0"/>
                <a:cs typeface="Times New Roman" pitchFamily="18" charset="0"/>
              </a:rPr>
              <a:t>Active</a:t>
            </a: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rejection</a:t>
            </a:r>
            <a:r>
              <a:rPr lang="en-US" sz="2200" dirty="0" smtClean="0">
                <a:latin typeface="Times New Roman" pitchFamily="18" charset="0"/>
                <a:cs typeface="Times New Roman" pitchFamily="18" charset="0"/>
              </a:rPr>
              <a:t>: Considering adoption of the innovation but then deciding not to adopt it.</a:t>
            </a:r>
          </a:p>
          <a:p>
            <a:pPr algn="just">
              <a:lnSpc>
                <a:spcPct val="150000"/>
              </a:lnSpc>
              <a:buNone/>
            </a:pPr>
            <a:r>
              <a:rPr lang="en-US" sz="2200" b="1" dirty="0" smtClean="0">
                <a:latin typeface="Times New Roman" pitchFamily="18" charset="0"/>
                <a:cs typeface="Times New Roman" pitchFamily="18" charset="0"/>
              </a:rPr>
              <a:t>Passive</a:t>
            </a: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rejection</a:t>
            </a:r>
            <a:r>
              <a:rPr lang="en-US" sz="2200" dirty="0" smtClean="0">
                <a:latin typeface="Times New Roman" pitchFamily="18" charset="0"/>
                <a:cs typeface="Times New Roman" pitchFamily="18" charset="0"/>
              </a:rPr>
              <a:t>: Never really considering the use of adoption.</a:t>
            </a:r>
          </a:p>
          <a:p>
            <a:pPr algn="just">
              <a:lnSpc>
                <a:spcPct val="150000"/>
              </a:lnSpc>
              <a:buNone/>
            </a:pPr>
            <a:r>
              <a:rPr lang="en-US" sz="2200" b="1" dirty="0" smtClean="0">
                <a:latin typeface="Times New Roman" pitchFamily="18" charset="0"/>
                <a:cs typeface="Times New Roman" pitchFamily="18" charset="0"/>
              </a:rPr>
              <a:t>Discontinuance</a:t>
            </a:r>
            <a:r>
              <a:rPr lang="en-US" sz="2200" dirty="0" smtClean="0">
                <a:latin typeface="Times New Roman" pitchFamily="18" charset="0"/>
                <a:cs typeface="Times New Roman" pitchFamily="18" charset="0"/>
              </a:rPr>
              <a:t>: A decision to reject an innovation after having previously adopted it.</a:t>
            </a:r>
          </a:p>
          <a:p>
            <a:pPr algn="just">
              <a:lnSpc>
                <a:spcPct val="150000"/>
              </a:lnSpc>
              <a:buNone/>
            </a:pPr>
            <a:r>
              <a:rPr lang="en-US" sz="2200" b="1" dirty="0" smtClean="0">
                <a:latin typeface="Times New Roman" pitchFamily="18" charset="0"/>
                <a:cs typeface="Times New Roman" pitchFamily="18" charset="0"/>
              </a:rPr>
              <a:t>Replacement</a:t>
            </a: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discontinuance</a:t>
            </a:r>
            <a:r>
              <a:rPr lang="en-US" sz="2200" dirty="0" smtClean="0">
                <a:latin typeface="Times New Roman" pitchFamily="18" charset="0"/>
                <a:cs typeface="Times New Roman" pitchFamily="18" charset="0"/>
              </a:rPr>
              <a:t>: A decision to reject an idea in order to adopt a better idea.</a:t>
            </a:r>
          </a:p>
          <a:p>
            <a:pPr algn="just">
              <a:lnSpc>
                <a:spcPct val="150000"/>
              </a:lnSpc>
              <a:buNone/>
            </a:pPr>
            <a:r>
              <a:rPr lang="en-US" sz="2200" b="1" dirty="0" smtClean="0">
                <a:latin typeface="Times New Roman" pitchFamily="18" charset="0"/>
                <a:cs typeface="Times New Roman" pitchFamily="18" charset="0"/>
              </a:rPr>
              <a:t>Disenchantment</a:t>
            </a: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discontinuance</a:t>
            </a:r>
            <a:r>
              <a:rPr lang="en-US" sz="2200" dirty="0" smtClean="0">
                <a:latin typeface="Times New Roman" pitchFamily="18" charset="0"/>
                <a:cs typeface="Times New Roman" pitchFamily="18" charset="0"/>
              </a:rPr>
              <a:t>: A decision to reject an idea as a result of dissatisfaction with its performance.</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lgn="just">
              <a:lnSpc>
                <a:spcPct val="150000"/>
              </a:lnSpc>
              <a:buNone/>
            </a:pPr>
            <a:r>
              <a:rPr lang="en-US" sz="2000" b="1" dirty="0" smtClean="0">
                <a:latin typeface="Times New Roman" pitchFamily="18" charset="0"/>
                <a:cs typeface="Times New Roman" pitchFamily="18" charset="0"/>
              </a:rPr>
              <a:t>Innovation decision period: </a:t>
            </a:r>
            <a:r>
              <a:rPr lang="en-US" sz="2000" dirty="0" smtClean="0">
                <a:latin typeface="Times New Roman" pitchFamily="18" charset="0"/>
                <a:cs typeface="Times New Roman" pitchFamily="18" charset="0"/>
              </a:rPr>
              <a:t>length of time required for an individual or organization to pass through the IDP. This is gestation period during which new idea ferments in the mind of an individual.</a:t>
            </a:r>
          </a:p>
          <a:p>
            <a:pPr algn="just">
              <a:lnSpc>
                <a:spcPct val="150000"/>
              </a:lnSpc>
              <a:buNone/>
            </a:pPr>
            <a:r>
              <a:rPr lang="en-US" sz="2000" b="1" dirty="0" smtClean="0">
                <a:latin typeface="Times New Roman" pitchFamily="18" charset="0"/>
                <a:cs typeface="Times New Roman" pitchFamily="18" charset="0"/>
              </a:rPr>
              <a:t>Rate of adoption: </a:t>
            </a:r>
            <a:r>
              <a:rPr lang="en-US" sz="2000" dirty="0" smtClean="0">
                <a:latin typeface="Times New Roman" pitchFamily="18" charset="0"/>
                <a:cs typeface="Times New Roman" pitchFamily="18" charset="0"/>
              </a:rPr>
              <a:t>relative speed with which an innovation is adopted by members of social system. Rate of awareness knowledge for an innovation is more rapid than its rate of adoption.</a:t>
            </a:r>
          </a:p>
          <a:p>
            <a:pPr algn="just">
              <a:lnSpc>
                <a:spcPct val="150000"/>
              </a:lnSpc>
              <a:buNone/>
            </a:pPr>
            <a:r>
              <a:rPr lang="en-US" sz="2000" dirty="0" smtClean="0">
                <a:latin typeface="Times New Roman" pitchFamily="18" charset="0"/>
                <a:cs typeface="Times New Roman" pitchFamily="18" charset="0"/>
              </a:rPr>
              <a:t>Earlier adopters have a shorter innovation decision period than adopters.</a:t>
            </a:r>
          </a:p>
          <a:p>
            <a:pPr algn="just">
              <a:lnSpc>
                <a:spcPct val="150000"/>
              </a:lnSpc>
              <a:buNone/>
            </a:pPr>
            <a:r>
              <a:rPr lang="en-US" sz="2000" dirty="0" smtClean="0">
                <a:latin typeface="Times New Roman" pitchFamily="18" charset="0"/>
                <a:cs typeface="Times New Roman" pitchFamily="18" charset="0"/>
              </a:rPr>
              <a:t> </a:t>
            </a:r>
          </a:p>
          <a:p>
            <a:pPr algn="just">
              <a:lnSpc>
                <a:spcPct val="150000"/>
              </a:lnSpc>
              <a:buNone/>
            </a:pPr>
            <a:endParaRPr lang="en-US" sz="2000" dirty="0">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382000" cy="5592763"/>
          </a:xfrm>
        </p:spPr>
        <p:txBody>
          <a:bodyPr>
            <a:normAutofit/>
          </a:bodyPr>
          <a:lstStyle/>
          <a:p>
            <a:pPr algn="ctr">
              <a:buNone/>
            </a:pP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Type of Innovation Decisions</a:t>
            </a:r>
          </a:p>
          <a:p>
            <a:pPr algn="just">
              <a:lnSpc>
                <a:spcPct val="150000"/>
              </a:lnSpc>
              <a:buNone/>
            </a:pP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Optional innovation decision: </a:t>
            </a:r>
            <a:r>
              <a:rPr lang="en-US" sz="2000" dirty="0" smtClean="0">
                <a:latin typeface="Times New Roman" pitchFamily="18" charset="0"/>
                <a:cs typeface="Times New Roman" pitchFamily="18" charset="0"/>
              </a:rPr>
              <a:t>when decision made by an individual, independent of the decisions of other members of social system.</a:t>
            </a:r>
            <a:endParaRPr lang="en-US" sz="20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buNone/>
            </a:pP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Collective innovation decision:  </a:t>
            </a:r>
            <a:r>
              <a:rPr lang="en-US" sz="2000" dirty="0" smtClean="0">
                <a:latin typeface="Times New Roman" pitchFamily="18" charset="0"/>
                <a:cs typeface="Times New Roman" pitchFamily="18" charset="0"/>
              </a:rPr>
              <a:t>decision on an innovation are made by common consensus among the members of social system.</a:t>
            </a:r>
          </a:p>
          <a:p>
            <a:pPr algn="just">
              <a:lnSpc>
                <a:spcPct val="150000"/>
              </a:lnSpc>
              <a:buNone/>
            </a:pP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Authority innovation decision:  </a:t>
            </a:r>
            <a:r>
              <a:rPr lang="en-US" sz="2000" dirty="0" smtClean="0">
                <a:latin typeface="Times New Roman" pitchFamily="18" charset="0"/>
                <a:cs typeface="Times New Roman" pitchFamily="18" charset="0"/>
              </a:rPr>
              <a:t>decision are made by relatively few individual in the social system who possess power, status or technical expertise. Members have only to implement the decision.</a:t>
            </a:r>
          </a:p>
          <a:p>
            <a:pPr algn="ctr">
              <a:buNone/>
            </a:pPr>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458200" cy="6096000"/>
          </a:xfrm>
        </p:spPr>
        <p:txBody>
          <a:bodyPr>
            <a:noAutofit/>
          </a:bodyPr>
          <a:lstStyle/>
          <a:p>
            <a:pPr lvl="0" algn="just">
              <a:lnSpc>
                <a:spcPct val="150000"/>
              </a:lnSpc>
            </a:pPr>
            <a:r>
              <a:rPr lang="en-US" sz="2000" b="1" dirty="0" smtClean="0">
                <a:latin typeface="Times New Roman" pitchFamily="18" charset="0"/>
                <a:cs typeface="Times New Roman" pitchFamily="18" charset="0"/>
              </a:rPr>
              <a:t>Time lag in communication: </a:t>
            </a:r>
            <a:r>
              <a:rPr lang="en-US" sz="2000" dirty="0" smtClean="0">
                <a:latin typeface="Times New Roman" pitchFamily="18" charset="0"/>
                <a:cs typeface="Times New Roman" pitchFamily="18" charset="0"/>
              </a:rPr>
              <a:t>Delay at different element level in communication process.</a:t>
            </a:r>
          </a:p>
          <a:p>
            <a:pPr lvl="0" algn="just">
              <a:lnSpc>
                <a:spcPct val="150000"/>
              </a:lnSpc>
            </a:pPr>
            <a:r>
              <a:rPr lang="en-US" sz="2000" b="1" dirty="0" smtClean="0">
                <a:latin typeface="Times New Roman" pitchFamily="18" charset="0"/>
                <a:cs typeface="Times New Roman" pitchFamily="18" charset="0"/>
              </a:rPr>
              <a:t>Empathy: </a:t>
            </a:r>
            <a:endParaRPr lang="en-US" sz="2000" dirty="0" smtClean="0">
              <a:latin typeface="Times New Roman" pitchFamily="18" charset="0"/>
              <a:cs typeface="Times New Roman" pitchFamily="18" charset="0"/>
            </a:endParaRPr>
          </a:p>
          <a:p>
            <a:pPr algn="just">
              <a:lnSpc>
                <a:spcPct val="150000"/>
              </a:lnSpc>
              <a:buNone/>
            </a:pPr>
            <a:r>
              <a:rPr lang="en-US" sz="2000" dirty="0" smtClean="0">
                <a:latin typeface="Times New Roman" pitchFamily="18" charset="0"/>
                <a:cs typeface="Times New Roman" pitchFamily="18" charset="0"/>
              </a:rPr>
              <a:t>	Ability on the part of one person to understand the other person’s internal frame of mind and reference, and accept it.</a:t>
            </a:r>
          </a:p>
          <a:p>
            <a:pPr algn="just">
              <a:lnSpc>
                <a:spcPct val="150000"/>
              </a:lnSpc>
              <a:buNone/>
            </a:pPr>
            <a:r>
              <a:rPr lang="en-US" sz="2000" dirty="0" smtClean="0">
                <a:latin typeface="Times New Roman" pitchFamily="18" charset="0"/>
                <a:cs typeface="Times New Roman" pitchFamily="18" charset="0"/>
              </a:rPr>
              <a:t>	Ability of an individual to project oneself into the role of another person, to be able to appreciate the feeling, thinking and actions of another person.</a:t>
            </a:r>
          </a:p>
          <a:p>
            <a:pPr algn="just">
              <a:lnSpc>
                <a:spcPct val="150000"/>
              </a:lnSpc>
            </a:pPr>
            <a:r>
              <a:rPr lang="en-US" sz="2000" b="1" dirty="0" err="1" smtClean="0">
                <a:latin typeface="Times New Roman" pitchFamily="18" charset="0"/>
                <a:cs typeface="Times New Roman" pitchFamily="18" charset="0"/>
              </a:rPr>
              <a:t>Homophily</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It refers to the degree to which a pair of individual communicate are similar in certain attributes such as beliefs, education, social status, and the likes.</a:t>
            </a:r>
          </a:p>
          <a:p>
            <a:pPr algn="just">
              <a:lnSpc>
                <a:spcPct val="150000"/>
              </a:lnSpc>
            </a:pPr>
            <a:r>
              <a:rPr lang="en-US" sz="2000" b="1" dirty="0" err="1" smtClean="0">
                <a:latin typeface="Times New Roman" pitchFamily="18" charset="0"/>
                <a:cs typeface="Times New Roman" pitchFamily="18" charset="0"/>
              </a:rPr>
              <a:t>Heterophily</a:t>
            </a:r>
            <a:r>
              <a:rPr lang="en-US" sz="2000" b="1"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It refers to the degree to which pairs of individuals who interact are different in certain attributes.</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382000" cy="6248400"/>
          </a:xfrm>
        </p:spPr>
        <p:txBody>
          <a:bodyPr>
            <a:normAutofit/>
          </a:bodyPr>
          <a:lstStyle/>
          <a:p>
            <a:pPr algn="ctr">
              <a:buNone/>
            </a:pP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Consequences of Innovations</a:t>
            </a:r>
          </a:p>
          <a:p>
            <a:pPr marL="457200" indent="-457200" algn="just">
              <a:buAutoNum type="arabicPeriod"/>
            </a:pP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Desirable </a:t>
            </a:r>
            <a:r>
              <a:rPr lang="en-US" sz="2400" i="1" dirty="0" smtClean="0">
                <a:effectLst>
                  <a:outerShdw blurRad="38100" dist="38100" dir="2700000" algn="tl">
                    <a:srgbClr val="000000">
                      <a:alpha val="43137"/>
                    </a:srgbClr>
                  </a:outerShdw>
                </a:effectLst>
                <a:latin typeface="Times New Roman" pitchFamily="18" charset="0"/>
                <a:cs typeface="Times New Roman" pitchFamily="18" charset="0"/>
              </a:rPr>
              <a:t>vs</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 Undesirable</a:t>
            </a:r>
          </a:p>
          <a:p>
            <a:pPr marL="457200" indent="-457200" algn="just">
              <a:buAutoNum type="arabicPeriod"/>
            </a:pP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Direct </a:t>
            </a:r>
            <a:r>
              <a:rPr lang="en-US" sz="2400" i="1" dirty="0" smtClean="0">
                <a:effectLst>
                  <a:outerShdw blurRad="38100" dist="38100" dir="2700000" algn="tl">
                    <a:srgbClr val="000000">
                      <a:alpha val="43137"/>
                    </a:srgbClr>
                  </a:outerShdw>
                </a:effectLst>
                <a:latin typeface="Times New Roman" pitchFamily="18" charset="0"/>
                <a:cs typeface="Times New Roman" pitchFamily="18" charset="0"/>
              </a:rPr>
              <a:t>vs</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 Indirect</a:t>
            </a:r>
          </a:p>
          <a:p>
            <a:pPr marL="457200" indent="-457200" algn="just">
              <a:buAutoNum type="arabicPeriod"/>
            </a:pP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Anticipate </a:t>
            </a:r>
            <a:r>
              <a:rPr lang="en-US" sz="2400" i="1" dirty="0" smtClean="0">
                <a:effectLst>
                  <a:outerShdw blurRad="38100" dist="38100" dir="2700000" algn="tl">
                    <a:srgbClr val="000000">
                      <a:alpha val="43137"/>
                    </a:srgbClr>
                  </a:outerShdw>
                </a:effectLst>
                <a:latin typeface="Times New Roman" pitchFamily="18" charset="0"/>
                <a:cs typeface="Times New Roman" pitchFamily="18" charset="0"/>
              </a:rPr>
              <a:t>vs</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 Unanticipated</a:t>
            </a:r>
          </a:p>
          <a:p>
            <a:pPr algn="just">
              <a:lnSpc>
                <a:spcPct val="150000"/>
              </a:lnSpc>
              <a:buNone/>
            </a:pP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Social marketing: </a:t>
            </a:r>
            <a:r>
              <a:rPr lang="en-US" sz="2000" dirty="0" smtClean="0">
                <a:latin typeface="Times New Roman" pitchFamily="18" charset="0"/>
                <a:cs typeface="Times New Roman" pitchFamily="18" charset="0"/>
              </a:rPr>
              <a:t>Application of commercial marketing strategies to the diffusion of nonprofit products and services. Energy conservation, AIDS prevention, family planning, preventing drug abuse.</a:t>
            </a:r>
          </a:p>
          <a:p>
            <a:pPr algn="just">
              <a:lnSpc>
                <a:spcPct val="150000"/>
              </a:lnSpc>
              <a:buNone/>
            </a:pPr>
            <a:r>
              <a:rPr lang="en-US" sz="2000" b="1" dirty="0" err="1" smtClean="0">
                <a:effectLst>
                  <a:outerShdw blurRad="38100" dist="38100" dir="2700000" algn="tl">
                    <a:srgbClr val="000000">
                      <a:alpha val="43137"/>
                    </a:srgbClr>
                  </a:outerShdw>
                </a:effectLst>
                <a:latin typeface="Times New Roman" pitchFamily="18" charset="0"/>
                <a:cs typeface="Times New Roman" pitchFamily="18" charset="0"/>
              </a:rPr>
              <a:t>Overadoption</a:t>
            </a: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000" dirty="0" smtClean="0">
                <a:latin typeface="Times New Roman" pitchFamily="18" charset="0"/>
                <a:cs typeface="Times New Roman" pitchFamily="18" charset="0"/>
              </a:rPr>
              <a:t>people continue to adopt an innovation rather vigorously, when experts feel that it should not be so done. It produce negative  effects and may cause deterioration of the related system.</a:t>
            </a:r>
          </a:p>
          <a:p>
            <a:pPr lvl="0" algn="just">
              <a:lnSpc>
                <a:spcPct val="150000"/>
              </a:lnSpc>
              <a:buNone/>
            </a:pPr>
            <a:r>
              <a:rPr lang="en-US" sz="20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Critical mass: </a:t>
            </a:r>
            <a:r>
              <a:rPr lang="en-US" sz="2000" dirty="0" smtClean="0">
                <a:solidFill>
                  <a:prstClr val="black"/>
                </a:solidFill>
                <a:latin typeface="Times New Roman" pitchFamily="18" charset="0"/>
                <a:cs typeface="Times New Roman" pitchFamily="18" charset="0"/>
              </a:rPr>
              <a:t>it is a point at which enough individuals have adopted an innovation so that the innovation’s further rate of adoption becomes self sustaining. </a:t>
            </a:r>
          </a:p>
          <a:p>
            <a:pPr algn="just">
              <a:buNone/>
            </a:pPr>
            <a:endParaRPr lang="en-US" sz="22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382000" cy="6248400"/>
          </a:xfrm>
        </p:spPr>
        <p:txBody>
          <a:bodyPr>
            <a:normAutofit/>
          </a:bodyPr>
          <a:lstStyle/>
          <a:p>
            <a:pPr algn="ctr">
              <a:buNone/>
            </a:pP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Leadership </a:t>
            </a:r>
          </a:p>
          <a:p>
            <a:pPr algn="just"/>
            <a:r>
              <a:rPr lang="en-US" sz="2000" dirty="0" smtClean="0">
                <a:latin typeface="Times New Roman" pitchFamily="18" charset="0"/>
                <a:cs typeface="Times New Roman" pitchFamily="18" charset="0"/>
              </a:rPr>
              <a:t>Veterinarian has to play a dual role of a doctor as well as an extension worker</a:t>
            </a:r>
          </a:p>
          <a:p>
            <a:pPr algn="just"/>
            <a:r>
              <a:rPr lang="en-US" sz="2000" dirty="0" smtClean="0">
                <a:latin typeface="Times New Roman" pitchFamily="18" charset="0"/>
                <a:cs typeface="Times New Roman" pitchFamily="18" charset="0"/>
              </a:rPr>
              <a:t>In every society there are some people within groups who make decisions on behalf of others, who can influence others in the group and they are commonly designated as leaders.</a:t>
            </a:r>
          </a:p>
          <a:p>
            <a:pPr algn="just"/>
            <a:r>
              <a:rPr lang="en-US" sz="2000" dirty="0" smtClean="0">
                <a:latin typeface="Times New Roman" pitchFamily="18" charset="0"/>
                <a:cs typeface="Times New Roman" pitchFamily="18" charset="0"/>
              </a:rPr>
              <a:t>Leader is a person who effectively </a:t>
            </a:r>
            <a:r>
              <a:rPr lang="en-US" sz="2000" b="1" dirty="0" smtClean="0">
                <a:latin typeface="Times New Roman" pitchFamily="18" charset="0"/>
                <a:cs typeface="Times New Roman" pitchFamily="18" charset="0"/>
              </a:rPr>
              <a:t>influences</a:t>
            </a:r>
            <a:r>
              <a:rPr lang="en-US" sz="2000" dirty="0" smtClean="0">
                <a:latin typeface="Times New Roman" pitchFamily="18" charset="0"/>
                <a:cs typeface="Times New Roman" pitchFamily="18" charset="0"/>
              </a:rPr>
              <a:t> a group to </a:t>
            </a:r>
            <a:r>
              <a:rPr lang="en-US" sz="2000" b="1" dirty="0" smtClean="0">
                <a:latin typeface="Times New Roman" pitchFamily="18" charset="0"/>
                <a:cs typeface="Times New Roman" pitchFamily="18" charset="0"/>
              </a:rPr>
              <a:t>co-operate</a:t>
            </a:r>
            <a:r>
              <a:rPr lang="en-US" sz="2000" dirty="0" smtClean="0">
                <a:latin typeface="Times New Roman" pitchFamily="18" charset="0"/>
                <a:cs typeface="Times New Roman" pitchFamily="18" charset="0"/>
              </a:rPr>
              <a:t> in setting and </a:t>
            </a:r>
            <a:r>
              <a:rPr lang="en-US" sz="2000" b="1" dirty="0" smtClean="0">
                <a:latin typeface="Times New Roman" pitchFamily="18" charset="0"/>
                <a:cs typeface="Times New Roman" pitchFamily="18" charset="0"/>
              </a:rPr>
              <a:t>achieving goals</a:t>
            </a:r>
            <a:r>
              <a:rPr lang="en-US" sz="2000" dirty="0" smtClean="0">
                <a:latin typeface="Times New Roman" pitchFamily="18" charset="0"/>
                <a:cs typeface="Times New Roman" pitchFamily="18" charset="0"/>
              </a:rPr>
              <a:t>. </a:t>
            </a:r>
          </a:p>
          <a:p>
            <a:pPr algn="just"/>
            <a:r>
              <a:rPr lang="en-US" sz="2000" dirty="0" smtClean="0">
                <a:latin typeface="Times New Roman" pitchFamily="18" charset="0"/>
                <a:cs typeface="Times New Roman" pitchFamily="18" charset="0"/>
              </a:rPr>
              <a:t>Leadership is an </a:t>
            </a:r>
            <a:r>
              <a:rPr lang="en-US" sz="2000" b="1" dirty="0" smtClean="0">
                <a:latin typeface="Times New Roman" pitchFamily="18" charset="0"/>
                <a:cs typeface="Times New Roman" pitchFamily="18" charset="0"/>
              </a:rPr>
              <a:t>activity</a:t>
            </a:r>
            <a:r>
              <a:rPr lang="en-US" sz="2000" dirty="0" smtClean="0">
                <a:latin typeface="Times New Roman" pitchFamily="18" charset="0"/>
                <a:cs typeface="Times New Roman" pitchFamily="18" charset="0"/>
              </a:rPr>
              <a:t> in which effort is made to influence people to co-operate in achieving a goal. </a:t>
            </a:r>
          </a:p>
          <a:p>
            <a:pPr algn="just"/>
            <a:r>
              <a:rPr lang="en-US" sz="2000" dirty="0" smtClean="0">
                <a:latin typeface="Times New Roman" pitchFamily="18" charset="0"/>
                <a:cs typeface="Times New Roman" pitchFamily="18" charset="0"/>
              </a:rPr>
              <a:t>Leadership is the </a:t>
            </a:r>
            <a:r>
              <a:rPr lang="en-US" sz="2000" b="1" dirty="0" smtClean="0">
                <a:latin typeface="Times New Roman" pitchFamily="18" charset="0"/>
                <a:cs typeface="Times New Roman" pitchFamily="18" charset="0"/>
              </a:rPr>
              <a:t>ability</a:t>
            </a:r>
            <a:r>
              <a:rPr lang="en-US" sz="2000" dirty="0" smtClean="0">
                <a:latin typeface="Times New Roman" pitchFamily="18" charset="0"/>
                <a:cs typeface="Times New Roman" pitchFamily="18" charset="0"/>
              </a:rPr>
              <a:t> to get people work </a:t>
            </a:r>
            <a:r>
              <a:rPr lang="en-US" sz="2000" b="1" dirty="0" smtClean="0">
                <a:latin typeface="Times New Roman" pitchFamily="18" charset="0"/>
                <a:cs typeface="Times New Roman" pitchFamily="18" charset="0"/>
              </a:rPr>
              <a:t>willingly</a:t>
            </a:r>
            <a:r>
              <a:rPr lang="en-US" sz="2000" dirty="0" smtClean="0">
                <a:latin typeface="Times New Roman" pitchFamily="18" charset="0"/>
                <a:cs typeface="Times New Roman" pitchFamily="18" charset="0"/>
              </a:rPr>
              <a:t> by </a:t>
            </a:r>
            <a:r>
              <a:rPr lang="en-US" sz="2000" b="1" dirty="0" smtClean="0">
                <a:latin typeface="Times New Roman" pitchFamily="18" charset="0"/>
                <a:cs typeface="Times New Roman" pitchFamily="18" charset="0"/>
              </a:rPr>
              <a:t>influence</a:t>
            </a:r>
            <a:r>
              <a:rPr lang="en-US" sz="2000" dirty="0" smtClean="0">
                <a:latin typeface="Times New Roman" pitchFamily="18" charset="0"/>
                <a:cs typeface="Times New Roman" pitchFamily="18" charset="0"/>
              </a:rPr>
              <a:t> or by setting example. It is a </a:t>
            </a:r>
            <a:r>
              <a:rPr lang="en-US" sz="2000" b="1" dirty="0" smtClean="0">
                <a:latin typeface="Times New Roman" pitchFamily="18" charset="0"/>
                <a:cs typeface="Times New Roman" pitchFamily="18" charset="0"/>
              </a:rPr>
              <a:t>social process</a:t>
            </a:r>
            <a:r>
              <a:rPr lang="en-US" sz="2000" dirty="0" smtClean="0">
                <a:latin typeface="Times New Roman" pitchFamily="18" charset="0"/>
                <a:cs typeface="Times New Roman" pitchFamily="18" charset="0"/>
              </a:rPr>
              <a:t>, which initiates action for and with followers.</a:t>
            </a:r>
          </a:p>
          <a:p>
            <a:pPr algn="just"/>
            <a:r>
              <a:rPr lang="en-US" sz="2000" dirty="0" smtClean="0">
                <a:latin typeface="Times New Roman" pitchFamily="18" charset="0"/>
                <a:cs typeface="Times New Roman" pitchFamily="18" charset="0"/>
              </a:rPr>
              <a:t>Leadership is the </a:t>
            </a:r>
            <a:r>
              <a:rPr lang="en-US" sz="2000" b="1" dirty="0" smtClean="0">
                <a:latin typeface="Times New Roman" pitchFamily="18" charset="0"/>
                <a:cs typeface="Times New Roman" pitchFamily="18" charset="0"/>
              </a:rPr>
              <a:t>process</a:t>
            </a:r>
            <a:r>
              <a:rPr lang="en-US" sz="2000" dirty="0" smtClean="0">
                <a:latin typeface="Times New Roman" pitchFamily="18" charset="0"/>
                <a:cs typeface="Times New Roman" pitchFamily="18" charset="0"/>
              </a:rPr>
              <a:t> of influencing people to direct their efforts toward the attainment of particular goal.</a:t>
            </a:r>
          </a:p>
          <a:p>
            <a:pPr algn="just"/>
            <a:r>
              <a:rPr lang="en-US" sz="2000" dirty="0" smtClean="0">
                <a:latin typeface="Times New Roman" pitchFamily="18" charset="0"/>
                <a:cs typeface="Times New Roman" pitchFamily="18" charset="0"/>
              </a:rPr>
              <a:t>The Leader’s job is to build an </a:t>
            </a:r>
            <a:r>
              <a:rPr lang="en-US" sz="2000" b="1" dirty="0" smtClean="0">
                <a:latin typeface="Times New Roman" pitchFamily="18" charset="0"/>
                <a:cs typeface="Times New Roman" pitchFamily="18" charset="0"/>
              </a:rPr>
              <a:t>environment</a:t>
            </a:r>
            <a:r>
              <a:rPr lang="en-US" sz="2000" dirty="0" smtClean="0">
                <a:latin typeface="Times New Roman" pitchFamily="18" charset="0"/>
                <a:cs typeface="Times New Roman" pitchFamily="18" charset="0"/>
              </a:rPr>
              <a:t> in which team work can be achieved. It is his responsibility to create and maintain </a:t>
            </a:r>
            <a:r>
              <a:rPr lang="en-US" sz="2000" b="1" dirty="0" smtClean="0">
                <a:latin typeface="Times New Roman" pitchFamily="18" charset="0"/>
                <a:cs typeface="Times New Roman" pitchFamily="18" charset="0"/>
              </a:rPr>
              <a:t>credibility</a:t>
            </a:r>
            <a:r>
              <a:rPr lang="en-US" sz="2000" dirty="0" smtClean="0">
                <a:latin typeface="Times New Roman" pitchFamily="18" charset="0"/>
                <a:cs typeface="Times New Roman" pitchFamily="18" charset="0"/>
              </a:rPr>
              <a:t> with the work group.</a:t>
            </a:r>
          </a:p>
          <a:p>
            <a:pPr algn="just"/>
            <a:endParaRPr lang="en-US" sz="2000"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382000" cy="5638800"/>
          </a:xfrm>
        </p:spPr>
        <p:txBody>
          <a:bodyPr>
            <a:normAutofit/>
          </a:bodyPr>
          <a:lstStyle/>
          <a:p>
            <a:pPr algn="ctr">
              <a:buNone/>
            </a:pPr>
            <a:r>
              <a:rPr lang="en-US" sz="2000" b="1" dirty="0" smtClean="0">
                <a:latin typeface="Times New Roman" pitchFamily="18" charset="0"/>
                <a:cs typeface="Times New Roman" pitchFamily="18" charset="0"/>
              </a:rPr>
              <a:t>The four factors which influence leadership:</a:t>
            </a:r>
          </a:p>
          <a:p>
            <a:pPr marL="457200" indent="-457200" algn="just">
              <a:lnSpc>
                <a:spcPct val="150000"/>
              </a:lnSpc>
              <a:buFont typeface="+mj-lt"/>
              <a:buAutoNum type="arabicPeriod"/>
            </a:pPr>
            <a:r>
              <a:rPr lang="en-US" sz="2000" b="1" dirty="0" smtClean="0">
                <a:latin typeface="Times New Roman" pitchFamily="18" charset="0"/>
                <a:cs typeface="Times New Roman" pitchFamily="18" charset="0"/>
              </a:rPr>
              <a:t>Drive</a:t>
            </a:r>
            <a:r>
              <a:rPr lang="en-US" sz="2000" dirty="0" smtClean="0">
                <a:latin typeface="Times New Roman" pitchFamily="18" charset="0"/>
                <a:cs typeface="Times New Roman" pitchFamily="18" charset="0"/>
              </a:rPr>
              <a:t>: The physical and mental effort expended by the leader. Individuals who have a great deal of drive were found to have more influence with their peers and work group.</a:t>
            </a:r>
          </a:p>
          <a:p>
            <a:pPr marL="457200" indent="-457200" algn="just">
              <a:lnSpc>
                <a:spcPct val="150000"/>
              </a:lnSpc>
              <a:buFont typeface="+mj-lt"/>
              <a:buAutoNum type="arabicPeriod"/>
            </a:pPr>
            <a:r>
              <a:rPr lang="en-US" sz="2000" b="1" dirty="0" smtClean="0">
                <a:latin typeface="Times New Roman" pitchFamily="18" charset="0"/>
                <a:cs typeface="Times New Roman" pitchFamily="18" charset="0"/>
              </a:rPr>
              <a:t>Dependability</a:t>
            </a:r>
            <a:r>
              <a:rPr lang="en-US" sz="2000" dirty="0" smtClean="0">
                <a:latin typeface="Times New Roman" pitchFamily="18" charset="0"/>
                <a:cs typeface="Times New Roman" pitchFamily="18" charset="0"/>
              </a:rPr>
              <a:t>: The reliance people can place in the leader’s word. A highly dependable leader is trusted by his subordinates.</a:t>
            </a:r>
          </a:p>
          <a:p>
            <a:pPr marL="457200" indent="-457200" algn="just">
              <a:lnSpc>
                <a:spcPct val="150000"/>
              </a:lnSpc>
              <a:buFont typeface="+mj-lt"/>
              <a:buAutoNum type="arabicPeriod"/>
            </a:pPr>
            <a:r>
              <a:rPr lang="en-US" sz="2000" b="1" dirty="0" smtClean="0">
                <a:latin typeface="Times New Roman" pitchFamily="18" charset="0"/>
                <a:cs typeface="Times New Roman" pitchFamily="18" charset="0"/>
              </a:rPr>
              <a:t>Competence</a:t>
            </a:r>
            <a:r>
              <a:rPr lang="en-US" sz="2000" dirty="0" smtClean="0">
                <a:latin typeface="Times New Roman" pitchFamily="18" charset="0"/>
                <a:cs typeface="Times New Roman" pitchFamily="18" charset="0"/>
              </a:rPr>
              <a:t>: The ability of the leader to get a job done effectively and efficiently.</a:t>
            </a:r>
          </a:p>
          <a:p>
            <a:pPr marL="457200" indent="-457200" algn="just">
              <a:lnSpc>
                <a:spcPct val="150000"/>
              </a:lnSpc>
              <a:buFont typeface="+mj-lt"/>
              <a:buAutoNum type="arabicPeriod"/>
            </a:pPr>
            <a:r>
              <a:rPr lang="en-US" sz="2000" b="1" dirty="0" smtClean="0">
                <a:latin typeface="Times New Roman" pitchFamily="18" charset="0"/>
                <a:cs typeface="Times New Roman" pitchFamily="18" charset="0"/>
              </a:rPr>
              <a:t>Credibility</a:t>
            </a:r>
            <a:r>
              <a:rPr lang="en-US" sz="2000" dirty="0" smtClean="0">
                <a:latin typeface="Times New Roman" pitchFamily="18" charset="0"/>
                <a:cs typeface="Times New Roman" pitchFamily="18" charset="0"/>
              </a:rPr>
              <a:t>: The degree to which a leader is believable. It is an important asset which is directly affected by the perception people have of the individual's honesty, discretion and ability.</a:t>
            </a:r>
          </a:p>
          <a:p>
            <a:pPr algn="just">
              <a:lnSpc>
                <a:spcPct val="150000"/>
              </a:lnSpc>
              <a:buNone/>
            </a:pPr>
            <a:endParaRPr lang="en-US" sz="2000" dirty="0">
              <a:latin typeface="Times New Roman" pitchFamily="18" charset="0"/>
              <a:cs typeface="Times New Roman"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382000" cy="6705600"/>
          </a:xfrm>
        </p:spPr>
        <p:txBody>
          <a:bodyPr>
            <a:normAutofit fontScale="70000" lnSpcReduction="20000"/>
          </a:bodyPr>
          <a:lstStyle/>
          <a:p>
            <a:pPr algn="ctr">
              <a:buNone/>
            </a:pPr>
            <a:r>
              <a:rPr lang="en-US" sz="3400" b="1" dirty="0" smtClean="0">
                <a:latin typeface="Times New Roman" pitchFamily="18" charset="0"/>
                <a:cs typeface="Times New Roman" pitchFamily="18" charset="0"/>
              </a:rPr>
              <a:t>Types of Leaders</a:t>
            </a:r>
            <a:endParaRPr lang="en-US" sz="3400" dirty="0" smtClean="0">
              <a:latin typeface="Times New Roman" pitchFamily="18" charset="0"/>
              <a:cs typeface="Times New Roman" pitchFamily="18" charset="0"/>
            </a:endParaRPr>
          </a:p>
          <a:p>
            <a:pPr lvl="0">
              <a:lnSpc>
                <a:spcPct val="120000"/>
              </a:lnSpc>
            </a:pPr>
            <a:r>
              <a:rPr lang="en-US" sz="2900" dirty="0" smtClean="0">
                <a:latin typeface="Times New Roman" pitchFamily="18" charset="0"/>
                <a:cs typeface="Times New Roman" pitchFamily="18" charset="0"/>
              </a:rPr>
              <a:t>Leaders can be classified into different categories based on various criteria. Some of these are</a:t>
            </a:r>
          </a:p>
          <a:p>
            <a:pPr lvl="1">
              <a:lnSpc>
                <a:spcPct val="120000"/>
              </a:lnSpc>
            </a:pPr>
            <a:r>
              <a:rPr lang="en-US" sz="2900" dirty="0" smtClean="0">
                <a:latin typeface="Times New Roman" pitchFamily="18" charset="0"/>
                <a:cs typeface="Times New Roman" pitchFamily="18" charset="0"/>
              </a:rPr>
              <a:t>Democratic leader, Autocratic leader and Laissez Faire</a:t>
            </a:r>
          </a:p>
          <a:p>
            <a:pPr lvl="1">
              <a:lnSpc>
                <a:spcPct val="120000"/>
              </a:lnSpc>
            </a:pPr>
            <a:r>
              <a:rPr lang="en-US" sz="2900" dirty="0" smtClean="0">
                <a:latin typeface="Times New Roman" pitchFamily="18" charset="0"/>
                <a:cs typeface="Times New Roman" pitchFamily="18" charset="0"/>
              </a:rPr>
              <a:t>Formal leader and Informal leader</a:t>
            </a:r>
          </a:p>
          <a:p>
            <a:pPr lvl="1">
              <a:lnSpc>
                <a:spcPct val="120000"/>
              </a:lnSpc>
            </a:pPr>
            <a:r>
              <a:rPr lang="en-US" sz="2900" dirty="0" smtClean="0">
                <a:latin typeface="Times New Roman" pitchFamily="18" charset="0"/>
                <a:cs typeface="Times New Roman" pitchFamily="18" charset="0"/>
              </a:rPr>
              <a:t>Professional leader and Lay leader</a:t>
            </a:r>
          </a:p>
          <a:p>
            <a:pPr lvl="1">
              <a:lnSpc>
                <a:spcPct val="120000"/>
              </a:lnSpc>
            </a:pPr>
            <a:r>
              <a:rPr lang="en-US" sz="2900" dirty="0" smtClean="0">
                <a:latin typeface="Times New Roman" pitchFamily="18" charset="0"/>
                <a:cs typeface="Times New Roman" pitchFamily="18" charset="0"/>
              </a:rPr>
              <a:t>Operational leader, Popularity leader and Prominent leader</a:t>
            </a:r>
          </a:p>
          <a:p>
            <a:pPr lvl="1">
              <a:lnSpc>
                <a:spcPct val="120000"/>
              </a:lnSpc>
            </a:pPr>
            <a:r>
              <a:rPr lang="en-US" sz="2900" dirty="0" smtClean="0">
                <a:latin typeface="Times New Roman" pitchFamily="18" charset="0"/>
                <a:cs typeface="Times New Roman" pitchFamily="18" charset="0"/>
              </a:rPr>
              <a:t>Elected leader, Selected leader and Nominated leader</a:t>
            </a:r>
          </a:p>
          <a:p>
            <a:pPr lvl="1">
              <a:lnSpc>
                <a:spcPct val="120000"/>
              </a:lnSpc>
            </a:pPr>
            <a:r>
              <a:rPr lang="en-US" sz="2900" dirty="0" smtClean="0">
                <a:latin typeface="Times New Roman" pitchFamily="18" charset="0"/>
                <a:cs typeface="Times New Roman" pitchFamily="18" charset="0"/>
              </a:rPr>
              <a:t>Political leader, Religious leader, Social leader, Academic leader, Business leader, Recreation leader, etc</a:t>
            </a:r>
          </a:p>
          <a:p>
            <a:pPr lvl="1">
              <a:lnSpc>
                <a:spcPct val="120000"/>
              </a:lnSpc>
            </a:pPr>
            <a:r>
              <a:rPr lang="en-US" sz="2900" b="1" i="1" dirty="0" smtClean="0">
                <a:latin typeface="Times New Roman" pitchFamily="18" charset="0"/>
                <a:cs typeface="Times New Roman" pitchFamily="18" charset="0"/>
              </a:rPr>
              <a:t>Formal leader</a:t>
            </a:r>
            <a:r>
              <a:rPr lang="en-US" sz="2900" i="1" dirty="0" smtClean="0">
                <a:latin typeface="Times New Roman" pitchFamily="18" charset="0"/>
                <a:cs typeface="Times New Roman" pitchFamily="18" charset="0"/>
              </a:rPr>
              <a:t>:</a:t>
            </a:r>
            <a:r>
              <a:rPr lang="en-US" sz="2900" dirty="0" smtClean="0">
                <a:latin typeface="Times New Roman" pitchFamily="18" charset="0"/>
                <a:cs typeface="Times New Roman" pitchFamily="18" charset="0"/>
              </a:rPr>
              <a:t> may be a local person who holds some kind of official post within the bureaucratic and administrative structure.</a:t>
            </a:r>
          </a:p>
          <a:p>
            <a:pPr lvl="2">
              <a:lnSpc>
                <a:spcPct val="120000"/>
              </a:lnSpc>
            </a:pPr>
            <a:r>
              <a:rPr lang="en-US" sz="2900" dirty="0" smtClean="0">
                <a:latin typeface="Times New Roman" pitchFamily="18" charset="0"/>
                <a:cs typeface="Times New Roman" pitchFamily="18" charset="0"/>
              </a:rPr>
              <a:t>Example: </a:t>
            </a:r>
            <a:r>
              <a:rPr lang="en-US" sz="2900" dirty="0" err="1" smtClean="0">
                <a:latin typeface="Times New Roman" pitchFamily="18" charset="0"/>
                <a:cs typeface="Times New Roman" pitchFamily="18" charset="0"/>
              </a:rPr>
              <a:t>Panchayat</a:t>
            </a:r>
            <a:r>
              <a:rPr lang="en-US" sz="2900" dirty="0" smtClean="0">
                <a:latin typeface="Times New Roman" pitchFamily="18" charset="0"/>
                <a:cs typeface="Times New Roman" pitchFamily="18" charset="0"/>
              </a:rPr>
              <a:t> president, Elected president and governing body members of Milk cooperative society, Head of institutions, etc.</a:t>
            </a:r>
          </a:p>
          <a:p>
            <a:pPr>
              <a:lnSpc>
                <a:spcPct val="120000"/>
              </a:lnSpc>
            </a:pPr>
            <a:r>
              <a:rPr lang="en-US" sz="2900" b="1" i="1" dirty="0" smtClean="0">
                <a:latin typeface="Times New Roman" pitchFamily="18" charset="0"/>
                <a:cs typeface="Times New Roman" pitchFamily="18" charset="0"/>
              </a:rPr>
              <a:t>Informal leader:</a:t>
            </a:r>
            <a:r>
              <a:rPr lang="en-US" sz="2900" dirty="0" smtClean="0">
                <a:latin typeface="Times New Roman" pitchFamily="18" charset="0"/>
                <a:cs typeface="Times New Roman" pitchFamily="18" charset="0"/>
              </a:rPr>
              <a:t> are farmers who are not holding any particular position in any organization. They are prominent in their area, who show the qualities and abilities to influence others. These leaders will be very useful in planning and implementing the extension </a:t>
            </a:r>
            <a:r>
              <a:rPr lang="en-US" sz="2900" dirty="0" err="1" smtClean="0">
                <a:latin typeface="Times New Roman" pitchFamily="18" charset="0"/>
                <a:cs typeface="Times New Roman" pitchFamily="18" charset="0"/>
              </a:rPr>
              <a:t>programmes</a:t>
            </a:r>
            <a:r>
              <a:rPr lang="en-US" sz="2900" dirty="0" smtClean="0">
                <a:latin typeface="Times New Roman" pitchFamily="18" charset="0"/>
                <a:cs typeface="Times New Roman" pitchFamily="18" charset="0"/>
              </a:rPr>
              <a:t> as they have influence over the people of his/her group.</a:t>
            </a:r>
          </a:p>
          <a:p>
            <a:pPr algn="just">
              <a:lnSpc>
                <a:spcPct val="150000"/>
              </a:lnSpc>
            </a:pPr>
            <a:endParaRPr lang="en-US" sz="2000"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382000" cy="6400800"/>
          </a:xfrm>
        </p:spPr>
        <p:txBody>
          <a:bodyPr>
            <a:normAutofit fontScale="70000" lnSpcReduction="20000"/>
          </a:bodyPr>
          <a:lstStyle/>
          <a:p>
            <a:pPr algn="ctr">
              <a:buNone/>
            </a:pPr>
            <a:r>
              <a:rPr lang="en-US" sz="3400" b="1" dirty="0" smtClean="0">
                <a:latin typeface="Times New Roman" pitchFamily="18" charset="0"/>
                <a:cs typeface="Times New Roman" pitchFamily="18" charset="0"/>
              </a:rPr>
              <a:t>Functions of Leaders</a:t>
            </a:r>
            <a:endParaRPr lang="en-US" sz="3400" dirty="0" smtClean="0">
              <a:latin typeface="Times New Roman" pitchFamily="18" charset="0"/>
              <a:cs typeface="Times New Roman" pitchFamily="18" charset="0"/>
            </a:endParaRPr>
          </a:p>
          <a:p>
            <a:pPr algn="just">
              <a:lnSpc>
                <a:spcPct val="170000"/>
              </a:lnSpc>
            </a:pPr>
            <a:r>
              <a:rPr lang="en-US" sz="2400" b="1" dirty="0" smtClean="0">
                <a:latin typeface="Times New Roman" pitchFamily="18" charset="0"/>
                <a:cs typeface="Times New Roman" pitchFamily="18" charset="0"/>
              </a:rPr>
              <a:t>Group Spokesman </a:t>
            </a:r>
            <a:r>
              <a:rPr lang="en-US" sz="2400" dirty="0" smtClean="0">
                <a:latin typeface="Times New Roman" pitchFamily="18" charset="0"/>
                <a:cs typeface="Times New Roman" pitchFamily="18" charset="0"/>
              </a:rPr>
              <a:t>: Fully aware about group’s consensus of opinion. Speaking for the group and represent group’s interest and position faithfully and accurately.</a:t>
            </a:r>
          </a:p>
          <a:p>
            <a:pPr algn="just">
              <a:lnSpc>
                <a:spcPct val="170000"/>
              </a:lnSpc>
            </a:pPr>
            <a:r>
              <a:rPr lang="en-US" sz="2400" b="1" dirty="0" smtClean="0">
                <a:latin typeface="Times New Roman" pitchFamily="18" charset="0"/>
                <a:cs typeface="Times New Roman" pitchFamily="18" charset="0"/>
              </a:rPr>
              <a:t>Group harmonizer </a:t>
            </a:r>
            <a:r>
              <a:rPr lang="en-US" sz="2400" dirty="0" smtClean="0">
                <a:latin typeface="Times New Roman" pitchFamily="18" charset="0"/>
                <a:cs typeface="Times New Roman" pitchFamily="18" charset="0"/>
              </a:rPr>
              <a:t>: Give emphasis more on uniformity among the members rather than individual differences. </a:t>
            </a:r>
          </a:p>
          <a:p>
            <a:pPr algn="just">
              <a:lnSpc>
                <a:spcPct val="170000"/>
              </a:lnSpc>
            </a:pPr>
            <a:r>
              <a:rPr lang="en-US" sz="2400" b="1" dirty="0" smtClean="0">
                <a:latin typeface="Times New Roman" pitchFamily="18" charset="0"/>
                <a:cs typeface="Times New Roman" pitchFamily="18" charset="0"/>
              </a:rPr>
              <a:t>Group Planner </a:t>
            </a:r>
            <a:r>
              <a:rPr lang="en-US" sz="2400" dirty="0" smtClean="0">
                <a:latin typeface="Times New Roman" pitchFamily="18" charset="0"/>
                <a:cs typeface="Times New Roman" pitchFamily="18" charset="0"/>
              </a:rPr>
              <a:t>:  The leader must be able to plan, to visualize in his imagination the way by which group can satisfy its needs.</a:t>
            </a:r>
          </a:p>
          <a:p>
            <a:pPr algn="just">
              <a:lnSpc>
                <a:spcPct val="170000"/>
              </a:lnSpc>
            </a:pPr>
            <a:r>
              <a:rPr lang="en-US" sz="2400" b="1" dirty="0" smtClean="0">
                <a:latin typeface="Times New Roman" pitchFamily="18" charset="0"/>
                <a:cs typeface="Times New Roman" pitchFamily="18" charset="0"/>
              </a:rPr>
              <a:t>Group Executive </a:t>
            </a:r>
            <a:r>
              <a:rPr lang="en-US" sz="2400" dirty="0" smtClean="0">
                <a:latin typeface="Times New Roman" pitchFamily="18" charset="0"/>
                <a:cs typeface="Times New Roman" pitchFamily="18" charset="0"/>
              </a:rPr>
              <a:t>: Leaders are charged with responsibility to see that agreed policies of group are put in to action.</a:t>
            </a:r>
          </a:p>
          <a:p>
            <a:pPr algn="just">
              <a:lnSpc>
                <a:spcPct val="170000"/>
              </a:lnSpc>
            </a:pPr>
            <a:r>
              <a:rPr lang="en-US" sz="2400" b="1" dirty="0" smtClean="0">
                <a:latin typeface="Times New Roman" pitchFamily="18" charset="0"/>
                <a:cs typeface="Times New Roman" pitchFamily="18" charset="0"/>
              </a:rPr>
              <a:t>Group Educator </a:t>
            </a:r>
            <a:r>
              <a:rPr lang="en-US" sz="2400" dirty="0" smtClean="0">
                <a:latin typeface="Times New Roman" pitchFamily="18" charset="0"/>
                <a:cs typeface="Times New Roman" pitchFamily="18" charset="0"/>
              </a:rPr>
              <a:t>: Leader has more training and exposure. </a:t>
            </a:r>
          </a:p>
          <a:p>
            <a:pPr algn="just">
              <a:lnSpc>
                <a:spcPct val="170000"/>
              </a:lnSpc>
            </a:pPr>
            <a:r>
              <a:rPr lang="en-US" sz="2400" b="1" dirty="0" smtClean="0">
                <a:latin typeface="Times New Roman" pitchFamily="18" charset="0"/>
                <a:cs typeface="Times New Roman" pitchFamily="18" charset="0"/>
              </a:rPr>
              <a:t>Group Ideals </a:t>
            </a:r>
            <a:r>
              <a:rPr lang="en-US" sz="2400" dirty="0" smtClean="0">
                <a:latin typeface="Times New Roman" pitchFamily="18" charset="0"/>
                <a:cs typeface="Times New Roman" pitchFamily="18" charset="0"/>
              </a:rPr>
              <a:t>: the group expect its leaders that they have to embody the ideals of the group.</a:t>
            </a:r>
          </a:p>
          <a:p>
            <a:pPr algn="just">
              <a:lnSpc>
                <a:spcPct val="170000"/>
              </a:lnSpc>
            </a:pPr>
            <a:r>
              <a:rPr lang="en-US" sz="2400" b="1" dirty="0" smtClean="0">
                <a:latin typeface="Times New Roman" pitchFamily="18" charset="0"/>
                <a:cs typeface="Times New Roman" pitchFamily="18" charset="0"/>
              </a:rPr>
              <a:t>Group discussion chairman </a:t>
            </a:r>
            <a:r>
              <a:rPr lang="en-US" sz="2400" dirty="0" smtClean="0">
                <a:latin typeface="Times New Roman" pitchFamily="18" charset="0"/>
                <a:cs typeface="Times New Roman" pitchFamily="18" charset="0"/>
              </a:rPr>
              <a:t>: </a:t>
            </a:r>
          </a:p>
          <a:p>
            <a:pPr algn="just">
              <a:lnSpc>
                <a:spcPct val="170000"/>
              </a:lnSpc>
            </a:pPr>
            <a:r>
              <a:rPr lang="en-US" sz="2400" b="1" dirty="0" smtClean="0">
                <a:latin typeface="Times New Roman" pitchFamily="18" charset="0"/>
                <a:cs typeface="Times New Roman" pitchFamily="18" charset="0"/>
              </a:rPr>
              <a:t>Group supervisor </a:t>
            </a:r>
            <a:r>
              <a:rPr lang="en-US" sz="2400" dirty="0" smtClean="0">
                <a:latin typeface="Times New Roman" pitchFamily="18" charset="0"/>
                <a:cs typeface="Times New Roman" pitchFamily="18" charset="0"/>
              </a:rPr>
              <a:t>: working with lay leaders and organizations to serve in capacity to advising them.  </a:t>
            </a:r>
            <a:endParaRPr lang="en-US" sz="2400" dirty="0">
              <a:latin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09600"/>
            <a:ext cx="7924800" cy="5638800"/>
          </a:xfrm>
        </p:spPr>
        <p:txBody>
          <a:bodyPr>
            <a:normAutofit/>
          </a:bodyPr>
          <a:lstStyle/>
          <a:p>
            <a:pPr algn="ctr">
              <a:buNone/>
            </a:pPr>
            <a:r>
              <a:rPr lang="en-US" sz="3400" b="1" dirty="0" smtClean="0">
                <a:latin typeface="Times New Roman" pitchFamily="18" charset="0"/>
                <a:cs typeface="Times New Roman" pitchFamily="18" charset="0"/>
              </a:rPr>
              <a:t>Method of lay leaders selection</a:t>
            </a:r>
            <a:endParaRPr lang="en-US" sz="3400" dirty="0" smtClean="0">
              <a:latin typeface="Times New Roman" pitchFamily="18" charset="0"/>
              <a:cs typeface="Times New Roman" pitchFamily="18" charset="0"/>
            </a:endParaRPr>
          </a:p>
          <a:p>
            <a:pPr algn="just">
              <a:lnSpc>
                <a:spcPct val="150000"/>
              </a:lnSpc>
            </a:pPr>
            <a:r>
              <a:rPr lang="en-US" sz="2000" b="1" dirty="0" err="1" smtClean="0">
                <a:latin typeface="Times New Roman" pitchFamily="18" charset="0"/>
                <a:cs typeface="Times New Roman" pitchFamily="18" charset="0"/>
              </a:rPr>
              <a:t>Sociometry</a:t>
            </a:r>
            <a:r>
              <a:rPr lang="en-US" sz="2000" dirty="0" smtClean="0">
                <a:latin typeface="Times New Roman" pitchFamily="18" charset="0"/>
                <a:cs typeface="Times New Roman" pitchFamily="18" charset="0"/>
              </a:rPr>
              <a:t> : it attempts to describe interpersonal  relationship of social system in quantitative form. </a:t>
            </a:r>
          </a:p>
          <a:p>
            <a:pPr algn="just">
              <a:lnSpc>
                <a:spcPct val="150000"/>
              </a:lnSpc>
            </a:pPr>
            <a:r>
              <a:rPr lang="en-US" sz="2000" b="1" dirty="0" smtClean="0">
                <a:latin typeface="Times New Roman" pitchFamily="18" charset="0"/>
                <a:cs typeface="Times New Roman" pitchFamily="18" charset="0"/>
              </a:rPr>
              <a:t>Election</a:t>
            </a:r>
            <a:r>
              <a:rPr lang="en-US" sz="2000" dirty="0" smtClean="0">
                <a:latin typeface="Times New Roman" pitchFamily="18" charset="0"/>
                <a:cs typeface="Times New Roman" pitchFamily="18" charset="0"/>
              </a:rPr>
              <a:t> : </a:t>
            </a:r>
          </a:p>
          <a:p>
            <a:pPr algn="just">
              <a:lnSpc>
                <a:spcPct val="150000"/>
              </a:lnSpc>
            </a:pPr>
            <a:r>
              <a:rPr lang="en-US" sz="2000" b="1" dirty="0" smtClean="0">
                <a:latin typeface="Times New Roman" pitchFamily="18" charset="0"/>
                <a:cs typeface="Times New Roman" pitchFamily="18" charset="0"/>
              </a:rPr>
              <a:t>The discussion method :  </a:t>
            </a:r>
          </a:p>
          <a:p>
            <a:pPr algn="just">
              <a:lnSpc>
                <a:spcPct val="150000"/>
              </a:lnSpc>
            </a:pPr>
            <a:r>
              <a:rPr lang="en-US" sz="2000" b="1" dirty="0" smtClean="0">
                <a:latin typeface="Times New Roman" pitchFamily="18" charset="0"/>
                <a:cs typeface="Times New Roman" pitchFamily="18" charset="0"/>
              </a:rPr>
              <a:t>The workshop method :</a:t>
            </a:r>
          </a:p>
          <a:p>
            <a:pPr algn="just">
              <a:lnSpc>
                <a:spcPct val="150000"/>
              </a:lnSpc>
            </a:pPr>
            <a:r>
              <a:rPr lang="en-US" sz="2000" b="1" dirty="0" smtClean="0">
                <a:latin typeface="Times New Roman" pitchFamily="18" charset="0"/>
                <a:cs typeface="Times New Roman" pitchFamily="18" charset="0"/>
              </a:rPr>
              <a:t>The group observer :</a:t>
            </a:r>
          </a:p>
          <a:p>
            <a:pPr algn="just">
              <a:lnSpc>
                <a:spcPct val="150000"/>
              </a:lnSpc>
            </a:pPr>
            <a:r>
              <a:rPr lang="en-US" sz="2000" b="1" dirty="0" smtClean="0">
                <a:latin typeface="Times New Roman" pitchFamily="18" charset="0"/>
                <a:cs typeface="Times New Roman" pitchFamily="18" charset="0"/>
              </a:rPr>
              <a:t>Key informants :</a:t>
            </a:r>
          </a:p>
          <a:p>
            <a:pPr algn="just">
              <a:lnSpc>
                <a:spcPct val="150000"/>
              </a:lnSpc>
            </a:pPr>
            <a:r>
              <a:rPr lang="en-US" sz="2000" b="1" dirty="0" smtClean="0">
                <a:latin typeface="Times New Roman" pitchFamily="18" charset="0"/>
                <a:cs typeface="Times New Roman" pitchFamily="18" charset="0"/>
              </a:rPr>
              <a:t>The self designating method :</a:t>
            </a:r>
          </a:p>
          <a:p>
            <a:pPr algn="just">
              <a:lnSpc>
                <a:spcPct val="150000"/>
              </a:lnSpc>
            </a:pPr>
            <a:endParaRPr lang="en-US" sz="2000" dirty="0" smtClean="0">
              <a:latin typeface="Times New Roman" pitchFamily="18" charset="0"/>
              <a:cs typeface="Times New Roman" pitchFamily="18" charset="0"/>
            </a:endParaRPr>
          </a:p>
          <a:p>
            <a:pPr algn="just">
              <a:lnSpc>
                <a:spcPct val="150000"/>
              </a:lnSpc>
            </a:pPr>
            <a:endParaRPr lang="en-US"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458200" cy="6248400"/>
          </a:xfrm>
        </p:spPr>
        <p:txBody>
          <a:bodyPr>
            <a:normAutofit/>
          </a:bodyPr>
          <a:lstStyle/>
          <a:p>
            <a:pPr lvl="0" algn="just">
              <a:lnSpc>
                <a:spcPct val="150000"/>
              </a:lnSpc>
            </a:pPr>
            <a:r>
              <a:rPr lang="en-US" sz="2000" b="1" dirty="0" smtClean="0">
                <a:latin typeface="Times New Roman" pitchFamily="18" charset="0"/>
                <a:cs typeface="Times New Roman" pitchFamily="18" charset="0"/>
              </a:rPr>
              <a:t>Propaganda</a:t>
            </a:r>
            <a:r>
              <a:rPr lang="en-US" sz="2000" dirty="0" smtClean="0">
                <a:latin typeface="Times New Roman" pitchFamily="18" charset="0"/>
                <a:cs typeface="Times New Roman" pitchFamily="18" charset="0"/>
              </a:rPr>
              <a:t>: Deliberate </a:t>
            </a:r>
            <a:r>
              <a:rPr lang="en-US" sz="2000" b="1" dirty="0" smtClean="0">
                <a:latin typeface="Times New Roman" pitchFamily="18" charset="0"/>
                <a:cs typeface="Times New Roman" pitchFamily="18" charset="0"/>
              </a:rPr>
              <a:t>manipulation of people’s beliefs</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values</a:t>
            </a:r>
            <a:r>
              <a:rPr lang="en-US" sz="2000" dirty="0" smtClean="0">
                <a:latin typeface="Times New Roman" pitchFamily="18" charset="0"/>
                <a:cs typeface="Times New Roman" pitchFamily="18" charset="0"/>
              </a:rPr>
              <a:t> and </a:t>
            </a:r>
            <a:r>
              <a:rPr lang="en-US" sz="2000" b="1" dirty="0" smtClean="0">
                <a:latin typeface="Times New Roman" pitchFamily="18" charset="0"/>
                <a:cs typeface="Times New Roman" pitchFamily="18" charset="0"/>
              </a:rPr>
              <a:t>behavior</a:t>
            </a:r>
            <a:r>
              <a:rPr lang="en-US" sz="2000" dirty="0" smtClean="0">
                <a:latin typeface="Times New Roman" pitchFamily="18" charset="0"/>
                <a:cs typeface="Times New Roman" pitchFamily="18" charset="0"/>
              </a:rPr>
              <a:t> through words, gestures, images, thoughts, music.</a:t>
            </a:r>
          </a:p>
          <a:p>
            <a:pPr algn="just">
              <a:lnSpc>
                <a:spcPct val="150000"/>
              </a:lnSpc>
              <a:buNone/>
            </a:pPr>
            <a:r>
              <a:rPr lang="en-US" sz="2000" dirty="0" smtClean="0">
                <a:latin typeface="Times New Roman" pitchFamily="18" charset="0"/>
                <a:cs typeface="Times New Roman" pitchFamily="18" charset="0"/>
              </a:rPr>
              <a:t>	It aims at presenting only propagandist’s side of arguments without considering receiver’s side.</a:t>
            </a:r>
          </a:p>
          <a:p>
            <a:pPr algn="just">
              <a:lnSpc>
                <a:spcPct val="150000"/>
              </a:lnSpc>
              <a:buNone/>
            </a:pPr>
            <a:r>
              <a:rPr lang="en-US" sz="2000" dirty="0" smtClean="0">
                <a:latin typeface="Times New Roman" pitchFamily="18" charset="0"/>
                <a:cs typeface="Times New Roman" pitchFamily="18" charset="0"/>
              </a:rPr>
              <a:t>	It suppresses the truth and authoritarian in approach in influencing the people.</a:t>
            </a:r>
          </a:p>
          <a:p>
            <a:pPr lvl="0" algn="just">
              <a:lnSpc>
                <a:spcPct val="150000"/>
              </a:lnSpc>
            </a:pPr>
            <a:r>
              <a:rPr lang="en-US" sz="2000" b="1" dirty="0" smtClean="0">
                <a:latin typeface="Times New Roman" pitchFamily="18" charset="0"/>
                <a:cs typeface="Times New Roman" pitchFamily="18" charset="0"/>
              </a:rPr>
              <a:t>Publicity</a:t>
            </a:r>
            <a:r>
              <a:rPr lang="en-US" sz="2000" dirty="0" smtClean="0">
                <a:latin typeface="Times New Roman" pitchFamily="18" charset="0"/>
                <a:cs typeface="Times New Roman" pitchFamily="18" charset="0"/>
              </a:rPr>
              <a:t>:  Similar to propaganda but based on truth.</a:t>
            </a:r>
          </a:p>
          <a:p>
            <a:pPr lvl="0" algn="just">
              <a:lnSpc>
                <a:spcPct val="150000"/>
              </a:lnSpc>
            </a:pPr>
            <a:r>
              <a:rPr lang="en-US" sz="2000" b="1" dirty="0" smtClean="0">
                <a:latin typeface="Times New Roman" pitchFamily="18" charset="0"/>
                <a:cs typeface="Times New Roman" pitchFamily="18" charset="0"/>
              </a:rPr>
              <a:t>Persuasion</a:t>
            </a:r>
            <a:r>
              <a:rPr lang="en-US" sz="2000" dirty="0" smtClean="0">
                <a:latin typeface="Times New Roman" pitchFamily="18" charset="0"/>
                <a:cs typeface="Times New Roman" pitchFamily="18" charset="0"/>
              </a:rPr>
              <a:t>: More democratic approach for influencing the people to bring desirable change. Extension agents provide lot of arguments in favor of acceptance of the recommendation.</a:t>
            </a:r>
          </a:p>
          <a:p>
            <a:pPr lvl="0" algn="just">
              <a:lnSpc>
                <a:spcPct val="150000"/>
              </a:lnSpc>
            </a:pPr>
            <a:r>
              <a:rPr lang="en-US" sz="2000" b="1" dirty="0" smtClean="0">
                <a:latin typeface="Times New Roman" pitchFamily="18" charset="0"/>
                <a:cs typeface="Times New Roman" pitchFamily="18" charset="0"/>
              </a:rPr>
              <a:t>Opinion leadership: </a:t>
            </a:r>
            <a:r>
              <a:rPr lang="en-US" sz="2000" dirty="0" smtClean="0">
                <a:latin typeface="Times New Roman" pitchFamily="18" charset="0"/>
                <a:cs typeface="Times New Roman" pitchFamily="18" charset="0"/>
              </a:rPr>
              <a:t>Degree to which an individual is able to </a:t>
            </a:r>
            <a:r>
              <a:rPr lang="en-US" sz="2000" b="1" dirty="0" smtClean="0">
                <a:latin typeface="Times New Roman" pitchFamily="18" charset="0"/>
                <a:cs typeface="Times New Roman" pitchFamily="18" charset="0"/>
              </a:rPr>
              <a:t>influence</a:t>
            </a:r>
            <a:r>
              <a:rPr lang="en-US" sz="2000" dirty="0" smtClean="0">
                <a:latin typeface="Times New Roman" pitchFamily="18" charset="0"/>
                <a:cs typeface="Times New Roman" pitchFamily="18" charset="0"/>
              </a:rPr>
              <a:t> other individuals’ </a:t>
            </a:r>
            <a:r>
              <a:rPr lang="en-US" sz="2000" b="1" dirty="0" smtClean="0">
                <a:latin typeface="Times New Roman" pitchFamily="18" charset="0"/>
                <a:cs typeface="Times New Roman" pitchFamily="18" charset="0"/>
              </a:rPr>
              <a:t>attitudes</a:t>
            </a:r>
            <a:r>
              <a:rPr lang="en-US" sz="2000" dirty="0" smtClean="0">
                <a:latin typeface="Times New Roman" pitchFamily="18" charset="0"/>
                <a:cs typeface="Times New Roman" pitchFamily="18" charset="0"/>
              </a:rPr>
              <a:t> or </a:t>
            </a:r>
            <a:r>
              <a:rPr lang="en-US" sz="2000" b="1" dirty="0" smtClean="0">
                <a:latin typeface="Times New Roman" pitchFamily="18" charset="0"/>
                <a:cs typeface="Times New Roman" pitchFamily="18" charset="0"/>
              </a:rPr>
              <a:t>overt</a:t>
            </a:r>
            <a:r>
              <a:rPr lang="en-US" sz="2000" dirty="0" smtClean="0">
                <a:latin typeface="Times New Roman" pitchFamily="18" charset="0"/>
                <a:cs typeface="Times New Roman" pitchFamily="18" charset="0"/>
              </a:rPr>
              <a:t> behavior </a:t>
            </a:r>
            <a:r>
              <a:rPr lang="en-US" sz="2000" b="1" dirty="0" smtClean="0">
                <a:latin typeface="Times New Roman" pitchFamily="18" charset="0"/>
                <a:cs typeface="Times New Roman" pitchFamily="18" charset="0"/>
              </a:rPr>
              <a:t>informally</a:t>
            </a:r>
            <a:r>
              <a:rPr lang="en-US" sz="2000" dirty="0" smtClean="0">
                <a:latin typeface="Times New Roman" pitchFamily="18" charset="0"/>
                <a:cs typeface="Times New Roman" pitchFamily="18" charset="0"/>
              </a:rPr>
              <a:t> in a desired way with relative frequency.</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fontScale="92500"/>
          </a:bodyPr>
          <a:lstStyle/>
          <a:p>
            <a:pPr>
              <a:lnSpc>
                <a:spcPct val="150000"/>
              </a:lnSpc>
              <a:buNone/>
            </a:pPr>
            <a:r>
              <a:rPr lang="en-US" sz="20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Types </a:t>
            </a:r>
            <a:r>
              <a:rPr lang="en-US" sz="2400" b="1" dirty="0">
                <a:latin typeface="Times New Roman" pitchFamily="18" charset="0"/>
                <a:cs typeface="Times New Roman" pitchFamily="18" charset="0"/>
              </a:rPr>
              <a:t>of </a:t>
            </a:r>
            <a:r>
              <a:rPr lang="en-US" sz="2400" b="1" dirty="0" smtClean="0">
                <a:latin typeface="Times New Roman" pitchFamily="18" charset="0"/>
                <a:cs typeface="Times New Roman" pitchFamily="18" charset="0"/>
              </a:rPr>
              <a:t>communication</a:t>
            </a:r>
            <a:endParaRPr lang="en-US" sz="2000" dirty="0">
              <a:latin typeface="Times New Roman" pitchFamily="18" charset="0"/>
              <a:cs typeface="Times New Roman" pitchFamily="18" charset="0"/>
            </a:endParaRPr>
          </a:p>
          <a:p>
            <a:pPr>
              <a:lnSpc>
                <a:spcPct val="150000"/>
              </a:lnSpc>
            </a:pPr>
            <a:r>
              <a:rPr lang="en-US" sz="2000" b="1" dirty="0">
                <a:latin typeface="Times New Roman" pitchFamily="18" charset="0"/>
                <a:cs typeface="Times New Roman" pitchFamily="18" charset="0"/>
              </a:rPr>
              <a:t>Intrapersonal</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Communication with </a:t>
            </a:r>
            <a:r>
              <a:rPr lang="en-US" sz="2000" dirty="0">
                <a:latin typeface="Times New Roman" pitchFamily="18" charset="0"/>
                <a:cs typeface="Times New Roman" pitchFamily="18" charset="0"/>
              </a:rPr>
              <a:t>one’s self. Organizing and converting sensory data into meaningful messages. It is co-function of </a:t>
            </a:r>
            <a:r>
              <a:rPr lang="en-US" sz="2000" b="1" dirty="0">
                <a:latin typeface="Times New Roman" pitchFamily="18" charset="0"/>
                <a:cs typeface="Times New Roman" pitchFamily="18" charset="0"/>
              </a:rPr>
              <a:t>individual</a:t>
            </a:r>
            <a:r>
              <a:rPr lang="en-US" sz="2000" dirty="0">
                <a:latin typeface="Times New Roman" pitchFamily="18" charset="0"/>
                <a:cs typeface="Times New Roman" pitchFamily="18" charset="0"/>
              </a:rPr>
              <a:t> and his </a:t>
            </a:r>
            <a:r>
              <a:rPr lang="en-US" sz="2000" b="1" dirty="0">
                <a:latin typeface="Times New Roman" pitchFamily="18" charset="0"/>
                <a:cs typeface="Times New Roman" pitchFamily="18" charset="0"/>
              </a:rPr>
              <a:t>immediate </a:t>
            </a:r>
            <a:r>
              <a:rPr lang="en-US" sz="2000" b="1" dirty="0" smtClean="0">
                <a:latin typeface="Times New Roman" pitchFamily="18" charset="0"/>
                <a:cs typeface="Times New Roman" pitchFamily="18" charset="0"/>
              </a:rPr>
              <a:t>environment</a:t>
            </a:r>
            <a:r>
              <a:rPr lang="en-US" sz="2000" dirty="0" smtClean="0">
                <a:latin typeface="Times New Roman" pitchFamily="18" charset="0"/>
                <a:cs typeface="Times New Roman" pitchFamily="18" charset="0"/>
              </a:rPr>
              <a:t> e.g. Reading news paper, Talking with soul etc.</a:t>
            </a:r>
            <a:endParaRPr lang="en-US" sz="2000" dirty="0">
              <a:latin typeface="Times New Roman" pitchFamily="18" charset="0"/>
              <a:cs typeface="Times New Roman" pitchFamily="18" charset="0"/>
            </a:endParaRPr>
          </a:p>
          <a:p>
            <a:pPr>
              <a:lnSpc>
                <a:spcPct val="150000"/>
              </a:lnSpc>
            </a:pPr>
            <a:r>
              <a:rPr lang="en-US" sz="2000" b="1" dirty="0">
                <a:latin typeface="Times New Roman" pitchFamily="18" charset="0"/>
                <a:cs typeface="Times New Roman" pitchFamily="18" charset="0"/>
              </a:rPr>
              <a:t>Interpersonal</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Occur in </a:t>
            </a:r>
            <a:r>
              <a:rPr lang="en-US" sz="2000" b="1" dirty="0">
                <a:latin typeface="Times New Roman" pitchFamily="18" charset="0"/>
                <a:cs typeface="Times New Roman" pitchFamily="18" charset="0"/>
              </a:rPr>
              <a:t>face to face </a:t>
            </a:r>
            <a:r>
              <a:rPr lang="en-US" sz="2000" dirty="0">
                <a:latin typeface="Times New Roman" pitchFamily="18" charset="0"/>
                <a:cs typeface="Times New Roman" pitchFamily="18" charset="0"/>
              </a:rPr>
              <a:t>manner where participants can see, hear and even touch </a:t>
            </a:r>
            <a:r>
              <a:rPr lang="en-US" sz="2000" dirty="0" smtClean="0">
                <a:latin typeface="Times New Roman" pitchFamily="18" charset="0"/>
                <a:cs typeface="Times New Roman" pitchFamily="18" charset="0"/>
              </a:rPr>
              <a:t>each </a:t>
            </a:r>
            <a:r>
              <a:rPr lang="en-US" sz="2000" dirty="0">
                <a:latin typeface="Times New Roman" pitchFamily="18" charset="0"/>
                <a:cs typeface="Times New Roman" pitchFamily="18" charset="0"/>
              </a:rPr>
              <a:t>other.</a:t>
            </a:r>
          </a:p>
          <a:p>
            <a:pPr>
              <a:lnSpc>
                <a:spcPct val="150000"/>
              </a:lnSpc>
            </a:pPr>
            <a:r>
              <a:rPr lang="en-US" sz="2000" b="1" dirty="0">
                <a:latin typeface="Times New Roman" pitchFamily="18" charset="0"/>
                <a:cs typeface="Times New Roman" pitchFamily="18" charset="0"/>
              </a:rPr>
              <a:t>Organizational</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An organization </a:t>
            </a:r>
            <a:r>
              <a:rPr lang="en-US" sz="2000" dirty="0">
                <a:latin typeface="Times New Roman" pitchFamily="18" charset="0"/>
                <a:cs typeface="Times New Roman" pitchFamily="18" charset="0"/>
              </a:rPr>
              <a:t>is stable system of individuals who work together to achieve through hierarchy of rank and division of labor.</a:t>
            </a:r>
          </a:p>
          <a:p>
            <a:pPr>
              <a:lnSpc>
                <a:spcPct val="150000"/>
              </a:lnSpc>
              <a:buFont typeface="Wingdings" pitchFamily="2" charset="2"/>
              <a:buChar char="v"/>
            </a:pPr>
            <a:r>
              <a:rPr lang="en-US" sz="2000" dirty="0">
                <a:latin typeface="Times New Roman" pitchFamily="18" charset="0"/>
                <a:cs typeface="Times New Roman" pitchFamily="18" charset="0"/>
              </a:rPr>
              <a:t>Vertical communication</a:t>
            </a:r>
          </a:p>
          <a:p>
            <a:pPr>
              <a:lnSpc>
                <a:spcPct val="150000"/>
              </a:lnSpc>
              <a:buFont typeface="Wingdings" pitchFamily="2" charset="2"/>
              <a:buChar char="v"/>
            </a:pPr>
            <a:r>
              <a:rPr lang="en-US" sz="2000" dirty="0">
                <a:latin typeface="Times New Roman" pitchFamily="18" charset="0"/>
                <a:cs typeface="Times New Roman" pitchFamily="18" charset="0"/>
              </a:rPr>
              <a:t>Horizontal communication</a:t>
            </a:r>
          </a:p>
          <a:p>
            <a:pPr>
              <a:lnSpc>
                <a:spcPct val="150000"/>
              </a:lnSpc>
              <a:buFont typeface="Wingdings" pitchFamily="2" charset="2"/>
              <a:buChar char="v"/>
            </a:pPr>
            <a:r>
              <a:rPr lang="en-US" sz="2000" dirty="0">
                <a:latin typeface="Times New Roman" pitchFamily="18" charset="0"/>
                <a:cs typeface="Times New Roman" pitchFamily="18" charset="0"/>
              </a:rPr>
              <a:t>Diagonal communication</a:t>
            </a:r>
          </a:p>
          <a:p>
            <a:pPr>
              <a:lnSpc>
                <a:spcPct val="150000"/>
              </a:lnSpc>
            </a:pPr>
            <a:r>
              <a:rPr lang="en-US" sz="2000" b="1" dirty="0" smtClean="0">
                <a:latin typeface="Times New Roman" pitchFamily="18" charset="0"/>
                <a:cs typeface="Times New Roman" pitchFamily="18" charset="0"/>
              </a:rPr>
              <a:t>Inter organizational</a:t>
            </a:r>
            <a:r>
              <a:rPr lang="en-US" sz="2000" dirty="0">
                <a:latin typeface="Times New Roman" pitchFamily="18" charset="0"/>
                <a:cs typeface="Times New Roman" pitchFamily="18" charset="0"/>
              </a:rPr>
              <a:t>: between two system of organization.</a:t>
            </a:r>
          </a:p>
          <a:p>
            <a:pPr>
              <a:lnSpc>
                <a:spcPct val="150000"/>
              </a:lnSpc>
            </a:pPr>
            <a:endParaRPr lang="en-US" sz="20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763000" cy="6400800"/>
          </a:xfrm>
        </p:spPr>
        <p:txBody>
          <a:bodyPr>
            <a:normAutofit fontScale="92500"/>
          </a:bodyPr>
          <a:lstStyle/>
          <a:p>
            <a:pPr algn="just">
              <a:buNone/>
            </a:pPr>
            <a:r>
              <a:rPr lang="en-US" sz="20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Models of communication</a:t>
            </a:r>
          </a:p>
          <a:p>
            <a:pPr algn="just">
              <a:buNone/>
            </a:pPr>
            <a:endParaRPr lang="en-US" sz="2400" b="1" dirty="0" smtClean="0">
              <a:latin typeface="Times New Roman" pitchFamily="18" charset="0"/>
              <a:cs typeface="Times New Roman" pitchFamily="18" charset="0"/>
            </a:endParaRPr>
          </a:p>
          <a:p>
            <a:pPr algn="just">
              <a:lnSpc>
                <a:spcPct val="200000"/>
              </a:lnSpc>
            </a:pPr>
            <a:r>
              <a:rPr lang="en-US" sz="2000" b="1" dirty="0" smtClean="0">
                <a:latin typeface="Times New Roman" pitchFamily="18" charset="0"/>
                <a:cs typeface="Times New Roman" pitchFamily="18" charset="0"/>
              </a:rPr>
              <a:t>Contextual</a:t>
            </a:r>
            <a:r>
              <a:rPr lang="en-US" sz="2000" dirty="0" smtClean="0">
                <a:latin typeface="Times New Roman" pitchFamily="18" charset="0"/>
                <a:cs typeface="Times New Roman" pitchFamily="18" charset="0"/>
              </a:rPr>
              <a:t>  differences in situations leads to different models of communication.</a:t>
            </a:r>
            <a:endParaRPr lang="en-US" sz="2000" dirty="0">
              <a:latin typeface="Times New Roman" pitchFamily="18" charset="0"/>
              <a:cs typeface="Times New Roman" pitchFamily="18" charset="0"/>
            </a:endParaRPr>
          </a:p>
          <a:p>
            <a:pPr algn="just">
              <a:lnSpc>
                <a:spcPct val="200000"/>
              </a:lnSpc>
            </a:pPr>
            <a:r>
              <a:rPr lang="en-US" sz="2000" dirty="0" smtClean="0">
                <a:latin typeface="Times New Roman" pitchFamily="18" charset="0"/>
                <a:cs typeface="Times New Roman" pitchFamily="18" charset="0"/>
              </a:rPr>
              <a:t>Aristotle’s communication model : Most primitive model</a:t>
            </a:r>
            <a:endParaRPr lang="en-US" sz="2000" dirty="0">
              <a:latin typeface="Times New Roman" pitchFamily="18" charset="0"/>
              <a:cs typeface="Times New Roman" pitchFamily="18" charset="0"/>
            </a:endParaRPr>
          </a:p>
          <a:p>
            <a:pPr algn="just">
              <a:lnSpc>
                <a:spcPct val="200000"/>
              </a:lnSpc>
              <a:buNone/>
            </a:pPr>
            <a:r>
              <a:rPr lang="en-US" sz="2000" dirty="0" smtClean="0">
                <a:latin typeface="Times New Roman" pitchFamily="18" charset="0"/>
                <a:cs typeface="Times New Roman" pitchFamily="18" charset="0"/>
              </a:rPr>
              <a:t>	1</a:t>
            </a:r>
            <a:r>
              <a:rPr lang="en-US" sz="2000"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Speaker     2) Speech      3) Audience</a:t>
            </a:r>
            <a:endParaRPr lang="en-US" sz="2000" dirty="0">
              <a:latin typeface="Times New Roman" pitchFamily="18" charset="0"/>
              <a:cs typeface="Times New Roman" pitchFamily="18" charset="0"/>
            </a:endParaRPr>
          </a:p>
          <a:p>
            <a:pPr algn="just">
              <a:lnSpc>
                <a:spcPct val="200000"/>
              </a:lnSpc>
            </a:pPr>
            <a:r>
              <a:rPr lang="en-US" sz="2000" dirty="0" err="1" smtClean="0">
                <a:latin typeface="Times New Roman" pitchFamily="18" charset="0"/>
                <a:cs typeface="Times New Roman" pitchFamily="18" charset="0"/>
              </a:rPr>
              <a:t>Berlo’s</a:t>
            </a:r>
            <a:r>
              <a:rPr lang="en-US" sz="2000" dirty="0" smtClean="0">
                <a:latin typeface="Times New Roman" pitchFamily="18" charset="0"/>
                <a:cs typeface="Times New Roman" pitchFamily="18" charset="0"/>
              </a:rPr>
              <a:t> communication model :</a:t>
            </a:r>
          </a:p>
          <a:p>
            <a:pPr algn="just">
              <a:lnSpc>
                <a:spcPct val="200000"/>
              </a:lnSpc>
              <a:buNone/>
            </a:pPr>
            <a:r>
              <a:rPr lang="en-US" sz="2000" dirty="0" smtClean="0">
                <a:latin typeface="Times New Roman" pitchFamily="18" charset="0"/>
                <a:cs typeface="Times New Roman" pitchFamily="18" charset="0"/>
              </a:rPr>
              <a:t>	1) </a:t>
            </a:r>
            <a:r>
              <a:rPr lang="en-US" sz="2000" b="1" dirty="0" smtClean="0">
                <a:latin typeface="Times New Roman" pitchFamily="18" charset="0"/>
                <a:cs typeface="Times New Roman" pitchFamily="18" charset="0"/>
              </a:rPr>
              <a:t>Source     2) Message     3) Channel    4) Receiver</a:t>
            </a:r>
            <a:endParaRPr lang="en-US" sz="2000" dirty="0" smtClean="0">
              <a:latin typeface="Times New Roman" pitchFamily="18" charset="0"/>
              <a:cs typeface="Times New Roman" pitchFamily="18" charset="0"/>
            </a:endParaRPr>
          </a:p>
          <a:p>
            <a:pPr algn="just">
              <a:lnSpc>
                <a:spcPct val="200000"/>
              </a:lnSpc>
            </a:pPr>
            <a:r>
              <a:rPr lang="en-US" sz="2000" dirty="0" err="1" smtClean="0">
                <a:latin typeface="Times New Roman" pitchFamily="18" charset="0"/>
                <a:cs typeface="Times New Roman" pitchFamily="18" charset="0"/>
              </a:rPr>
              <a:t>Leagan’s</a:t>
            </a:r>
            <a:r>
              <a:rPr lang="en-US" sz="2000" dirty="0" smtClean="0">
                <a:latin typeface="Times New Roman" pitchFamily="18" charset="0"/>
                <a:cs typeface="Times New Roman" pitchFamily="18" charset="0"/>
              </a:rPr>
              <a:t> communication model :</a:t>
            </a:r>
          </a:p>
          <a:p>
            <a:pPr algn="just">
              <a:lnSpc>
                <a:spcPct val="200000"/>
              </a:lnSpc>
              <a:buNone/>
            </a:pPr>
            <a:r>
              <a:rPr lang="en-US" sz="2000" dirty="0" smtClean="0">
                <a:latin typeface="Times New Roman" pitchFamily="18" charset="0"/>
                <a:cs typeface="Times New Roman" pitchFamily="18" charset="0"/>
              </a:rPr>
              <a:t>	1) </a:t>
            </a:r>
            <a:r>
              <a:rPr lang="en-US" sz="2000" b="1" dirty="0" smtClean="0">
                <a:latin typeface="Times New Roman" pitchFamily="18" charset="0"/>
                <a:cs typeface="Times New Roman" pitchFamily="18" charset="0"/>
              </a:rPr>
              <a:t>Communicator         2) Message       3) Channel        4) Treatment                     5) Audience              6) Response </a:t>
            </a:r>
          </a:p>
          <a:p>
            <a:pPr algn="just">
              <a:lnSpc>
                <a:spcPct val="150000"/>
              </a:lnSpc>
              <a:buNone/>
            </a:pPr>
            <a:endParaRPr lang="en-US" sz="20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629400"/>
          </a:xfrm>
        </p:spPr>
        <p:txBody>
          <a:bodyPr>
            <a:normAutofit/>
          </a:bodyPr>
          <a:lstStyle/>
          <a:p>
            <a:pPr>
              <a:buNone/>
            </a:pPr>
            <a:r>
              <a:rPr lang="en-US" sz="20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Elements </a:t>
            </a:r>
            <a:r>
              <a:rPr lang="en-US" sz="2400" b="1" dirty="0">
                <a:latin typeface="Times New Roman" pitchFamily="18" charset="0"/>
                <a:cs typeface="Times New Roman" pitchFamily="18" charset="0"/>
              </a:rPr>
              <a:t>of </a:t>
            </a:r>
            <a:r>
              <a:rPr lang="en-US" sz="2400" b="1" dirty="0" smtClean="0">
                <a:latin typeface="Times New Roman" pitchFamily="18" charset="0"/>
                <a:cs typeface="Times New Roman" pitchFamily="18" charset="0"/>
              </a:rPr>
              <a:t>communication</a:t>
            </a:r>
          </a:p>
          <a:p>
            <a:pPr marL="457200" indent="-457200">
              <a:lnSpc>
                <a:spcPct val="150000"/>
              </a:lnSpc>
              <a:buFont typeface="+mj-lt"/>
              <a:buAutoNum type="arabicPeriod"/>
            </a:pPr>
            <a:r>
              <a:rPr lang="en-US" sz="2000" b="1" dirty="0" smtClean="0">
                <a:latin typeface="Times New Roman" pitchFamily="18" charset="0"/>
                <a:cs typeface="Times New Roman" pitchFamily="18" charset="0"/>
              </a:rPr>
              <a:t>Communicator</a:t>
            </a:r>
            <a:r>
              <a:rPr lang="en-US" sz="2000" dirty="0">
                <a:latin typeface="Times New Roman" pitchFamily="18" charset="0"/>
                <a:cs typeface="Times New Roman" pitchFamily="18" charset="0"/>
              </a:rPr>
              <a:t>: Initiate the process of communication.</a:t>
            </a:r>
          </a:p>
          <a:p>
            <a:pPr>
              <a:lnSpc>
                <a:spcPct val="150000"/>
              </a:lnSpc>
            </a:pPr>
            <a:r>
              <a:rPr lang="en-US" sz="2000" b="1" dirty="0">
                <a:latin typeface="Times New Roman" pitchFamily="18" charset="0"/>
                <a:cs typeface="Times New Roman" pitchFamily="18" charset="0"/>
              </a:rPr>
              <a:t>Factors for effectiveness of communicator </a:t>
            </a:r>
            <a:r>
              <a:rPr lang="en-US" sz="2000" dirty="0">
                <a:latin typeface="Times New Roman" pitchFamily="18" charset="0"/>
                <a:cs typeface="Times New Roman" pitchFamily="18" charset="0"/>
              </a:rPr>
              <a:t>– </a:t>
            </a:r>
          </a:p>
          <a:p>
            <a:pPr>
              <a:lnSpc>
                <a:spcPct val="150000"/>
              </a:lnSpc>
              <a:buNone/>
            </a:pPr>
            <a:r>
              <a:rPr lang="en-US" sz="2000" dirty="0" smtClean="0">
                <a:latin typeface="Times New Roman" pitchFamily="18" charset="0"/>
                <a:cs typeface="Times New Roman" pitchFamily="18" charset="0"/>
              </a:rPr>
              <a:t>	1</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Attitude-</a:t>
            </a:r>
            <a:r>
              <a:rPr lang="en-US" sz="2000" dirty="0">
                <a:latin typeface="Times New Roman" pitchFamily="18" charset="0"/>
                <a:cs typeface="Times New Roman" pitchFamily="18" charset="0"/>
              </a:rPr>
              <a:t> self, subject matter, and receiver.</a:t>
            </a:r>
          </a:p>
          <a:p>
            <a:pPr>
              <a:lnSpc>
                <a:spcPct val="150000"/>
              </a:lnSpc>
              <a:buNone/>
            </a:pPr>
            <a:r>
              <a:rPr lang="en-US" sz="2000" dirty="0" smtClean="0">
                <a:latin typeface="Times New Roman" pitchFamily="18" charset="0"/>
                <a:cs typeface="Times New Roman" pitchFamily="18" charset="0"/>
              </a:rPr>
              <a:t>	2</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Knowledge-</a:t>
            </a:r>
            <a:r>
              <a:rPr lang="en-US" sz="2000" dirty="0">
                <a:latin typeface="Times New Roman" pitchFamily="18" charset="0"/>
                <a:cs typeface="Times New Roman" pitchFamily="18" charset="0"/>
              </a:rPr>
              <a:t> the source needs to know his subject matter as well as </a:t>
            </a:r>
            <a:r>
              <a:rPr lang="en-US" sz="2000" dirty="0" smtClean="0">
                <a:latin typeface="Times New Roman" pitchFamily="18" charset="0"/>
                <a:cs typeface="Times New Roman" pitchFamily="18" charset="0"/>
              </a:rPr>
              <a:t>how to </a:t>
            </a:r>
            <a:r>
              <a:rPr lang="en-US" sz="2000" dirty="0">
                <a:latin typeface="Times New Roman" pitchFamily="18" charset="0"/>
                <a:cs typeface="Times New Roman" pitchFamily="18" charset="0"/>
              </a:rPr>
              <a:t>communicate effectively.</a:t>
            </a:r>
          </a:p>
          <a:p>
            <a:pPr>
              <a:lnSpc>
                <a:spcPct val="150000"/>
              </a:lnSpc>
              <a:buNone/>
            </a:pPr>
            <a:r>
              <a:rPr lang="en-US" sz="2000" dirty="0" smtClean="0">
                <a:latin typeface="Times New Roman" pitchFamily="18" charset="0"/>
                <a:cs typeface="Times New Roman" pitchFamily="18" charset="0"/>
              </a:rPr>
              <a:t>	3</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Communication skill- </a:t>
            </a:r>
            <a:r>
              <a:rPr lang="en-US" sz="2000" dirty="0">
                <a:latin typeface="Times New Roman" pitchFamily="18" charset="0"/>
                <a:cs typeface="Times New Roman" pitchFamily="18" charset="0"/>
              </a:rPr>
              <a:t>Five verbal communication skill.</a:t>
            </a:r>
          </a:p>
          <a:p>
            <a:pPr>
              <a:lnSpc>
                <a:spcPct val="150000"/>
              </a:lnSpc>
              <a:buNone/>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Encoding skill: Writing and Speaking</a:t>
            </a:r>
          </a:p>
          <a:p>
            <a:pPr>
              <a:lnSpc>
                <a:spcPct val="150000"/>
              </a:lnSpc>
              <a:buNone/>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Decoding skill: Reading and Listening</a:t>
            </a:r>
          </a:p>
          <a:p>
            <a:pPr>
              <a:lnSpc>
                <a:spcPct val="150000"/>
              </a:lnSpc>
              <a:buNone/>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Thought </a:t>
            </a:r>
            <a:r>
              <a:rPr lang="en-US" sz="2000" dirty="0">
                <a:latin typeface="Times New Roman" pitchFamily="18" charset="0"/>
                <a:cs typeface="Times New Roman" pitchFamily="18" charset="0"/>
              </a:rPr>
              <a:t>or reasoning is crucial to both skill</a:t>
            </a:r>
          </a:p>
          <a:p>
            <a:pPr>
              <a:lnSpc>
                <a:spcPct val="150000"/>
              </a:lnSpc>
              <a:buNone/>
            </a:pPr>
            <a:r>
              <a:rPr lang="en-US" sz="2000" dirty="0" smtClean="0">
                <a:latin typeface="Times New Roman" pitchFamily="18" charset="0"/>
                <a:cs typeface="Times New Roman" pitchFamily="18" charset="0"/>
              </a:rPr>
              <a:t>	4</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Position in social </a:t>
            </a:r>
            <a:r>
              <a:rPr lang="en-US" sz="2000" b="1" dirty="0" smtClean="0">
                <a:latin typeface="Times New Roman" pitchFamily="18" charset="0"/>
                <a:cs typeface="Times New Roman" pitchFamily="18" charset="0"/>
              </a:rPr>
              <a:t>system</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822</TotalTime>
  <Words>3628</Words>
  <Application>Microsoft Office PowerPoint</Application>
  <PresentationFormat>On-screen Show (4:3)</PresentationFormat>
  <Paragraphs>433</Paragraphs>
  <Slides>55</Slides>
  <Notes>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Slide 1</vt:lpstr>
      <vt:lpstr>Slide 2</vt:lpstr>
      <vt:lpstr>Slide 3</vt:lpstr>
      <vt:lpstr>Basic concepts in communication:</vt:lpstr>
      <vt:lpstr>Slide 5</vt:lpstr>
      <vt:lpstr>Slide 6</vt:lpstr>
      <vt:lpstr>Slide 7</vt:lpstr>
      <vt:lpstr>Slide 8</vt:lpstr>
      <vt:lpstr>Slide 9</vt:lpstr>
      <vt:lpstr>Slide 10</vt:lpstr>
      <vt:lpstr>2)     Message </vt:lpstr>
      <vt:lpstr>3 )     Channel</vt:lpstr>
      <vt:lpstr>Slide 13</vt:lpstr>
      <vt:lpstr>Slide 14</vt:lpstr>
      <vt:lpstr>4 )   Treatment and Presentation</vt:lpstr>
      <vt:lpstr>Slide 16</vt:lpstr>
      <vt:lpstr>6)      Audience response</vt:lpstr>
      <vt:lpstr>Slide 18</vt:lpstr>
      <vt:lpstr>Functions of feedback: </vt:lpstr>
      <vt:lpstr>Barriers of communication:</vt:lpstr>
      <vt:lpstr>Slide 21</vt:lpstr>
      <vt:lpstr>Communication and Extension Teaching methods</vt:lpstr>
      <vt:lpstr>Slide 23</vt:lpstr>
      <vt:lpstr>Slide 24</vt:lpstr>
      <vt:lpstr>Slide 25</vt:lpstr>
      <vt:lpstr>Slide 26</vt:lpstr>
      <vt:lpstr>Mass contact methods:  </vt:lpstr>
      <vt:lpstr>Slide 28</vt:lpstr>
      <vt:lpstr>Slide 29</vt:lpstr>
      <vt:lpstr>Slide 30</vt:lpstr>
      <vt:lpstr>Slide 31</vt:lpstr>
      <vt:lpstr>Slide 32</vt:lpstr>
      <vt:lpstr>Slide 33</vt:lpstr>
      <vt:lpstr>Slide 34</vt:lpstr>
      <vt:lpstr>Slide 35</vt:lpstr>
      <vt:lpstr>Slide 36</vt:lpstr>
      <vt:lpstr>Adopter categories</vt:lpstr>
      <vt:lpstr>Slide 38</vt:lpstr>
      <vt:lpstr>Innovators (2.5%)</vt:lpstr>
      <vt:lpstr>Early adopters (13.5%)</vt:lpstr>
      <vt:lpstr>Early majority (34 %)</vt:lpstr>
      <vt:lpstr>Late majority (34 %)</vt:lpstr>
      <vt:lpstr>Laggards (16 %)</vt:lpstr>
      <vt:lpstr>Adoption Process</vt:lpstr>
      <vt:lpstr>Slide 45</vt:lpstr>
      <vt:lpstr>Slide 46</vt:lpstr>
      <vt:lpstr>Slide 47</vt:lpstr>
      <vt:lpstr>Slide 48</vt:lpstr>
      <vt:lpstr>Slide 49</vt:lpstr>
      <vt:lpstr>Slide 50</vt:lpstr>
      <vt:lpstr>Slide 51</vt:lpstr>
      <vt:lpstr>Slide 52</vt:lpstr>
      <vt:lpstr>Slide 53</vt:lpstr>
      <vt:lpstr>Slide 54</vt:lpstr>
      <vt:lpstr>Slide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dc:title>
  <dc:creator>SONY</dc:creator>
  <cp:lastModifiedBy>Dr. Saroj</cp:lastModifiedBy>
  <cp:revision>75</cp:revision>
  <dcterms:created xsi:type="dcterms:W3CDTF">2019-01-27T23:37:52Z</dcterms:created>
  <dcterms:modified xsi:type="dcterms:W3CDTF">2020-04-29T02:28:21Z</dcterms:modified>
</cp:coreProperties>
</file>