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410" r:id="rId2"/>
    <p:sldId id="394" r:id="rId3"/>
    <p:sldId id="395" r:id="rId4"/>
    <p:sldId id="396" r:id="rId5"/>
    <p:sldId id="397" r:id="rId6"/>
    <p:sldId id="398" r:id="rId7"/>
    <p:sldId id="399" r:id="rId8"/>
    <p:sldId id="40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ED68B-53BA-400C-BB1E-49C3B79F43FD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F1D1E-5792-4A9A-9C7D-2355FE40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495800"/>
            <a:ext cx="7696200" cy="1066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en-US" sz="2400" b="1" dirty="0" smtClean="0"/>
          </a:p>
          <a:p>
            <a:pPr eaLnBrk="1" hangingPunct="1"/>
            <a:r>
              <a:rPr lang="en-US" sz="2000" b="1" dirty="0" smtClean="0">
                <a:solidFill>
                  <a:srgbClr val="C00000"/>
                </a:solidFill>
                <a:latin typeface="Arial Black" pitchFamily="34" charset="0"/>
              </a:rPr>
              <a:t>Department of Veterinary &amp; A. H. Extension Education</a:t>
            </a:r>
          </a:p>
          <a:p>
            <a:pPr eaLnBrk="1" hangingPunct="1"/>
            <a:r>
              <a:rPr lang="en-US" sz="2000" b="1" dirty="0" smtClean="0">
                <a:solidFill>
                  <a:srgbClr val="C00000"/>
                </a:solidFill>
                <a:latin typeface="Arial Black" pitchFamily="34" charset="0"/>
              </a:rPr>
              <a:t>Bihar Veterinary College, Patna-14  </a:t>
            </a:r>
          </a:p>
        </p:txBody>
      </p:sp>
      <p:pic>
        <p:nvPicPr>
          <p:cNvPr id="3076" name="Picture 4" descr="E:\Dr. Saroj New 1 W bkt 21.02.2016\LOGO\New Logo\BASU LOGO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0"/>
            <a:ext cx="37719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781800" y="533400"/>
            <a:ext cx="22098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metr706 BlkCn BT" pitchFamily="34" charset="0"/>
              </a:rPr>
              <a:t>Lecture </a:t>
            </a:r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metr706 BlkCn BT" pitchFamily="34" charset="0"/>
              </a:rPr>
              <a:t>-3</a:t>
            </a:r>
            <a:endParaRPr lang="en-US" sz="3600" dirty="0">
              <a:latin typeface="Geometr706 BlkCn B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828800"/>
            <a:ext cx="8763000" cy="23391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UNIT -7</a:t>
            </a: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(Livestock Entrepreneurship)</a:t>
            </a: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Topic : </a:t>
            </a: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Marketing Process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Project </a:t>
            </a: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Identification and Selection</a:t>
            </a:r>
            <a:endParaRPr lang="en-IN" sz="32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en-US" sz="1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6019800"/>
            <a:ext cx="7035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Instructor : Dr. </a:t>
            </a:r>
            <a:r>
              <a:rPr lang="en-US" dirty="0" err="1" smtClean="0">
                <a:solidFill>
                  <a:srgbClr val="002060"/>
                </a:solidFill>
                <a:latin typeface="Arial Black" pitchFamily="34" charset="0"/>
              </a:rPr>
              <a:t>Pankaj</a:t>
            </a:r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 Kumar, </a:t>
            </a:r>
            <a:r>
              <a:rPr lang="en-US" dirty="0" err="1" smtClean="0">
                <a:solidFill>
                  <a:srgbClr val="002060"/>
                </a:solidFill>
                <a:latin typeface="Arial Black" pitchFamily="34" charset="0"/>
              </a:rPr>
              <a:t>Asstt</a:t>
            </a:r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. Professor &amp; Head</a:t>
            </a:r>
            <a:endParaRPr lang="en-US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r>
              <a:rPr lang="en-US" dirty="0" smtClean="0"/>
              <a:t>Stage : </a:t>
            </a:r>
          </a:p>
          <a:p>
            <a:r>
              <a:rPr lang="en-US" dirty="0" smtClean="0"/>
              <a:t>1. Assembling</a:t>
            </a:r>
          </a:p>
          <a:p>
            <a:r>
              <a:rPr lang="en-US" dirty="0" smtClean="0"/>
              <a:t>2. Equalization</a:t>
            </a:r>
          </a:p>
          <a:p>
            <a:r>
              <a:rPr lang="en-US" dirty="0" smtClean="0"/>
              <a:t>3. Dispersion 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Procurement Management and Quality issues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/>
              <a:t> Marketing Research </a:t>
            </a:r>
            <a:r>
              <a:rPr lang="en-US" dirty="0" smtClean="0"/>
              <a:t>– Study of needs, product design, distribution system, sells management, sells production, sells advertising, storage and ware housing etc. </a:t>
            </a:r>
          </a:p>
          <a:p>
            <a:pPr>
              <a:buFont typeface="Wingdings" pitchFamily="2" charset="2"/>
              <a:buChar char="§"/>
            </a:pP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685801" y="304801"/>
            <a:ext cx="7848599" cy="762000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Marketing Process </a:t>
            </a:r>
            <a:endParaRPr lang="en-I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382000" cy="6248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Product planning and development – </a:t>
            </a:r>
            <a:r>
              <a:rPr lang="en-US" dirty="0" smtClean="0"/>
              <a:t>Includes supervising, marketing research, commercialization of new products, to meet customers need and requirement according to changing time and natural conditions. </a:t>
            </a:r>
          </a:p>
          <a:p>
            <a:r>
              <a:rPr lang="en-US" dirty="0" smtClean="0"/>
              <a:t> It helps in satisfying the needs of customers to make the use of product a continuous habit to customers.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200" b="1" dirty="0" smtClean="0"/>
              <a:t>Standardization : -  </a:t>
            </a:r>
            <a:r>
              <a:rPr lang="en-US" sz="2400" dirty="0" smtClean="0"/>
              <a:t>Process by which standards are set at manufacture goods/products in conformity with already set standards.</a:t>
            </a:r>
          </a:p>
          <a:p>
            <a:r>
              <a:rPr lang="en-US" sz="2400" dirty="0" smtClean="0"/>
              <a:t> It insurers the uniformity of size, shape, </a:t>
            </a:r>
            <a:r>
              <a:rPr lang="en-US" sz="2400" dirty="0" err="1" smtClean="0"/>
              <a:t>coulour</a:t>
            </a:r>
            <a:r>
              <a:rPr lang="en-US" sz="2400" dirty="0" smtClean="0"/>
              <a:t>, design and physical proportion of the products.</a:t>
            </a:r>
          </a:p>
          <a:p>
            <a:endParaRPr lang="en-US" sz="2400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81000"/>
            <a:ext cx="8305800" cy="6248400"/>
          </a:xfrm>
        </p:spPr>
        <p:txBody>
          <a:bodyPr/>
          <a:lstStyle/>
          <a:p>
            <a:r>
              <a:rPr lang="en-US" sz="3200" b="1" dirty="0" smtClean="0"/>
              <a:t>Grading : </a:t>
            </a:r>
            <a:r>
              <a:rPr lang="en-US" dirty="0" smtClean="0"/>
              <a:t>- It includes the process of shorting out goods according to their quality, size, shape etc. in different classes/ goods. </a:t>
            </a:r>
          </a:p>
          <a:p>
            <a:r>
              <a:rPr lang="en-US" dirty="0" smtClean="0"/>
              <a:t>It helps both the procedures in marketing of their goods and their customers in making their choice for purchase without any difficulty. 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600" dirty="0" smtClean="0"/>
              <a:t>Product Pricing : -</a:t>
            </a:r>
          </a:p>
          <a:p>
            <a:r>
              <a:rPr lang="en-US" dirty="0" smtClean="0"/>
              <a:t>In order to  compete in the market</a:t>
            </a:r>
          </a:p>
          <a:p>
            <a:r>
              <a:rPr lang="en-US" dirty="0" smtClean="0"/>
              <a:t>Decided keeping in view the different categories of market.</a:t>
            </a:r>
          </a:p>
          <a:p>
            <a:r>
              <a:rPr lang="en-US" dirty="0" smtClean="0"/>
              <a:t> Producers side- product price is determined keeping in view the competitive nature of goods with other producers of similar goods. 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8153400" cy="6248400"/>
          </a:xfrm>
        </p:spPr>
        <p:txBody>
          <a:bodyPr/>
          <a:lstStyle/>
          <a:p>
            <a:r>
              <a:rPr lang="en-US" dirty="0" smtClean="0"/>
              <a:t>Product is acceptable in the market, when the buyers find the price acceptable. </a:t>
            </a:r>
          </a:p>
          <a:p>
            <a:r>
              <a:rPr lang="en-US" dirty="0" smtClean="0"/>
              <a:t>It is the acceptance of price by the customers on which the volume of sells as well as profit depends. </a:t>
            </a:r>
          </a:p>
          <a:p>
            <a:r>
              <a:rPr lang="en-US" dirty="0" smtClean="0"/>
              <a:t>Price should be fixed as per year value in term of the money exchange value.  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Product Packaging </a:t>
            </a:r>
            <a:r>
              <a:rPr lang="en-US" dirty="0" smtClean="0"/>
              <a:t>: It should be compatible as per market need and requirement, economic, safe, transportable. 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Marketing :</a:t>
            </a:r>
            <a:r>
              <a:rPr lang="en-US" dirty="0" smtClean="0"/>
              <a:t> performance of business activities that directs the flow of goods and services from the producers and consumers.  </a:t>
            </a: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04800"/>
            <a:ext cx="8153400" cy="62484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Marketing Channel : </a:t>
            </a:r>
            <a:r>
              <a:rPr lang="en-US" dirty="0" smtClean="0"/>
              <a:t>Producer-local buyers- retailers </a:t>
            </a:r>
          </a:p>
          <a:p>
            <a:r>
              <a:rPr lang="en-US" dirty="0" smtClean="0"/>
              <a:t>Whole seller – Retailers – Consumers</a:t>
            </a:r>
          </a:p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Methods of livestock marketing : </a:t>
            </a:r>
          </a:p>
          <a:p>
            <a:r>
              <a:rPr lang="en-US" dirty="0" smtClean="0"/>
              <a:t>Local buyers </a:t>
            </a:r>
          </a:p>
          <a:p>
            <a:r>
              <a:rPr lang="en-US" dirty="0" smtClean="0"/>
              <a:t>Commission firms</a:t>
            </a:r>
          </a:p>
          <a:p>
            <a:r>
              <a:rPr lang="en-US" dirty="0" smtClean="0"/>
              <a:t>Cooperative marketing</a:t>
            </a:r>
          </a:p>
          <a:p>
            <a:r>
              <a:rPr lang="en-US" dirty="0" smtClean="0"/>
              <a:t> Community livestock auction</a:t>
            </a:r>
          </a:p>
          <a:p>
            <a:r>
              <a:rPr lang="en-US" dirty="0" smtClean="0"/>
              <a:t>Direct marketing. </a:t>
            </a:r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en-US" dirty="0" smtClean="0"/>
              <a:t>Project is an organized unit dedicated to the attainment of the goal – A successful completion of a development project on time.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 Classification : </a:t>
            </a:r>
          </a:p>
          <a:p>
            <a:r>
              <a:rPr lang="en-US" dirty="0" smtClean="0"/>
              <a:t>Quantifiable </a:t>
            </a:r>
          </a:p>
          <a:p>
            <a:r>
              <a:rPr lang="en-US" dirty="0" smtClean="0"/>
              <a:t>Non- Quantifiable  - Health, education, </a:t>
            </a:r>
            <a:r>
              <a:rPr lang="en-US" dirty="0" err="1" smtClean="0"/>
              <a:t>defence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Sectoral</a:t>
            </a:r>
            <a:r>
              <a:rPr lang="en-US" dirty="0" smtClean="0"/>
              <a:t> Projects : Agriculture – Irrigation </a:t>
            </a:r>
          </a:p>
          <a:p>
            <a:endParaRPr lang="en-US" dirty="0" smtClean="0"/>
          </a:p>
          <a:p>
            <a:r>
              <a:rPr lang="en-US" dirty="0" smtClean="0"/>
              <a:t>Project Identification :  by the help of </a:t>
            </a:r>
            <a:r>
              <a:rPr lang="en-US" dirty="0" err="1" smtClean="0"/>
              <a:t>progamme</a:t>
            </a:r>
            <a:r>
              <a:rPr lang="en-US" dirty="0" smtClean="0"/>
              <a:t> planning process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685800" y="228600"/>
            <a:ext cx="7848599" cy="646331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Project Identification and Selection</a:t>
            </a:r>
            <a:endParaRPr lang="en-IN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533400"/>
            <a:ext cx="8153400" cy="5943600"/>
          </a:xfrm>
        </p:spPr>
        <p:txBody>
          <a:bodyPr/>
          <a:lstStyle/>
          <a:p>
            <a:r>
              <a:rPr lang="en-US" dirty="0" smtClean="0"/>
              <a:t> Product		 Raw material		    Market</a:t>
            </a:r>
          </a:p>
          <a:p>
            <a:r>
              <a:rPr lang="en-US" dirty="0" smtClean="0"/>
              <a:t>           </a:t>
            </a:r>
            <a:r>
              <a:rPr lang="en-US" dirty="0" err="1" smtClean="0"/>
              <a:t>Labour</a:t>
            </a:r>
            <a:r>
              <a:rPr lang="en-US" dirty="0" smtClean="0"/>
              <a:t>		Total Investment		Working capital  		Location 		Ownership</a:t>
            </a:r>
          </a:p>
          <a:p>
            <a:pPr>
              <a:buNone/>
            </a:pPr>
            <a:r>
              <a:rPr lang="en-US" dirty="0" smtClean="0"/>
              <a:t>  An </a:t>
            </a:r>
            <a:r>
              <a:rPr lang="en-US" smtClean="0"/>
              <a:t>interdependent process. </a:t>
            </a:r>
            <a:endParaRPr lang="en-IN" dirty="0"/>
          </a:p>
        </p:txBody>
      </p:sp>
      <p:sp>
        <p:nvSpPr>
          <p:cNvPr id="5" name="Left-Right Arrow 4"/>
          <p:cNvSpPr/>
          <p:nvPr/>
        </p:nvSpPr>
        <p:spPr>
          <a:xfrm>
            <a:off x="2133600" y="7620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Left-Right Arrow 5"/>
          <p:cNvSpPr/>
          <p:nvPr/>
        </p:nvSpPr>
        <p:spPr>
          <a:xfrm>
            <a:off x="5029200" y="6858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Left-Right Arrow 6"/>
          <p:cNvSpPr/>
          <p:nvPr/>
        </p:nvSpPr>
        <p:spPr>
          <a:xfrm>
            <a:off x="304800" y="12192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Left-Right Arrow 7"/>
          <p:cNvSpPr/>
          <p:nvPr/>
        </p:nvSpPr>
        <p:spPr>
          <a:xfrm>
            <a:off x="2667000" y="11430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Left-Right Arrow 8"/>
          <p:cNvSpPr/>
          <p:nvPr/>
        </p:nvSpPr>
        <p:spPr>
          <a:xfrm>
            <a:off x="6400800" y="11430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Left-Right Arrow 9"/>
          <p:cNvSpPr/>
          <p:nvPr/>
        </p:nvSpPr>
        <p:spPr>
          <a:xfrm>
            <a:off x="3581400" y="15240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Left-Right Arrow 10"/>
          <p:cNvSpPr/>
          <p:nvPr/>
        </p:nvSpPr>
        <p:spPr>
          <a:xfrm>
            <a:off x="6477000" y="1600200"/>
            <a:ext cx="1219200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381000" y="304800"/>
            <a:ext cx="889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APPROACH TO PREPARATION OF ENTREPRENEURIAL PROJECT IN LIVESTOCK SECTOR</a:t>
            </a:r>
            <a:endParaRPr lang="en-IN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1180</TotalTime>
  <Words>464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SIGNIFICANT ACHIEVEMNETS WITH REGARDS TO EXTENSION ACTIVITY OF BIHAR VETERINARY COLLEGE, PATNA CARRIED OUT BETWEEN OCTOBER, 2011 TO MARCH, 2012.</dc:title>
  <dc:creator>extension</dc:creator>
  <cp:lastModifiedBy>Dr. Saroj</cp:lastModifiedBy>
  <cp:revision>151</cp:revision>
  <dcterms:created xsi:type="dcterms:W3CDTF">2006-08-16T00:00:00Z</dcterms:created>
  <dcterms:modified xsi:type="dcterms:W3CDTF">2020-04-29T02:07:38Z</dcterms:modified>
</cp:coreProperties>
</file>