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7" r:id="rId4"/>
    <p:sldId id="271" r:id="rId5"/>
    <p:sldId id="258" r:id="rId6"/>
    <p:sldId id="259" r:id="rId7"/>
    <p:sldId id="260" r:id="rId8"/>
    <p:sldId id="268" r:id="rId9"/>
    <p:sldId id="261" r:id="rId10"/>
    <p:sldId id="265" r:id="rId11"/>
    <p:sldId id="262" r:id="rId12"/>
    <p:sldId id="263" r:id="rId13"/>
    <p:sldId id="270" r:id="rId14"/>
    <p:sldId id="264" r:id="rId15"/>
    <p:sldId id="269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26/04/2020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26/04/2020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26/04/2020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219200"/>
          </a:xfrm>
        </p:spPr>
        <p:txBody>
          <a:bodyPr>
            <a:noAutofit/>
          </a:bodyPr>
          <a:lstStyle/>
          <a:p>
            <a:pPr algn="l"/>
            <a:r>
              <a:rPr lang="en-US" sz="3600" b="0" dirty="0" smtClean="0">
                <a:solidFill>
                  <a:schemeClr val="tx1"/>
                </a:solidFill>
                <a:effectLst/>
              </a:rPr>
              <a:t>Light microscopy of Salivary glands</a:t>
            </a:r>
            <a:endParaRPr lang="en-US" sz="36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86800" cy="3657600"/>
          </a:xfrm>
        </p:spPr>
        <p:txBody>
          <a:bodyPr>
            <a:noAutofit/>
          </a:bodyPr>
          <a:lstStyle/>
          <a:p>
            <a:pPr lvl="8" algn="l"/>
            <a:r>
              <a:rPr lang="en-US" sz="2800" b="1" dirty="0" smtClean="0"/>
              <a:t>Parotid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</a:rPr>
              <a:t>A compound </a:t>
            </a:r>
            <a:r>
              <a:rPr lang="en-US" sz="2800" dirty="0" err="1" smtClean="0">
                <a:solidFill>
                  <a:srgbClr val="FF0000"/>
                </a:solidFill>
              </a:rPr>
              <a:t>tubulo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acinar</a:t>
            </a:r>
            <a:r>
              <a:rPr lang="en-US" sz="2800" dirty="0" smtClean="0">
                <a:solidFill>
                  <a:srgbClr val="FF0000"/>
                </a:solidFill>
              </a:rPr>
              <a:t> gland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</a:rPr>
              <a:t>Serous type of gland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FF0000"/>
                </a:solidFill>
              </a:rPr>
              <a:t>Myoepithelial</a:t>
            </a:r>
            <a:r>
              <a:rPr lang="en-US" sz="2800" dirty="0" smtClean="0">
                <a:solidFill>
                  <a:srgbClr val="FF0000"/>
                </a:solidFill>
              </a:rPr>
              <a:t> cells present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/>
              <a:t>Intraepithelial glands found in main excretory ducts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/>
              <a:t>The opening of the duct into the mouth cavity is lined with stratified sq</a:t>
            </a:r>
            <a:r>
              <a:rPr lang="en-US" sz="3200" dirty="0" smtClean="0"/>
              <a:t>uamous cells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eneral tubula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524001"/>
            <a:ext cx="7467600" cy="4495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effectLst/>
              </a:rPr>
              <a:t>Structure of general tubular organ</a:t>
            </a:r>
            <a:endParaRPr lang="en-US" sz="2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1"/>
            <a:ext cx="8534400" cy="609599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effectLst/>
              </a:rPr>
              <a:t>Histology of stomach</a:t>
            </a:r>
            <a:endParaRPr lang="en-US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8382000" cy="4038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Non glandular part of non ruminants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Tunica </a:t>
            </a:r>
            <a:r>
              <a:rPr lang="en-US" dirty="0" err="1" smtClean="0">
                <a:solidFill>
                  <a:schemeClr val="tx1"/>
                </a:solidFill>
              </a:rPr>
              <a:t>mucosae</a:t>
            </a:r>
            <a:r>
              <a:rPr lang="en-US" dirty="0" smtClean="0">
                <a:solidFill>
                  <a:schemeClr val="tx1"/>
                </a:solidFill>
              </a:rPr>
              <a:t> is lined with SSE which is non keratinized in dog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Lamina </a:t>
            </a:r>
            <a:r>
              <a:rPr lang="en-US" dirty="0" err="1" smtClean="0">
                <a:solidFill>
                  <a:schemeClr val="tx1"/>
                </a:solidFill>
              </a:rPr>
              <a:t>propria</a:t>
            </a:r>
            <a:r>
              <a:rPr lang="en-US" dirty="0" smtClean="0">
                <a:solidFill>
                  <a:schemeClr val="tx1"/>
                </a:solidFill>
              </a:rPr>
              <a:t> made up of loose connective tissue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Laminae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muscularis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mucosae</a:t>
            </a:r>
            <a:r>
              <a:rPr lang="en-US" dirty="0" smtClean="0">
                <a:solidFill>
                  <a:schemeClr val="tx1"/>
                </a:solidFill>
              </a:rPr>
              <a:t> made up of smooth muscles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Tela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submucosae</a:t>
            </a:r>
            <a:r>
              <a:rPr lang="en-US" dirty="0" smtClean="0">
                <a:solidFill>
                  <a:schemeClr val="tx1"/>
                </a:solidFill>
              </a:rPr>
              <a:t> made up of loose C.T containing </a:t>
            </a:r>
            <a:r>
              <a:rPr lang="en-US" dirty="0" err="1" smtClean="0">
                <a:solidFill>
                  <a:schemeClr val="tx1"/>
                </a:solidFill>
              </a:rPr>
              <a:t>submucosal</a:t>
            </a:r>
            <a:r>
              <a:rPr lang="en-US" dirty="0" smtClean="0">
                <a:solidFill>
                  <a:schemeClr val="tx1"/>
                </a:solidFill>
              </a:rPr>
              <a:t> plexus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Tunica </a:t>
            </a:r>
            <a:r>
              <a:rPr lang="en-US" dirty="0" err="1" smtClean="0">
                <a:solidFill>
                  <a:schemeClr val="tx1"/>
                </a:solidFill>
              </a:rPr>
              <a:t>muscularis</a:t>
            </a:r>
            <a:r>
              <a:rPr lang="en-US" dirty="0" smtClean="0">
                <a:solidFill>
                  <a:schemeClr val="tx1"/>
                </a:solidFill>
              </a:rPr>
              <a:t> made up of smooth muscles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Tunica </a:t>
            </a:r>
            <a:r>
              <a:rPr lang="en-US" dirty="0" err="1" smtClean="0">
                <a:solidFill>
                  <a:schemeClr val="tx1"/>
                </a:solidFill>
              </a:rPr>
              <a:t>serosa</a:t>
            </a:r>
            <a:r>
              <a:rPr lang="en-US" dirty="0" smtClean="0">
                <a:solidFill>
                  <a:schemeClr val="tx1"/>
                </a:solidFill>
              </a:rPr>
              <a:t> lined with </a:t>
            </a:r>
            <a:r>
              <a:rPr lang="en-US" dirty="0" err="1" smtClean="0">
                <a:solidFill>
                  <a:schemeClr val="tx1"/>
                </a:solidFill>
              </a:rPr>
              <a:t>mesothelial</a:t>
            </a:r>
            <a:r>
              <a:rPr lang="en-US" dirty="0" smtClean="0">
                <a:solidFill>
                  <a:schemeClr val="tx1"/>
                </a:solidFill>
              </a:rPr>
              <a:t> cells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609599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effectLst/>
              </a:rPr>
              <a:t>Non glandular part of ruminants</a:t>
            </a:r>
            <a:endParaRPr lang="en-US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37338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Rumen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Lamina </a:t>
            </a:r>
            <a:r>
              <a:rPr lang="en-US" dirty="0" err="1" smtClean="0"/>
              <a:t>epithelialis</a:t>
            </a:r>
            <a:r>
              <a:rPr lang="en-US" dirty="0" smtClean="0"/>
              <a:t> is formed by SSE of keratinized variety containing </a:t>
            </a:r>
            <a:r>
              <a:rPr lang="en-US" dirty="0" err="1" smtClean="0"/>
              <a:t>S.corneum,S</a:t>
            </a:r>
            <a:r>
              <a:rPr lang="en-US" dirty="0" smtClean="0"/>
              <a:t> </a:t>
            </a:r>
            <a:r>
              <a:rPr lang="en-US" dirty="0" err="1" smtClean="0"/>
              <a:t>granulosum,S.spinosum</a:t>
            </a:r>
            <a:r>
              <a:rPr lang="en-US" dirty="0" smtClean="0"/>
              <a:t> and stratum </a:t>
            </a:r>
            <a:r>
              <a:rPr lang="en-US" dirty="0" err="1" smtClean="0"/>
              <a:t>corneum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Lamina </a:t>
            </a:r>
            <a:r>
              <a:rPr lang="en-US" dirty="0" err="1" smtClean="0"/>
              <a:t>propria</a:t>
            </a:r>
            <a:r>
              <a:rPr lang="en-US" dirty="0" smtClean="0"/>
              <a:t> is loose and lamina </a:t>
            </a:r>
            <a:r>
              <a:rPr lang="en-US" dirty="0" err="1" smtClean="0"/>
              <a:t>muscularis</a:t>
            </a:r>
            <a:r>
              <a:rPr lang="en-US" dirty="0" smtClean="0"/>
              <a:t> </a:t>
            </a:r>
            <a:r>
              <a:rPr lang="en-US" dirty="0" err="1" smtClean="0"/>
              <a:t>mucosae</a:t>
            </a:r>
            <a:r>
              <a:rPr lang="en-US" dirty="0" smtClean="0"/>
              <a:t> is absent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Tela</a:t>
            </a:r>
            <a:r>
              <a:rPr lang="en-US" dirty="0" smtClean="0"/>
              <a:t> </a:t>
            </a:r>
            <a:r>
              <a:rPr lang="en-US" dirty="0" err="1" smtClean="0"/>
              <a:t>submucosa</a:t>
            </a:r>
            <a:r>
              <a:rPr lang="en-US" dirty="0" smtClean="0"/>
              <a:t> is made up of loose connective tissue and tunica </a:t>
            </a:r>
            <a:r>
              <a:rPr lang="en-US" dirty="0" err="1" smtClean="0"/>
              <a:t>muscularis</a:t>
            </a:r>
            <a:r>
              <a:rPr lang="en-US" dirty="0" smtClean="0"/>
              <a:t> is made up of smooth muscles</a:t>
            </a:r>
          </a:p>
          <a:p>
            <a:pPr algn="l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umen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8305800" cy="437197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Section of rumen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609599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effectLst/>
              </a:rPr>
              <a:t>Reticulum</a:t>
            </a:r>
            <a:endParaRPr lang="en-US" sz="28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14400"/>
            <a:ext cx="8534400" cy="3896911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Structures are similar to rumen except the lamina </a:t>
            </a:r>
            <a:r>
              <a:rPr lang="en-US" dirty="0" err="1" smtClean="0">
                <a:solidFill>
                  <a:srgbClr val="FF0000"/>
                </a:solidFill>
              </a:rPr>
              <a:t>muscularis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mucosae</a:t>
            </a:r>
            <a:r>
              <a:rPr lang="en-US" dirty="0" smtClean="0">
                <a:solidFill>
                  <a:srgbClr val="FF0000"/>
                </a:solidFill>
              </a:rPr>
              <a:t> which is present at the tip</a:t>
            </a:r>
          </a:p>
          <a:p>
            <a:pPr algn="ctr"/>
            <a:r>
              <a:rPr lang="en-US" b="1" dirty="0" err="1" smtClean="0"/>
              <a:t>Omasum</a:t>
            </a:r>
            <a:endParaRPr lang="en-US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omasal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laminae</a:t>
            </a:r>
            <a:r>
              <a:rPr lang="en-US" dirty="0" smtClean="0">
                <a:solidFill>
                  <a:srgbClr val="FF0000"/>
                </a:solidFill>
              </a:rPr>
              <a:t> presents distinct </a:t>
            </a:r>
            <a:r>
              <a:rPr lang="en-US" dirty="0" err="1" smtClean="0">
                <a:solidFill>
                  <a:srgbClr val="FF0000"/>
                </a:solidFill>
              </a:rPr>
              <a:t>laminae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muscularis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mucosae</a:t>
            </a:r>
            <a:r>
              <a:rPr lang="en-US" dirty="0" smtClean="0">
                <a:solidFill>
                  <a:srgbClr val="FF0000"/>
                </a:solidFill>
              </a:rPr>
              <a:t> extending from the base to the central core</a:t>
            </a:r>
          </a:p>
          <a:p>
            <a:pPr algn="l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eticulum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447801"/>
            <a:ext cx="8305800" cy="4495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effectLst/>
              </a:rPr>
              <a:t>Section of reticulum</a:t>
            </a:r>
            <a:endParaRPr lang="en-US" sz="2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masu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481138"/>
            <a:ext cx="7848600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effectLst/>
              </a:rPr>
              <a:t>Structure of </a:t>
            </a:r>
            <a:r>
              <a:rPr lang="en-US" sz="2800" dirty="0" err="1" smtClean="0">
                <a:effectLst/>
              </a:rPr>
              <a:t>omasum</a:t>
            </a:r>
            <a:endParaRPr lang="en-US" sz="2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aroti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4958" y="1481138"/>
            <a:ext cx="6054083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effectLst/>
              </a:rPr>
              <a:t>Section of parotid salivary gland</a:t>
            </a:r>
            <a:endParaRPr lang="en-US" sz="2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1999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effectLst/>
              </a:rPr>
              <a:t>Mandibular</a:t>
            </a:r>
            <a:r>
              <a:rPr lang="en-US" sz="3200" dirty="0" smtClean="0">
                <a:effectLst/>
              </a:rPr>
              <a:t> salivary gland</a:t>
            </a:r>
            <a:endParaRPr lang="en-US" sz="32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534400" cy="4038600"/>
          </a:xfrm>
        </p:spPr>
        <p:txBody>
          <a:bodyPr>
            <a:normAutofit fontScale="85000" lnSpcReduction="2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dirty="0" smtClean="0"/>
              <a:t>Compound </a:t>
            </a:r>
            <a:r>
              <a:rPr lang="en-US" dirty="0" err="1" smtClean="0"/>
              <a:t>tubulo</a:t>
            </a:r>
            <a:r>
              <a:rPr lang="en-US" dirty="0" smtClean="0"/>
              <a:t> </a:t>
            </a:r>
            <a:r>
              <a:rPr lang="en-US" dirty="0" err="1" smtClean="0"/>
              <a:t>acinar</a:t>
            </a:r>
            <a:r>
              <a:rPr lang="en-US" dirty="0" smtClean="0"/>
              <a:t> gland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</a:rPr>
              <a:t>Seromucous</a:t>
            </a:r>
            <a:endParaRPr lang="en-US" dirty="0" smtClean="0">
              <a:solidFill>
                <a:srgbClr val="FF0000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dirty="0" err="1" smtClean="0"/>
              <a:t>Myoepithelial</a:t>
            </a:r>
            <a:r>
              <a:rPr lang="en-US" dirty="0" smtClean="0"/>
              <a:t> cells present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Near opening the main duct is lined with Stratified squamous</a:t>
            </a:r>
          </a:p>
          <a:p>
            <a:pPr algn="ctr"/>
            <a:r>
              <a:rPr lang="en-US" sz="3600" b="1" dirty="0" smtClean="0"/>
              <a:t>Sublingual salivary gland</a:t>
            </a:r>
          </a:p>
          <a:p>
            <a:pPr algn="l">
              <a:buFont typeface="Wingdings" pitchFamily="2" charset="2"/>
              <a:buChar char="Ø"/>
            </a:pPr>
            <a:r>
              <a:rPr lang="en-US" sz="3300" dirty="0" err="1" smtClean="0">
                <a:solidFill>
                  <a:srgbClr val="FF0000"/>
                </a:solidFill>
              </a:rPr>
              <a:t>Seromucous</a:t>
            </a:r>
            <a:r>
              <a:rPr lang="en-US" sz="3300" dirty="0" smtClean="0">
                <a:solidFill>
                  <a:srgbClr val="FF0000"/>
                </a:solidFill>
              </a:rPr>
              <a:t> gland</a:t>
            </a:r>
          </a:p>
          <a:p>
            <a:pPr algn="l">
              <a:buFont typeface="Wingdings" pitchFamily="2" charset="2"/>
              <a:buChar char="Ø"/>
            </a:pPr>
            <a:r>
              <a:rPr lang="en-US" sz="3300" dirty="0" smtClean="0"/>
              <a:t>Compound </a:t>
            </a:r>
            <a:r>
              <a:rPr lang="en-US" sz="3300" dirty="0" err="1" smtClean="0"/>
              <a:t>tubulo</a:t>
            </a:r>
            <a:r>
              <a:rPr lang="en-US" sz="3300" dirty="0" smtClean="0"/>
              <a:t> </a:t>
            </a:r>
            <a:r>
              <a:rPr lang="en-US" sz="3300" dirty="0" err="1" smtClean="0"/>
              <a:t>acinar</a:t>
            </a:r>
            <a:endParaRPr lang="en-US" sz="3300" dirty="0" smtClean="0"/>
          </a:p>
          <a:p>
            <a:pPr algn="l">
              <a:buFont typeface="Wingdings" pitchFamily="2" charset="2"/>
              <a:buChar char="Ø"/>
            </a:pPr>
            <a:r>
              <a:rPr lang="en-US" sz="3300" dirty="0" err="1" smtClean="0"/>
              <a:t>Myoepithelial</a:t>
            </a:r>
            <a:r>
              <a:rPr lang="en-US" sz="3300" dirty="0" smtClean="0"/>
              <a:t> cells </a:t>
            </a:r>
            <a:r>
              <a:rPr lang="en-US" sz="3300" dirty="0" err="1" smtClean="0"/>
              <a:t>preesent</a:t>
            </a:r>
            <a:endParaRPr lang="en-US" sz="3300" dirty="0" smtClean="0"/>
          </a:p>
          <a:p>
            <a:pPr algn="l">
              <a:buFont typeface="Wingdings" pitchFamily="2" charset="2"/>
              <a:buChar char="Ø"/>
            </a:pPr>
            <a:r>
              <a:rPr lang="en-US" sz="3300" dirty="0" smtClean="0"/>
              <a:t>Main duct is lined with stratified cuboidal epithelium</a:t>
            </a:r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 mandibula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066800"/>
            <a:ext cx="7520503" cy="49831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effectLst/>
              </a:rPr>
              <a:t>Section of </a:t>
            </a:r>
            <a:r>
              <a:rPr lang="en-US" sz="2800" dirty="0" err="1" smtClean="0">
                <a:effectLst/>
              </a:rPr>
              <a:t>mandibular</a:t>
            </a:r>
            <a:r>
              <a:rPr lang="en-US" sz="2800" dirty="0" smtClean="0">
                <a:effectLst/>
              </a:rPr>
              <a:t> salivary gland</a:t>
            </a:r>
            <a:endParaRPr lang="en-US" sz="2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533399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effectLst/>
              </a:rPr>
              <a:t>Zygomatic</a:t>
            </a:r>
            <a:r>
              <a:rPr lang="en-US" sz="2800" dirty="0" smtClean="0">
                <a:effectLst/>
              </a:rPr>
              <a:t> salivary gland</a:t>
            </a:r>
            <a:endParaRPr lang="en-US" sz="28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14400"/>
            <a:ext cx="8458200" cy="4114800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Found in carnivores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err="1" smtClean="0"/>
              <a:t>Tubuloacinar</a:t>
            </a:r>
            <a:r>
              <a:rPr lang="en-US" dirty="0" smtClean="0"/>
              <a:t> gland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Mucous gland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Intercalated and striated ducts are lacking</a:t>
            </a:r>
          </a:p>
          <a:p>
            <a:pPr algn="ctr"/>
            <a:r>
              <a:rPr lang="en-US" b="1" dirty="0" smtClean="0"/>
              <a:t>Minor salivary glands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/>
              <a:t>Simple </a:t>
            </a:r>
            <a:r>
              <a:rPr lang="en-US" b="1" dirty="0" err="1" smtClean="0"/>
              <a:t>tubulo</a:t>
            </a:r>
            <a:r>
              <a:rPr lang="en-US" b="1" dirty="0" smtClean="0"/>
              <a:t> or </a:t>
            </a:r>
            <a:r>
              <a:rPr lang="en-US" b="1" dirty="0" err="1" smtClean="0"/>
              <a:t>tubulo</a:t>
            </a:r>
            <a:r>
              <a:rPr lang="en-US" b="1" dirty="0" smtClean="0"/>
              <a:t> alveolar glands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/>
              <a:t>May be serous ,mucous or </a:t>
            </a:r>
            <a:r>
              <a:rPr lang="en-US" b="1" dirty="0" err="1" smtClean="0"/>
              <a:t>seromucous</a:t>
            </a:r>
            <a:r>
              <a:rPr lang="en-US" b="1" dirty="0" smtClean="0"/>
              <a:t> glands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/>
              <a:t>Distributed in surface of </a:t>
            </a:r>
            <a:r>
              <a:rPr lang="en-US" b="1" dirty="0" err="1" smtClean="0"/>
              <a:t>tongue,vestibular</a:t>
            </a:r>
            <a:r>
              <a:rPr lang="en-US" b="1" dirty="0" smtClean="0"/>
              <a:t> face of lips and cheek areas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609599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effectLst/>
              </a:rPr>
              <a:t>Pharynx</a:t>
            </a:r>
            <a:endParaRPr lang="en-US" sz="28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3810000"/>
          </a:xfrm>
        </p:spPr>
        <p:txBody>
          <a:bodyPr>
            <a:normAutofit fontScale="925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dirty="0" smtClean="0"/>
              <a:t>Lamina </a:t>
            </a:r>
            <a:r>
              <a:rPr lang="en-US" dirty="0" err="1" smtClean="0"/>
              <a:t>epithelialis</a:t>
            </a:r>
            <a:r>
              <a:rPr lang="en-US" dirty="0" smtClean="0"/>
              <a:t> is formed by stratified squamous epithelium which may be keratinized or non keratinized depending upon the species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Lamina </a:t>
            </a:r>
            <a:r>
              <a:rPr lang="en-US" dirty="0" err="1" smtClean="0"/>
              <a:t>propria</a:t>
            </a:r>
            <a:r>
              <a:rPr lang="en-US" dirty="0" smtClean="0"/>
              <a:t> </a:t>
            </a:r>
            <a:r>
              <a:rPr lang="en-US" dirty="0" err="1" smtClean="0"/>
              <a:t>submucosae</a:t>
            </a:r>
            <a:r>
              <a:rPr lang="en-US" dirty="0" smtClean="0"/>
              <a:t> is made up of </a:t>
            </a:r>
            <a:r>
              <a:rPr lang="en-US" dirty="0" err="1" smtClean="0"/>
              <a:t>fibroelastic</a:t>
            </a:r>
            <a:r>
              <a:rPr lang="en-US" dirty="0" smtClean="0"/>
              <a:t> tissue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</a:rPr>
              <a:t>Laminae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muscularis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mucosae</a:t>
            </a:r>
            <a:r>
              <a:rPr lang="en-US" dirty="0" smtClean="0">
                <a:solidFill>
                  <a:srgbClr val="FF0000"/>
                </a:solidFill>
              </a:rPr>
              <a:t> is absent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err="1" smtClean="0"/>
              <a:t>Tuica</a:t>
            </a:r>
            <a:r>
              <a:rPr lang="en-US" dirty="0" smtClean="0"/>
              <a:t> </a:t>
            </a:r>
            <a:r>
              <a:rPr lang="en-US" dirty="0" err="1" smtClean="0"/>
              <a:t>muscularis</a:t>
            </a:r>
            <a:r>
              <a:rPr lang="en-US" dirty="0" smtClean="0"/>
              <a:t> is formed by pharyngeal muscles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Tunica adventitia comprised of </a:t>
            </a:r>
            <a:r>
              <a:rPr lang="en-US" dirty="0" err="1" smtClean="0"/>
              <a:t>fibroelastic</a:t>
            </a:r>
            <a:r>
              <a:rPr lang="en-US" dirty="0" smtClean="0"/>
              <a:t> connective tissue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609599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effectLst/>
              </a:rPr>
              <a:t>Oesophagus</a:t>
            </a:r>
            <a:endParaRPr lang="en-US" sz="28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610600" cy="39624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</a:rPr>
              <a:t>Laminae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epithelialis</a:t>
            </a:r>
            <a:r>
              <a:rPr lang="en-US" dirty="0" smtClean="0">
                <a:solidFill>
                  <a:srgbClr val="FF0000"/>
                </a:solidFill>
              </a:rPr>
              <a:t> is made up of stratified squamous </a:t>
            </a:r>
            <a:r>
              <a:rPr lang="en-US" dirty="0" err="1" smtClean="0">
                <a:solidFill>
                  <a:srgbClr val="FF0000"/>
                </a:solidFill>
              </a:rPr>
              <a:t>epi</a:t>
            </a:r>
            <a:r>
              <a:rPr lang="en-US" dirty="0" smtClean="0">
                <a:solidFill>
                  <a:srgbClr val="FF0000"/>
                </a:solidFill>
              </a:rPr>
              <a:t> and is highly keratinized in </a:t>
            </a:r>
            <a:r>
              <a:rPr lang="en-US" dirty="0" err="1" smtClean="0">
                <a:solidFill>
                  <a:srgbClr val="FF0000"/>
                </a:solidFill>
              </a:rPr>
              <a:t>ruminants,least</a:t>
            </a:r>
            <a:r>
              <a:rPr lang="en-US" dirty="0" smtClean="0">
                <a:solidFill>
                  <a:srgbClr val="FF0000"/>
                </a:solidFill>
              </a:rPr>
              <a:t> in pigs and non keratinized in carnivores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err="1" smtClean="0"/>
              <a:t>Laminae</a:t>
            </a:r>
            <a:r>
              <a:rPr lang="en-US" dirty="0" smtClean="0"/>
              <a:t> </a:t>
            </a:r>
            <a:r>
              <a:rPr lang="en-US" dirty="0" err="1" smtClean="0"/>
              <a:t>propria</a:t>
            </a:r>
            <a:r>
              <a:rPr lang="en-US" dirty="0" smtClean="0"/>
              <a:t> is made up of dense fibro elastic connective tissue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err="1" smtClean="0"/>
              <a:t>Laminae</a:t>
            </a:r>
            <a:r>
              <a:rPr lang="en-US" dirty="0" smtClean="0"/>
              <a:t> </a:t>
            </a:r>
            <a:r>
              <a:rPr lang="en-US" dirty="0" err="1" smtClean="0"/>
              <a:t>muscularis</a:t>
            </a:r>
            <a:r>
              <a:rPr lang="en-US" dirty="0" smtClean="0"/>
              <a:t> is made up of longitudinally placed smooth muscles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err="1" smtClean="0"/>
              <a:t>Tela</a:t>
            </a:r>
            <a:r>
              <a:rPr lang="en-US" dirty="0" smtClean="0"/>
              <a:t> </a:t>
            </a:r>
            <a:r>
              <a:rPr lang="en-US" dirty="0" err="1" smtClean="0"/>
              <a:t>submucosa</a:t>
            </a:r>
            <a:r>
              <a:rPr lang="en-US" dirty="0" smtClean="0"/>
              <a:t> is made up of loose connective tissue and presents </a:t>
            </a:r>
            <a:r>
              <a:rPr lang="en-US" dirty="0" err="1" smtClean="0"/>
              <a:t>seromucous</a:t>
            </a:r>
            <a:r>
              <a:rPr lang="en-US" dirty="0" smtClean="0"/>
              <a:t> glands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g oesophagu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600200"/>
            <a:ext cx="7620000" cy="434339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effectLst/>
              </a:rPr>
              <a:t>Section of </a:t>
            </a:r>
            <a:r>
              <a:rPr lang="en-US" sz="2800" dirty="0" err="1" smtClean="0">
                <a:effectLst/>
              </a:rPr>
              <a:t>oesophagus</a:t>
            </a:r>
            <a:endParaRPr lang="en-US" sz="2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1"/>
            <a:ext cx="8763000" cy="914399"/>
          </a:xfrm>
        </p:spPr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effectLst/>
              </a:rPr>
              <a:t>The tunica </a:t>
            </a:r>
            <a:r>
              <a:rPr lang="en-US" sz="2800" dirty="0" err="1" smtClean="0">
                <a:solidFill>
                  <a:srgbClr val="FF0000"/>
                </a:solidFill>
                <a:effectLst/>
              </a:rPr>
              <a:t>muscularis</a:t>
            </a:r>
            <a:r>
              <a:rPr lang="en-US" sz="2800" dirty="0" smtClean="0">
                <a:solidFill>
                  <a:srgbClr val="FF0000"/>
                </a:solidFill>
                <a:effectLst/>
              </a:rPr>
              <a:t> in ruminants is </a:t>
            </a:r>
            <a:r>
              <a:rPr lang="en-US" sz="2800" dirty="0" err="1" smtClean="0">
                <a:solidFill>
                  <a:srgbClr val="FF0000"/>
                </a:solidFill>
                <a:effectLst/>
              </a:rPr>
              <a:t>entirly</a:t>
            </a:r>
            <a:r>
              <a:rPr lang="en-US" sz="2800" dirty="0" smtClean="0">
                <a:solidFill>
                  <a:srgbClr val="FF0000"/>
                </a:solidFill>
                <a:effectLst/>
              </a:rPr>
              <a:t> made up of striated muscles</a:t>
            </a:r>
            <a:endParaRPr lang="en-US" sz="28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534400" cy="37338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In horse the cranial and middle third is made up of striated muscle fiber whereas caudal third is made up of smooth muscle fibers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In case of pig the cranial one third is made up of striated </a:t>
            </a:r>
            <a:r>
              <a:rPr lang="en-US" dirty="0" err="1" smtClean="0">
                <a:solidFill>
                  <a:srgbClr val="FF0000"/>
                </a:solidFill>
              </a:rPr>
              <a:t>muscles,middle</a:t>
            </a:r>
            <a:r>
              <a:rPr lang="en-US" dirty="0" smtClean="0">
                <a:solidFill>
                  <a:srgbClr val="FF0000"/>
                </a:solidFill>
              </a:rPr>
              <a:t> part is made up of striated and smooth muscles and caudal part with smooth muscles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Tunica adventitia is made up of loose connective tissue containing blood vessels and </a:t>
            </a:r>
            <a:r>
              <a:rPr lang="en-US" dirty="0" err="1" smtClean="0"/>
              <a:t>lymphatics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363</TotalTime>
  <Words>478</Words>
  <Application>Microsoft Office PowerPoint</Application>
  <PresentationFormat>On-screen Show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Light microscopy of Salivary glands</vt:lpstr>
      <vt:lpstr>Section of parotid salivary gland</vt:lpstr>
      <vt:lpstr>Mandibular salivary gland</vt:lpstr>
      <vt:lpstr>Section of mandibular salivary gland</vt:lpstr>
      <vt:lpstr>Zygomatic salivary gland</vt:lpstr>
      <vt:lpstr>Pharynx</vt:lpstr>
      <vt:lpstr>Oesophagus</vt:lpstr>
      <vt:lpstr>Section of oesophagus</vt:lpstr>
      <vt:lpstr>The tunica muscularis in ruminants is entirly made up of striated muscles</vt:lpstr>
      <vt:lpstr>Structure of general tubular organ</vt:lpstr>
      <vt:lpstr>Histology of stomach</vt:lpstr>
      <vt:lpstr>Non glandular part of ruminants</vt:lpstr>
      <vt:lpstr>Section of rumen</vt:lpstr>
      <vt:lpstr>Reticulum</vt:lpstr>
      <vt:lpstr>Section of reticulum</vt:lpstr>
      <vt:lpstr>Structure of omasum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Salivary glands</dc:title>
  <dc:creator>user</dc:creator>
  <cp:lastModifiedBy>Imran</cp:lastModifiedBy>
  <cp:revision>40</cp:revision>
  <dcterms:created xsi:type="dcterms:W3CDTF">2006-08-16T00:00:00Z</dcterms:created>
  <dcterms:modified xsi:type="dcterms:W3CDTF">2020-04-26T11:09:49Z</dcterms:modified>
</cp:coreProperties>
</file>