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96AC1-B334-43E3-8FE7-4DCAC8CDB118}"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641C0-1656-4B3A-ADC4-253804FF0B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 (part 2) The acetyl-CoA carboxylase reaction.</a:t>
            </a:r>
            <a:r>
              <a:rPr lang="en-US" altLang="en-US" smtClean="0">
                <a:latin typeface="Arial" pitchFamily="34" charset="0"/>
              </a:rPr>
              <a:t> Acetyl-CoA carboxylase has three functional regions: biotin carrier protein (gray); biotin carboxylase, which activates CO</a:t>
            </a:r>
            <a:r>
              <a:rPr lang="en-US" altLang="en-US" baseline="-25000" smtClean="0">
                <a:latin typeface="Arial" pitchFamily="34" charset="0"/>
              </a:rPr>
              <a:t>2</a:t>
            </a:r>
            <a:r>
              <a:rPr lang="en-US" altLang="en-US" smtClean="0">
                <a:latin typeface="Arial" pitchFamily="34" charset="0"/>
              </a:rPr>
              <a:t> by attaching it to a nitrogen in the biotin ring in an ATP-dependent reaction (see Figure 16-16); and transcarboxylase, which transfers activated CO</a:t>
            </a:r>
            <a:r>
              <a:rPr lang="en-US" altLang="en-US" baseline="-25000" smtClean="0">
                <a:latin typeface="Arial" pitchFamily="34" charset="0"/>
              </a:rPr>
              <a:t>2</a:t>
            </a:r>
            <a:r>
              <a:rPr lang="en-US" altLang="en-US" smtClean="0">
                <a:latin typeface="Arial" pitchFamily="34" charset="0"/>
              </a:rPr>
              <a:t> (shaded green) from biotin to acetyl-CoA, producing malonyl-CoA. The long, flexible biotin arm carries the activated CO</a:t>
            </a:r>
            <a:r>
              <a:rPr lang="en-US" altLang="en-US" baseline="-25000" smtClean="0">
                <a:latin typeface="Arial" pitchFamily="34" charset="0"/>
              </a:rPr>
              <a:t>2</a:t>
            </a:r>
            <a:r>
              <a:rPr lang="en-US" altLang="en-US" smtClean="0">
                <a:latin typeface="Arial" pitchFamily="34" charset="0"/>
              </a:rPr>
              <a:t> from the biotin carboxylase region to the transcarboxylase active site. The active enzyme in each step is shaded blue.</a:t>
            </a:r>
            <a:endParaRPr lang="en-US" altLang="en-US" smtClean="0">
              <a:latin typeface="Times New Roman" pitchFamily="18" charset="0"/>
            </a:endParaRPr>
          </a:p>
        </p:txBody>
      </p:sp>
      <p:sp>
        <p:nvSpPr>
          <p:cNvPr id="299012" name="Slide Number Placeholder 3"/>
          <p:cNvSpPr>
            <a:spLocks noGrp="1"/>
          </p:cNvSpPr>
          <p:nvPr>
            <p:ph type="sldNum" sz="quarter" idx="5"/>
          </p:nvPr>
        </p:nvSpPr>
        <p:spPr bwMode="auto">
          <a:noFill/>
          <a:ln>
            <a:miter lim="800000"/>
            <a:headEnd/>
            <a:tailEnd/>
          </a:ln>
        </p:spPr>
        <p:txBody>
          <a:bodyPr/>
          <a:lstStyle/>
          <a:p>
            <a:fld id="{F41DC99C-1BDA-4B4C-A269-64AA63DE8BC2}" type="slidenum">
              <a:rPr lang="en-US" altLang="en-US">
                <a:latin typeface="Times New Roman" pitchFamily="18" charset="0"/>
                <a:ea typeface="MS PGothic" pitchFamily="34" charset="-128"/>
              </a:rPr>
              <a:pPr/>
              <a:t>10</a:t>
            </a:fld>
            <a:endParaRPr lang="en-US" altLang="en-US">
              <a:latin typeface="Times New Roman" pitchFamily="18"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bwMode="auto">
          <a:noFill/>
          <a:ln>
            <a:miter lim="800000"/>
            <a:headEnd/>
            <a:tailEnd/>
          </a:ln>
        </p:spPr>
        <p:txBody>
          <a:bodyPr/>
          <a:lstStyle/>
          <a:p>
            <a:fld id="{BBAD2642-CA7B-4962-B884-34D1810F0EC3}" type="slidenum">
              <a:rPr lang="en-US" altLang="en-US">
                <a:latin typeface="Times New Roman" pitchFamily="18" charset="0"/>
                <a:ea typeface="MS PGothic" pitchFamily="34" charset="-128"/>
              </a:rPr>
              <a:pPr/>
              <a:t>24</a:t>
            </a:fld>
            <a:endParaRPr lang="en-US" altLang="en-US">
              <a:latin typeface="Times New Roman" pitchFamily="18" charset="0"/>
              <a:ea typeface="MS PGothic" pitchFamily="34" charset="-128"/>
            </a:endParaRPr>
          </a:p>
        </p:txBody>
      </p:sp>
      <p:sp>
        <p:nvSpPr>
          <p:cNvPr id="322563"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22564"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6)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bwMode="auto">
          <a:noFill/>
          <a:ln>
            <a:miter lim="800000"/>
            <a:headEnd/>
            <a:tailEnd/>
          </a:ln>
        </p:spPr>
        <p:txBody>
          <a:bodyPr/>
          <a:lstStyle/>
          <a:p>
            <a:fld id="{704796BE-3028-4A36-8B97-BEE3321245F7}" type="slidenum">
              <a:rPr lang="en-US" altLang="en-US">
                <a:latin typeface="Times New Roman" pitchFamily="18" charset="0"/>
                <a:ea typeface="MS PGothic" pitchFamily="34" charset="-128"/>
              </a:rPr>
              <a:pPr/>
              <a:t>25</a:t>
            </a:fld>
            <a:endParaRPr lang="en-US" altLang="en-US">
              <a:latin typeface="Times New Roman" pitchFamily="18" charset="0"/>
              <a:ea typeface="MS PGothic" pitchFamily="34" charset="-128"/>
            </a:endParaRPr>
          </a:p>
        </p:txBody>
      </p:sp>
      <p:sp>
        <p:nvSpPr>
          <p:cNvPr id="324611"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24612"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7)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bwMode="auto">
          <a:noFill/>
          <a:ln>
            <a:miter lim="800000"/>
            <a:headEnd/>
            <a:tailEnd/>
          </a:ln>
        </p:spPr>
        <p:txBody>
          <a:bodyPr/>
          <a:lstStyle/>
          <a:p>
            <a:fld id="{8D447B33-B406-4FCC-B0ED-3EAFC7C54DFB}" type="slidenum">
              <a:rPr lang="en-US" altLang="en-US">
                <a:latin typeface="Times New Roman" pitchFamily="18" charset="0"/>
                <a:ea typeface="MS PGothic" pitchFamily="34" charset="-128"/>
              </a:rPr>
              <a:pPr/>
              <a:t>26</a:t>
            </a:fld>
            <a:endParaRPr lang="en-US" altLang="en-US">
              <a:latin typeface="Times New Roman" pitchFamily="18" charset="0"/>
              <a:ea typeface="MS PGothic" pitchFamily="34" charset="-128"/>
            </a:endParaRPr>
          </a:p>
        </p:txBody>
      </p:sp>
      <p:sp>
        <p:nvSpPr>
          <p:cNvPr id="326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21-7 Beginning of the second round of the fatty acid synthesis cycle.</a:t>
            </a:r>
            <a:r>
              <a:rPr lang="en-US" altLang="en-US" smtClean="0">
                <a:latin typeface="Arial" pitchFamily="34" charset="0"/>
              </a:rPr>
              <a:t> The butyryl group is on the Cys </a:t>
            </a:r>
            <a:r>
              <a:rPr lang="en-US" altLang="en-US" smtClean="0">
                <a:latin typeface="Arial" pitchFamily="34" charset="0"/>
                <a:ea typeface="ヒラギノ角ゴ Pro W3" charset="-128"/>
              </a:rPr>
              <a:t>—</a:t>
            </a:r>
            <a:r>
              <a:rPr lang="en-US" altLang="en-US" smtClean="0">
                <a:latin typeface="Arial" pitchFamily="34" charset="0"/>
              </a:rPr>
              <a:t>SH group. The incoming malonyl group is first attached to the phosphopantetheine </a:t>
            </a:r>
            <a:r>
              <a:rPr lang="en-US" altLang="en-US" smtClean="0">
                <a:latin typeface="Arial" pitchFamily="34" charset="0"/>
                <a:ea typeface="ヒラギノ角ゴ Pro W3" charset="-128"/>
              </a:rPr>
              <a:t>ﾑ</a:t>
            </a:r>
            <a:r>
              <a:rPr lang="en-US" altLang="ja-JP" smtClean="0">
                <a:latin typeface="Arial" pitchFamily="34" charset="0"/>
              </a:rPr>
              <a:t>SH group. Then, in the condensation step, the entire butyryl group on the Cys </a:t>
            </a:r>
            <a:r>
              <a:rPr lang="en-US" altLang="ja-JP" smtClean="0">
                <a:latin typeface="Arial" pitchFamily="34" charset="0"/>
                <a:ea typeface="ヒラギノ角ゴ Pro W3" charset="-128"/>
              </a:rPr>
              <a:t>—</a:t>
            </a:r>
            <a:r>
              <a:rPr lang="en-US" altLang="ja-JP" smtClean="0">
                <a:latin typeface="Arial" pitchFamily="34" charset="0"/>
              </a:rPr>
              <a:t>SH is exchanged for the carboxyl group of the malonyl residue, which is lost as CO</a:t>
            </a:r>
            <a:r>
              <a:rPr lang="en-US" altLang="ja-JP" baseline="-25000" smtClean="0">
                <a:latin typeface="Arial" pitchFamily="34" charset="0"/>
              </a:rPr>
              <a:t>2</a:t>
            </a:r>
            <a:r>
              <a:rPr lang="en-US" altLang="ja-JP" smtClean="0">
                <a:latin typeface="Arial" pitchFamily="34" charset="0"/>
              </a:rPr>
              <a:t> (green). This step is analogous to step 1 in Figure 21-6. The product, a six-carbon </a:t>
            </a:r>
            <a:r>
              <a:rPr lang="en-US" altLang="ja-JP" i="1" smtClean="0">
                <a:latin typeface="Symbol" pitchFamily="18" charset="2"/>
                <a:sym typeface="Symbol" pitchFamily="18" charset="2"/>
              </a:rPr>
              <a:t>β</a:t>
            </a:r>
            <a:r>
              <a:rPr lang="en-US" altLang="ja-JP" smtClean="0">
                <a:latin typeface="Arial" pitchFamily="34" charset="0"/>
              </a:rPr>
              <a:t>-ketoacyl group, now contains four carbons derived from malonyl-CoA and two derived from the acetyl-CoA that started the reaction. The </a:t>
            </a:r>
            <a:r>
              <a:rPr lang="en-US" altLang="ja-JP" i="1" smtClean="0">
                <a:latin typeface="Symbol" pitchFamily="18" charset="2"/>
                <a:sym typeface="Symbol" pitchFamily="18" charset="2"/>
              </a:rPr>
              <a:t>β</a:t>
            </a:r>
            <a:r>
              <a:rPr lang="en-US" altLang="ja-JP" smtClean="0">
                <a:latin typeface="Arial" pitchFamily="34" charset="0"/>
              </a:rPr>
              <a:t>-ketoacyl group then undergoes steps 2 through 4, as in Figure 21-6.</a:t>
            </a:r>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bwMode="auto">
          <a:noFill/>
          <a:ln>
            <a:miter lim="800000"/>
            <a:headEnd/>
            <a:tailEnd/>
          </a:ln>
        </p:spPr>
        <p:txBody>
          <a:bodyPr/>
          <a:lstStyle/>
          <a:p>
            <a:fld id="{CFD3B301-5A4A-4A72-9545-F56911DC4579}" type="slidenum">
              <a:rPr lang="en-US" altLang="en-US">
                <a:latin typeface="Times New Roman" pitchFamily="18" charset="0"/>
                <a:ea typeface="MS PGothic" pitchFamily="34" charset="-128"/>
              </a:rPr>
              <a:pPr/>
              <a:t>27</a:t>
            </a:fld>
            <a:endParaRPr lang="en-US" altLang="en-US">
              <a:latin typeface="Times New Roman" pitchFamily="18" charset="0"/>
              <a:ea typeface="MS PGothic" pitchFamily="34" charset="-128"/>
            </a:endParaRPr>
          </a:p>
        </p:txBody>
      </p:sp>
      <p:sp>
        <p:nvSpPr>
          <p:cNvPr id="328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87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21-10 Shuttle for transfer of acetyl groups from mitochondria to the cytosol.</a:t>
            </a:r>
            <a:r>
              <a:rPr lang="en-US" altLang="en-US" smtClean="0">
                <a:latin typeface="Arial" pitchFamily="34" charset="0"/>
              </a:rPr>
              <a:t> The mitochondrial outer membrane is freely permeable to all these compounds. Pyruvate derived from amino acid catabolism in the mitochondrial matrix, or from glucose by glycolysis in the cytosol, is converted to acetyl-CoA in the matrix. Acetyl groups pass out of the mitochondrion as citrate; in the cytosol they are delivered as acetyl-CoA for fatty acid synthesis. Oxaloacetate is reduced to malate, which can return to the mitochondrial matrix and is converted to oxaloacetate. The major fate for cytosolic malate is oxidation by malic enzyme to generate cytosolic NADPH; the pyruvate produced returns to the mitochondrial matrix.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21-11 Regulation of fatty acid synthesis.</a:t>
            </a:r>
            <a:r>
              <a:rPr lang="en-US" altLang="en-US" smtClean="0">
                <a:latin typeface="Arial" pitchFamily="34" charset="0"/>
              </a:rPr>
              <a:t> (a) In the cells of vertebrates, both allosteric regulation and hormone-dependent covalent modification influence the flow of precursors into malonyl-CoA. In plants, acetyl-CoA carboxylase is activated by the changes in [Mg</a:t>
            </a:r>
            <a:r>
              <a:rPr lang="en-US" altLang="en-US" baseline="30000" smtClean="0">
                <a:latin typeface="Arial" pitchFamily="34" charset="0"/>
              </a:rPr>
              <a:t>2+</a:t>
            </a:r>
            <a:r>
              <a:rPr lang="en-US" altLang="en-US" smtClean="0">
                <a:latin typeface="Arial" pitchFamily="34" charset="0"/>
              </a:rPr>
              <a:t>] and pH that accompany illumination (not shown here). (b) Filaments of acetyl-CoA carboxylase (the active, dephosphorylated form) as seen with the electron microscope.</a:t>
            </a:r>
          </a:p>
          <a:p>
            <a:endParaRPr lang="en-US" altLang="en-US" smtClean="0">
              <a:latin typeface="Times New Roman" pitchFamily="18" charset="0"/>
            </a:endParaRPr>
          </a:p>
        </p:txBody>
      </p:sp>
      <p:sp>
        <p:nvSpPr>
          <p:cNvPr id="330756" name="Slide Number Placeholder 3"/>
          <p:cNvSpPr>
            <a:spLocks noGrp="1"/>
          </p:cNvSpPr>
          <p:nvPr>
            <p:ph type="sldNum" sz="quarter" idx="5"/>
          </p:nvPr>
        </p:nvSpPr>
        <p:spPr bwMode="auto">
          <a:noFill/>
          <a:ln>
            <a:miter lim="800000"/>
            <a:headEnd/>
            <a:tailEnd/>
          </a:ln>
        </p:spPr>
        <p:txBody>
          <a:bodyPr/>
          <a:lstStyle/>
          <a:p>
            <a:fld id="{0AE3B1B9-5B8C-4C96-980B-1ED7B09FA805}" type="slidenum">
              <a:rPr lang="en-US" altLang="en-US">
                <a:latin typeface="Times New Roman" pitchFamily="18" charset="0"/>
                <a:ea typeface="MS PGothic" pitchFamily="34" charset="-128"/>
              </a:rPr>
              <a:pPr/>
              <a:t>28</a:t>
            </a:fld>
            <a:endParaRPr lang="en-US" altLang="en-US">
              <a:latin typeface="Times New Roman"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21-5 Acyl carrier protein (ACP).</a:t>
            </a:r>
            <a:r>
              <a:rPr lang="en-US" altLang="en-US" smtClean="0">
                <a:latin typeface="Arial" pitchFamily="34" charset="0"/>
              </a:rPr>
              <a:t> The prosthetic group is 4</a:t>
            </a:r>
            <a:r>
              <a:rPr lang="ga-IE" altLang="en-US" smtClean="0">
                <a:latin typeface="Arial" pitchFamily="34" charset="0"/>
              </a:rPr>
              <a:t>′</a:t>
            </a:r>
            <a:r>
              <a:rPr lang="en-US" altLang="en-US" smtClean="0">
                <a:latin typeface="Arial" pitchFamily="34" charset="0"/>
              </a:rPr>
              <a:t>-phosphopantetheine, which is covalently attached to the hydroxyl group of a Ser residue in ACP. Phosphopantetheine contains the B vitamin pantothenic acid, also found in the coenzyme A molecule. Its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group is the site of entry of malonyl groups during fatty acid synthesis.</a:t>
            </a:r>
          </a:p>
          <a:p>
            <a:endParaRPr lang="en-US" altLang="en-US" smtClean="0">
              <a:latin typeface="Times New Roman" pitchFamily="18" charset="0"/>
            </a:endParaRPr>
          </a:p>
        </p:txBody>
      </p:sp>
      <p:sp>
        <p:nvSpPr>
          <p:cNvPr id="302084" name="Slide Number Placeholder 3"/>
          <p:cNvSpPr>
            <a:spLocks noGrp="1"/>
          </p:cNvSpPr>
          <p:nvPr>
            <p:ph type="sldNum" sz="quarter" idx="5"/>
          </p:nvPr>
        </p:nvSpPr>
        <p:spPr bwMode="auto">
          <a:noFill/>
          <a:ln>
            <a:miter lim="800000"/>
            <a:headEnd/>
            <a:tailEnd/>
          </a:ln>
        </p:spPr>
        <p:txBody>
          <a:bodyPr/>
          <a:lstStyle/>
          <a:p>
            <a:fld id="{E6A4F510-025E-4406-A6A7-124EBBD67CAC}" type="slidenum">
              <a:rPr lang="en-US" altLang="en-US">
                <a:latin typeface="Times New Roman" pitchFamily="18" charset="0"/>
                <a:ea typeface="MS PGothic" pitchFamily="34" charset="-128"/>
              </a:rPr>
              <a:pPr/>
              <a:t>12</a:t>
            </a:fld>
            <a:endParaRPr lang="en-US" altLang="en-US">
              <a:latin typeface="Times New Roman" pitchFamily="18"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 (part 1) Addition of two carbons to a growing fatty acyl chain: a four-step sequence.</a:t>
            </a:r>
            <a:r>
              <a:rPr lang="en-US" altLang="en-US" smtClean="0">
                <a:latin typeface="Arial" pitchFamily="34" charset="0"/>
              </a:rPr>
              <a:t> Each malonyl group and acetyl (or longer acyl) group is activated by a thioester that links it to fatty acid synthase, a multienzyme system described later in the text. </a:t>
            </a:r>
            <a:r>
              <a:rPr lang="en-US" altLang="en-US" b="1" smtClean="0">
                <a:latin typeface="Arial" pitchFamily="34" charset="0"/>
              </a:rPr>
              <a:t>1</a:t>
            </a:r>
            <a:r>
              <a:rPr lang="en-US" altLang="en-US" smtClean="0">
                <a:latin typeface="Arial" pitchFamily="34" charset="0"/>
              </a:rPr>
              <a:t> Condensation of an activated acyl group (an acetyl group from acetyl-CoA is the first acyl group) and two carbons derived from malonyl-CoA, with elimination of CO</a:t>
            </a:r>
            <a:r>
              <a:rPr lang="en-US" altLang="en-US" baseline="-25000" smtClean="0">
                <a:latin typeface="Arial" pitchFamily="34" charset="0"/>
              </a:rPr>
              <a:t>2</a:t>
            </a:r>
            <a:r>
              <a:rPr lang="en-US" altLang="en-US" smtClean="0">
                <a:latin typeface="Arial" pitchFamily="34" charset="0"/>
              </a:rPr>
              <a:t> from the malonyl group, extends the acyl chain by two carbons. The mechanism of the first step of this reaction is given to illustrate the role of decarboxylation in facilitating condensation. The </a:t>
            </a:r>
            <a:r>
              <a:rPr lang="en-US" altLang="en-US" i="1" smtClean="0">
                <a:latin typeface="Symbol" pitchFamily="18" charset="2"/>
                <a:sym typeface="Symbol" pitchFamily="18" charset="2"/>
              </a:rPr>
              <a:t>β</a:t>
            </a:r>
            <a:r>
              <a:rPr lang="en-US" altLang="en-US" smtClean="0">
                <a:latin typeface="Arial" pitchFamily="34" charset="0"/>
              </a:rPr>
              <a:t>-keto product of this condensation is then reduced in three more steps nearly identical to the reactions of </a:t>
            </a:r>
            <a:r>
              <a:rPr lang="en-US" altLang="en-US" i="1" smtClean="0">
                <a:latin typeface="Symbol" pitchFamily="18" charset="2"/>
                <a:sym typeface="Symbol" pitchFamily="18" charset="2"/>
              </a:rPr>
              <a:t>β</a:t>
            </a:r>
            <a:r>
              <a:rPr lang="en-US" altLang="en-US" smtClean="0">
                <a:latin typeface="Arial" pitchFamily="34" charset="0"/>
              </a:rPr>
              <a:t> oxidation, but in the reverse sequence: </a:t>
            </a:r>
            <a:r>
              <a:rPr lang="en-US" altLang="en-US" b="1" smtClean="0">
                <a:latin typeface="Arial" pitchFamily="34" charset="0"/>
              </a:rPr>
              <a:t>2</a:t>
            </a:r>
            <a:r>
              <a:rPr lang="en-US" altLang="en-US" smtClean="0">
                <a:latin typeface="Arial" pitchFamily="34" charset="0"/>
              </a:rPr>
              <a:t> the </a:t>
            </a:r>
            <a:r>
              <a:rPr lang="en-US" altLang="en-US" i="1" smtClean="0">
                <a:latin typeface="Symbol" pitchFamily="18" charset="2"/>
                <a:sym typeface="Symbol" pitchFamily="18" charset="2"/>
              </a:rPr>
              <a:t>β</a:t>
            </a:r>
            <a:r>
              <a:rPr lang="en-US" altLang="en-US" smtClean="0">
                <a:latin typeface="Arial" pitchFamily="34" charset="0"/>
              </a:rPr>
              <a:t>-keto group is reduced to an alcohol, </a:t>
            </a:r>
            <a:r>
              <a:rPr lang="en-US" altLang="en-US" b="1" smtClean="0">
                <a:latin typeface="Arial" pitchFamily="34" charset="0"/>
              </a:rPr>
              <a:t>3</a:t>
            </a:r>
            <a:r>
              <a:rPr lang="en-US" altLang="en-US" smtClean="0">
                <a:latin typeface="Arial" pitchFamily="34" charset="0"/>
              </a:rPr>
              <a:t> elimination of H</a:t>
            </a:r>
            <a:r>
              <a:rPr lang="en-US" altLang="en-US" baseline="-25000" smtClean="0">
                <a:latin typeface="Arial" pitchFamily="34" charset="0"/>
              </a:rPr>
              <a:t>2</a:t>
            </a:r>
            <a:r>
              <a:rPr lang="en-US" altLang="en-US" smtClean="0">
                <a:latin typeface="Arial" pitchFamily="34" charset="0"/>
              </a:rPr>
              <a:t>O creates a double bond, and 4 the double bond is reduced to form the corresponding saturated fatty acyl group.</a:t>
            </a:r>
          </a:p>
          <a:p>
            <a:endParaRPr lang="en-US" altLang="en-US" smtClean="0">
              <a:latin typeface="Times New Roman" pitchFamily="18" charset="0"/>
            </a:endParaRPr>
          </a:p>
        </p:txBody>
      </p:sp>
      <p:sp>
        <p:nvSpPr>
          <p:cNvPr id="306180" name="Slide Number Placeholder 3"/>
          <p:cNvSpPr>
            <a:spLocks noGrp="1"/>
          </p:cNvSpPr>
          <p:nvPr>
            <p:ph type="sldNum" sz="quarter" idx="5"/>
          </p:nvPr>
        </p:nvSpPr>
        <p:spPr bwMode="auto">
          <a:noFill/>
          <a:ln>
            <a:miter lim="800000"/>
            <a:headEnd/>
            <a:tailEnd/>
          </a:ln>
        </p:spPr>
        <p:txBody>
          <a:bodyPr/>
          <a:lstStyle/>
          <a:p>
            <a:fld id="{1734897C-7DC0-48A3-A104-455EEF9A445E}" type="slidenum">
              <a:rPr lang="en-US" altLang="en-US">
                <a:latin typeface="Times New Roman" pitchFamily="18" charset="0"/>
                <a:ea typeface="MS PGothic" pitchFamily="34" charset="-128"/>
              </a:rPr>
              <a:pPr/>
              <a:t>15</a:t>
            </a:fld>
            <a:endParaRPr lang="en-US" altLang="en-US">
              <a:latin typeface="Times New Roman"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21-2 (part 2) Addition of two carbons to a growing fatty acyl chain: a four-step sequence.</a:t>
            </a:r>
            <a:r>
              <a:rPr lang="en-US" altLang="en-US" smtClean="0">
                <a:latin typeface="Arial" pitchFamily="34" charset="0"/>
              </a:rPr>
              <a:t> Each malonyl group and acetyl (or longer acyl) group is activated by a thioester that links it to fatty acid synthase, a multienzyme system described later in the text. </a:t>
            </a:r>
            <a:r>
              <a:rPr lang="en-US" altLang="en-US" b="1" smtClean="0">
                <a:latin typeface="Arial" pitchFamily="34" charset="0"/>
              </a:rPr>
              <a:t>1</a:t>
            </a:r>
            <a:r>
              <a:rPr lang="en-US" altLang="en-US" smtClean="0">
                <a:latin typeface="Arial" pitchFamily="34" charset="0"/>
              </a:rPr>
              <a:t> Condensation of an activated acyl group (an acetyl group from acetyl-CoA is the first acyl group) and two carbons derived from malonyl-CoA, with elimination of CO</a:t>
            </a:r>
            <a:r>
              <a:rPr lang="en-US" altLang="en-US" baseline="-25000" smtClean="0">
                <a:latin typeface="Arial" pitchFamily="34" charset="0"/>
              </a:rPr>
              <a:t>2</a:t>
            </a:r>
            <a:r>
              <a:rPr lang="en-US" altLang="en-US" smtClean="0">
                <a:latin typeface="Arial" pitchFamily="34" charset="0"/>
              </a:rPr>
              <a:t> from the malonyl group, extends the acyl chain by two carbons. The mechanism of the first step of this reaction is given to illustrate the role of decarboxylation in facilitating condensation. The </a:t>
            </a:r>
            <a:r>
              <a:rPr lang="en-US" altLang="en-US" i="1" smtClean="0">
                <a:latin typeface="Symbol" pitchFamily="18" charset="2"/>
                <a:sym typeface="Symbol" pitchFamily="18" charset="2"/>
              </a:rPr>
              <a:t>β</a:t>
            </a:r>
            <a:r>
              <a:rPr lang="en-US" altLang="en-US" smtClean="0">
                <a:latin typeface="Arial" pitchFamily="34" charset="0"/>
              </a:rPr>
              <a:t>-keto product of this condensation is then reduced in three more steps nearly identical to the reactions of </a:t>
            </a:r>
            <a:r>
              <a:rPr lang="en-US" altLang="en-US" i="1" smtClean="0">
                <a:latin typeface="Symbol" pitchFamily="18" charset="2"/>
                <a:sym typeface="Symbol" pitchFamily="18" charset="2"/>
              </a:rPr>
              <a:t>β</a:t>
            </a:r>
            <a:r>
              <a:rPr lang="en-US" altLang="en-US" smtClean="0">
                <a:latin typeface="Arial" pitchFamily="34" charset="0"/>
              </a:rPr>
              <a:t> oxidation, but in the reverse sequence: </a:t>
            </a:r>
            <a:r>
              <a:rPr lang="en-US" altLang="en-US" b="1" smtClean="0">
                <a:latin typeface="Arial" pitchFamily="34" charset="0"/>
              </a:rPr>
              <a:t>2</a:t>
            </a:r>
            <a:r>
              <a:rPr lang="en-US" altLang="en-US" smtClean="0">
                <a:latin typeface="Arial" pitchFamily="34" charset="0"/>
              </a:rPr>
              <a:t> the </a:t>
            </a:r>
            <a:r>
              <a:rPr lang="en-US" altLang="en-US" i="1" smtClean="0">
                <a:latin typeface="Symbol" pitchFamily="18" charset="2"/>
                <a:sym typeface="Symbol" pitchFamily="18" charset="2"/>
              </a:rPr>
              <a:t>β</a:t>
            </a:r>
            <a:r>
              <a:rPr lang="en-US" altLang="en-US" smtClean="0">
                <a:latin typeface="Arial" pitchFamily="34" charset="0"/>
              </a:rPr>
              <a:t>-keto group is reduced to an alcohol, </a:t>
            </a:r>
            <a:r>
              <a:rPr lang="en-US" altLang="en-US" b="1" smtClean="0">
                <a:latin typeface="Arial" pitchFamily="34" charset="0"/>
              </a:rPr>
              <a:t>3</a:t>
            </a:r>
            <a:r>
              <a:rPr lang="en-US" altLang="en-US" smtClean="0">
                <a:latin typeface="Arial" pitchFamily="34" charset="0"/>
              </a:rPr>
              <a:t> elimination of H</a:t>
            </a:r>
            <a:r>
              <a:rPr lang="en-US" altLang="en-US" baseline="-25000" smtClean="0">
                <a:latin typeface="Arial" pitchFamily="34" charset="0"/>
              </a:rPr>
              <a:t>2</a:t>
            </a:r>
            <a:r>
              <a:rPr lang="en-US" altLang="en-US" smtClean="0">
                <a:latin typeface="Arial" pitchFamily="34" charset="0"/>
              </a:rPr>
              <a:t>O creates a double bond, and 4 the double bond is reduced to form the corresponding saturated fatty acyl group.</a:t>
            </a:r>
          </a:p>
          <a:p>
            <a:endParaRPr lang="en-US" altLang="en-US" smtClean="0">
              <a:latin typeface="Times New Roman" pitchFamily="18" charset="0"/>
            </a:endParaRPr>
          </a:p>
        </p:txBody>
      </p:sp>
      <p:sp>
        <p:nvSpPr>
          <p:cNvPr id="308228" name="Slide Number Placeholder 3"/>
          <p:cNvSpPr>
            <a:spLocks noGrp="1"/>
          </p:cNvSpPr>
          <p:nvPr>
            <p:ph type="sldNum" sz="quarter" idx="5"/>
          </p:nvPr>
        </p:nvSpPr>
        <p:spPr bwMode="auto">
          <a:noFill/>
          <a:ln>
            <a:miter lim="800000"/>
            <a:headEnd/>
            <a:tailEnd/>
          </a:ln>
        </p:spPr>
        <p:txBody>
          <a:bodyPr/>
          <a:lstStyle/>
          <a:p>
            <a:fld id="{4A853DAD-0211-468D-A8DA-63FD3CC7B47D}" type="slidenum">
              <a:rPr lang="en-US" altLang="en-US">
                <a:latin typeface="Times New Roman" pitchFamily="18" charset="0"/>
                <a:ea typeface="MS PGothic" pitchFamily="34" charset="-128"/>
              </a:rPr>
              <a:pPr/>
              <a:t>16</a:t>
            </a:fld>
            <a:endParaRPr lang="en-US" altLang="en-US">
              <a:latin typeface="Times New Roman" pitchFamily="18"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a:lstStyle/>
          <a:p>
            <a:fld id="{FBC98490-ACA2-4F16-A9AC-1E4074E51ED1}" type="slidenum">
              <a:rPr lang="en-US" altLang="en-US">
                <a:latin typeface="Times New Roman" pitchFamily="18" charset="0"/>
                <a:ea typeface="MS PGothic" pitchFamily="34" charset="-128"/>
              </a:rPr>
              <a:pPr/>
              <a:t>19</a:t>
            </a:fld>
            <a:endParaRPr lang="en-US" altLang="en-US">
              <a:latin typeface="Times New Roman" pitchFamily="18" charset="0"/>
              <a:ea typeface="MS PGothic" pitchFamily="34" charset="-128"/>
            </a:endParaRPr>
          </a:p>
        </p:txBody>
      </p:sp>
      <p:sp>
        <p:nvSpPr>
          <p:cNvPr id="312323"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12324"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1)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a:lstStyle/>
          <a:p>
            <a:fld id="{126B3BC3-16D3-4903-953A-3CB444176A3F}" type="slidenum">
              <a:rPr lang="en-US" altLang="en-US">
                <a:latin typeface="Times New Roman" pitchFamily="18" charset="0"/>
                <a:ea typeface="MS PGothic" pitchFamily="34" charset="-128"/>
              </a:rPr>
              <a:pPr/>
              <a:t>20</a:t>
            </a:fld>
            <a:endParaRPr lang="en-US" altLang="en-US">
              <a:latin typeface="Times New Roman" pitchFamily="18" charset="0"/>
              <a:ea typeface="MS PGothic" pitchFamily="34" charset="-128"/>
            </a:endParaRPr>
          </a:p>
        </p:txBody>
      </p:sp>
      <p:sp>
        <p:nvSpPr>
          <p:cNvPr id="314371"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14372"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2)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bwMode="auto">
          <a:noFill/>
          <a:ln>
            <a:miter lim="800000"/>
            <a:headEnd/>
            <a:tailEnd/>
          </a:ln>
        </p:spPr>
        <p:txBody>
          <a:bodyPr/>
          <a:lstStyle/>
          <a:p>
            <a:fld id="{67CB7365-31BD-4664-83D4-4C5FE279BD56}" type="slidenum">
              <a:rPr lang="en-US" altLang="en-US">
                <a:latin typeface="Times New Roman" pitchFamily="18" charset="0"/>
                <a:ea typeface="MS PGothic" pitchFamily="34" charset="-128"/>
              </a:rPr>
              <a:pPr/>
              <a:t>21</a:t>
            </a:fld>
            <a:endParaRPr lang="en-US" altLang="en-US">
              <a:latin typeface="Times New Roman" pitchFamily="18" charset="0"/>
              <a:ea typeface="MS PGothic" pitchFamily="34" charset="-128"/>
            </a:endParaRPr>
          </a:p>
        </p:txBody>
      </p:sp>
      <p:sp>
        <p:nvSpPr>
          <p:cNvPr id="316419"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16420"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3)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bwMode="auto">
          <a:noFill/>
          <a:ln>
            <a:miter lim="800000"/>
            <a:headEnd/>
            <a:tailEnd/>
          </a:ln>
        </p:spPr>
        <p:txBody>
          <a:bodyPr/>
          <a:lstStyle/>
          <a:p>
            <a:fld id="{B40240C9-B058-40E4-ACAD-023ACABE2BFA}" type="slidenum">
              <a:rPr lang="en-US" altLang="en-US">
                <a:latin typeface="Times New Roman" pitchFamily="18" charset="0"/>
                <a:ea typeface="MS PGothic" pitchFamily="34" charset="-128"/>
              </a:rPr>
              <a:pPr/>
              <a:t>22</a:t>
            </a:fld>
            <a:endParaRPr lang="en-US" altLang="en-US">
              <a:latin typeface="Times New Roman" pitchFamily="18" charset="0"/>
              <a:ea typeface="MS PGothic" pitchFamily="34" charset="-128"/>
            </a:endParaRPr>
          </a:p>
        </p:txBody>
      </p:sp>
      <p:sp>
        <p:nvSpPr>
          <p:cNvPr id="318467"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18468"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4)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bwMode="auto">
          <a:noFill/>
          <a:ln>
            <a:miter lim="800000"/>
            <a:headEnd/>
            <a:tailEnd/>
          </a:ln>
        </p:spPr>
        <p:txBody>
          <a:bodyPr/>
          <a:lstStyle/>
          <a:p>
            <a:fld id="{C5AF01E5-3077-4873-968E-04B1B41916F5}" type="slidenum">
              <a:rPr lang="en-US" altLang="en-US">
                <a:latin typeface="Times New Roman" pitchFamily="18" charset="0"/>
                <a:ea typeface="MS PGothic" pitchFamily="34" charset="-128"/>
              </a:rPr>
              <a:pPr/>
              <a:t>23</a:t>
            </a:fld>
            <a:endParaRPr lang="en-US" altLang="en-US">
              <a:latin typeface="Times New Roman" pitchFamily="18" charset="0"/>
              <a:ea typeface="MS PGothic" pitchFamily="34" charset="-128"/>
            </a:endParaRPr>
          </a:p>
        </p:txBody>
      </p:sp>
      <p:sp>
        <p:nvSpPr>
          <p:cNvPr id="320515" name="Rectangle 2"/>
          <p:cNvSpPr>
            <a:spLocks noGrp="1" noRot="1" noChangeAspect="1" noChangeArrowheads="1" noTextEdit="1"/>
          </p:cNvSpPr>
          <p:nvPr>
            <p:ph type="sldImg"/>
          </p:nvPr>
        </p:nvSpPr>
        <p:spPr bwMode="auto">
          <a:xfrm>
            <a:off x="1294805" y="721179"/>
            <a:ext cx="4725293" cy="3599845"/>
          </a:xfrm>
          <a:noFill/>
          <a:ln>
            <a:solidFill>
              <a:srgbClr val="000000"/>
            </a:solidFill>
            <a:miter lim="800000"/>
            <a:headEnd/>
            <a:tailEnd/>
          </a:ln>
        </p:spPr>
      </p:sp>
      <p:sp>
        <p:nvSpPr>
          <p:cNvPr id="320516" name="Rectangle 3"/>
          <p:cNvSpPr>
            <a:spLocks noGrp="1" noChangeArrowheads="1"/>
          </p:cNvSpPr>
          <p:nvPr>
            <p:ph type="body" idx="1"/>
          </p:nvPr>
        </p:nvSpPr>
        <p:spPr bwMode="auto">
          <a:xfrm>
            <a:off x="974825" y="4561418"/>
            <a:ext cx="5365253" cy="4319511"/>
          </a:xfrm>
          <a:noFill/>
        </p:spPr>
        <p:txBody>
          <a:bodyPr wrap="square" numCol="1" anchor="t" anchorCtr="0" compatLnSpc="1">
            <a:prstTxWarp prst="textNoShape">
              <a:avLst/>
            </a:prstTxWarp>
          </a:bodyPr>
          <a:lstStyle/>
          <a:p>
            <a:pPr eaLnBrk="1" hangingPunct="1"/>
            <a:r>
              <a:rPr lang="en-US" altLang="en-US" b="1" smtClean="0">
                <a:latin typeface="Arial" pitchFamily="34" charset="0"/>
              </a:rPr>
              <a:t>FIGURE 21-6 (part 5) Sequence of events during synthesis of a fatty acid.</a:t>
            </a:r>
            <a:r>
              <a:rPr lang="en-US" altLang="en-US" smtClean="0">
                <a:latin typeface="Arial" pitchFamily="34" charset="0"/>
              </a:rPr>
              <a:t> The mammalian FAS I complex is shown schematically, with catalytic domains colored as in Figure 21-3. Each domain of the larger polypeptide represents one of the six enzymatic activities of the complex, arranged in a large, tight "S" shape. The acyl carrier protein (ACP) is not resolved in the crystal structure shown in Figure 21-3, but is attached to the KS domain. The phosphopantetheine arm of ACP ends in an </a:t>
            </a:r>
            <a:r>
              <a:rPr lang="ga-IE" altLang="en-US" smtClean="0">
                <a:latin typeface="Arial" pitchFamily="34" charset="0"/>
                <a:ea typeface="ヒラギノ角ゴ Pro W3" charset="-128"/>
              </a:rPr>
              <a:t>—</a:t>
            </a:r>
            <a:r>
              <a:rPr lang="ga-IE" altLang="en-US" smtClean="0">
                <a:latin typeface="Arial" pitchFamily="34" charset="0"/>
              </a:rPr>
              <a:t>S</a:t>
            </a:r>
            <a:r>
              <a:rPr lang="en-US" altLang="en-US" smtClean="0">
                <a:latin typeface="Arial" pitchFamily="34" charset="0"/>
              </a:rPr>
              <a:t>H. After the first panel, the enzyme shown in color is the one that will act in the next step. As in Figure 21-4, the initial acetyl group is shaded yellow, C-1 and C-2 of malonate are shaded pink, and the carbon released as CO</a:t>
            </a:r>
            <a:r>
              <a:rPr lang="en-US" altLang="en-US" baseline="-25000" smtClean="0">
                <a:latin typeface="Arial" pitchFamily="34" charset="0"/>
              </a:rPr>
              <a:t>2</a:t>
            </a:r>
            <a:r>
              <a:rPr lang="en-US" altLang="en-US" smtClean="0">
                <a:latin typeface="Arial" pitchFamily="34" charset="0"/>
              </a:rPr>
              <a:t> is shaded green. Steps 1 to 4 are described in the text.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F17A658-9975-43BD-B4D0-CCDF85918D9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Lipid biosynthesis</a:t>
            </a:r>
            <a:endParaRPr lang="en-US" dirty="0"/>
          </a:p>
        </p:txBody>
      </p:sp>
      <p:sp>
        <p:nvSpPr>
          <p:cNvPr id="5" name="Subtitle 4"/>
          <p:cNvSpPr>
            <a:spLocks noGrp="1"/>
          </p:cNvSpPr>
          <p:nvPr>
            <p:ph type="subTitle" idx="1"/>
          </p:nvPr>
        </p:nvSpPr>
        <p:spPr/>
        <p:txBody>
          <a:bodyPr/>
          <a:lstStyle/>
          <a:p>
            <a:r>
              <a:rPr lang="en-US" dirty="0" err="1" smtClean="0"/>
              <a:t>Ajeet</a:t>
            </a:r>
            <a:r>
              <a:rPr lang="en-US" dirty="0" smtClean="0"/>
              <a:t> </a:t>
            </a:r>
            <a:r>
              <a:rPr lang="en-US" dirty="0" err="1" smtClean="0"/>
              <a:t>kumar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p:cNvSpPr>
          <p:nvPr>
            <p:ph type="title"/>
          </p:nvPr>
        </p:nvSpPr>
        <p:spPr>
          <a:xfrm>
            <a:off x="685800" y="152400"/>
            <a:ext cx="7772400" cy="1066800"/>
          </a:xfrm>
        </p:spPr>
        <p:txBody>
          <a:bodyPr/>
          <a:lstStyle/>
          <a:p>
            <a:pPr eaLnBrk="1" hangingPunct="1"/>
            <a:r>
              <a:rPr lang="en-US" altLang="en-US" smtClean="0">
                <a:solidFill>
                  <a:srgbClr val="2FB0DC"/>
                </a:solidFill>
              </a:rPr>
              <a:t>Synthesis of Malonyl-CoA (3)</a:t>
            </a:r>
          </a:p>
        </p:txBody>
      </p:sp>
      <p:sp>
        <p:nvSpPr>
          <p:cNvPr id="297987" name="Rectangle 3"/>
          <p:cNvSpPr>
            <a:spLocks noGrp="1"/>
          </p:cNvSpPr>
          <p:nvPr>
            <p:ph idx="1"/>
          </p:nvPr>
        </p:nvSpPr>
        <p:spPr>
          <a:xfrm>
            <a:off x="381000" y="1371600"/>
            <a:ext cx="4419600" cy="5181600"/>
          </a:xfrm>
        </p:spPr>
        <p:txBody>
          <a:bodyPr/>
          <a:lstStyle/>
          <a:p>
            <a:pPr eaLnBrk="1" hangingPunct="1">
              <a:lnSpc>
                <a:spcPct val="110000"/>
              </a:lnSpc>
            </a:pPr>
            <a:r>
              <a:rPr lang="en-US" altLang="en-US" sz="2800" smtClean="0"/>
              <a:t>The </a:t>
            </a:r>
            <a:r>
              <a:rPr lang="en-US" altLang="en-US" sz="2800" smtClean="0">
                <a:solidFill>
                  <a:srgbClr val="0000FF"/>
                </a:solidFill>
              </a:rPr>
              <a:t>arm swing</a:t>
            </a:r>
            <a:r>
              <a:rPr lang="en-US" altLang="en-US" sz="2800" smtClean="0"/>
              <a:t> moves carboxybiotin to the transcarboxylase site</a:t>
            </a:r>
          </a:p>
          <a:p>
            <a:pPr eaLnBrk="1" hangingPunct="1">
              <a:lnSpc>
                <a:spcPct val="110000"/>
              </a:lnSpc>
            </a:pPr>
            <a:r>
              <a:rPr lang="en-US" altLang="en-US" sz="2800" smtClean="0"/>
              <a:t>The carbanion picks up the carboxylate moiety from biotin</a:t>
            </a:r>
          </a:p>
        </p:txBody>
      </p:sp>
      <p:sp>
        <p:nvSpPr>
          <p:cNvPr id="297988" name="Line 4"/>
          <p:cNvSpPr>
            <a:spLocks noChangeShapeType="1"/>
          </p:cNvSpPr>
          <p:nvPr/>
        </p:nvSpPr>
        <p:spPr bwMode="auto">
          <a:xfrm>
            <a:off x="304800" y="1143000"/>
            <a:ext cx="8382000" cy="0"/>
          </a:xfrm>
          <a:prstGeom prst="line">
            <a:avLst/>
          </a:prstGeom>
          <a:noFill/>
          <a:ln w="57150" cmpd="thinThick">
            <a:solidFill>
              <a:srgbClr val="2FB0DC"/>
            </a:solidFill>
            <a:round/>
            <a:headEnd/>
            <a:tailEnd/>
          </a:ln>
        </p:spPr>
        <p:txBody>
          <a:bodyPr/>
          <a:lstStyle/>
          <a:p>
            <a:endParaRPr lang="en-US"/>
          </a:p>
        </p:txBody>
      </p:sp>
      <p:pic>
        <p:nvPicPr>
          <p:cNvPr id="297989" name="Picture 5" descr="figure 21-01 part 3"/>
          <p:cNvPicPr>
            <a:picLocks noChangeAspect="1" noChangeArrowheads="1"/>
          </p:cNvPicPr>
          <p:nvPr/>
        </p:nvPicPr>
        <p:blipFill>
          <a:blip r:embed="rId3" cstate="print"/>
          <a:srcRect/>
          <a:stretch>
            <a:fillRect/>
          </a:stretch>
        </p:blipFill>
        <p:spPr bwMode="auto">
          <a:xfrm>
            <a:off x="5257800" y="1295400"/>
            <a:ext cx="3711575" cy="531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p:cNvSpPr>
          <p:nvPr>
            <p:ph type="title"/>
          </p:nvPr>
        </p:nvSpPr>
        <p:spPr>
          <a:xfrm>
            <a:off x="685800" y="152400"/>
            <a:ext cx="7772400" cy="762000"/>
          </a:xfrm>
        </p:spPr>
        <p:txBody>
          <a:bodyPr/>
          <a:lstStyle/>
          <a:p>
            <a:pPr eaLnBrk="1" hangingPunct="1"/>
            <a:r>
              <a:rPr lang="en-US" altLang="en-US" smtClean="0">
                <a:solidFill>
                  <a:srgbClr val="2FB0DC"/>
                </a:solidFill>
              </a:rPr>
              <a:t>Fatty Acid Synthesis</a:t>
            </a:r>
          </a:p>
        </p:txBody>
      </p:sp>
      <p:sp>
        <p:nvSpPr>
          <p:cNvPr id="12291" name="Rectangle 4"/>
          <p:cNvSpPr>
            <a:spLocks noGrp="1" noChangeArrowheads="1"/>
          </p:cNvSpPr>
          <p:nvPr>
            <p:ph idx="1"/>
          </p:nvPr>
        </p:nvSpPr>
        <p:spPr>
          <a:xfrm>
            <a:off x="457200" y="1066800"/>
            <a:ext cx="8305800" cy="5181600"/>
          </a:xfrm>
        </p:spPr>
        <p:txBody>
          <a:bodyPr rtlCol="0">
            <a:normAutofit fontScale="92500" lnSpcReduction="10000"/>
          </a:bodyPr>
          <a:lstStyle/>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Overall goal is to attach a two-carbon acetate unit from malonyl-CoA to a growing chain and then reduce it</a:t>
            </a: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Reaction involves cycles of four enzyme-catalyzed steps</a:t>
            </a:r>
          </a:p>
          <a:p>
            <a:pPr lvl="1" eaLnBrk="1" fontAlgn="auto" hangingPunct="1">
              <a:lnSpc>
                <a:spcPct val="110000"/>
              </a:lnSpc>
              <a:spcAft>
                <a:spcPts val="0"/>
              </a:spcAft>
              <a:buFont typeface="Wingdings 3" charset="2"/>
              <a:buChar char=""/>
              <a:defRPr/>
            </a:pPr>
            <a:r>
              <a:rPr lang="en-US" altLang="en-US" sz="2000">
                <a:solidFill>
                  <a:srgbClr val="0000FF"/>
                </a:solidFill>
              </a:rPr>
              <a:t>Condensation</a:t>
            </a:r>
            <a:r>
              <a:rPr lang="en-US" altLang="en-US" sz="2000">
                <a:solidFill>
                  <a:schemeClr val="tx1">
                    <a:lumMod val="75000"/>
                    <a:lumOff val="25000"/>
                  </a:schemeClr>
                </a:solidFill>
              </a:rPr>
              <a:t> of the growing chain with activated acetate</a:t>
            </a:r>
          </a:p>
          <a:p>
            <a:pPr lvl="1" eaLnBrk="1" fontAlgn="auto" hangingPunct="1">
              <a:lnSpc>
                <a:spcPct val="110000"/>
              </a:lnSpc>
              <a:spcAft>
                <a:spcPts val="0"/>
              </a:spcAft>
              <a:buFont typeface="Wingdings 3" charset="2"/>
              <a:buChar char=""/>
              <a:defRPr/>
            </a:pPr>
            <a:r>
              <a:rPr lang="en-US" altLang="en-US" sz="2000">
                <a:solidFill>
                  <a:srgbClr val="0000FF"/>
                </a:solidFill>
              </a:rPr>
              <a:t>Reduction</a:t>
            </a:r>
            <a:r>
              <a:rPr lang="en-US" altLang="en-US" sz="2000">
                <a:solidFill>
                  <a:schemeClr val="tx1">
                    <a:lumMod val="75000"/>
                    <a:lumOff val="25000"/>
                  </a:schemeClr>
                </a:solidFill>
              </a:rPr>
              <a:t> of carbonyl to hydroxyl</a:t>
            </a:r>
          </a:p>
          <a:p>
            <a:pPr lvl="1" eaLnBrk="1" fontAlgn="auto" hangingPunct="1">
              <a:lnSpc>
                <a:spcPct val="110000"/>
              </a:lnSpc>
              <a:spcAft>
                <a:spcPts val="0"/>
              </a:spcAft>
              <a:buFont typeface="Wingdings 3" charset="2"/>
              <a:buChar char=""/>
              <a:defRPr/>
            </a:pPr>
            <a:r>
              <a:rPr lang="en-US" altLang="en-US" sz="2000">
                <a:solidFill>
                  <a:srgbClr val="0000FF"/>
                </a:solidFill>
              </a:rPr>
              <a:t>Dehydration</a:t>
            </a:r>
            <a:r>
              <a:rPr lang="en-US" altLang="en-US" sz="2000">
                <a:solidFill>
                  <a:schemeClr val="tx1">
                    <a:lumMod val="75000"/>
                    <a:lumOff val="25000"/>
                  </a:schemeClr>
                </a:solidFill>
              </a:rPr>
              <a:t> of alcohol to trans-alkene</a:t>
            </a:r>
          </a:p>
          <a:p>
            <a:pPr lvl="1" eaLnBrk="1" fontAlgn="auto" hangingPunct="1">
              <a:lnSpc>
                <a:spcPct val="110000"/>
              </a:lnSpc>
              <a:spcAft>
                <a:spcPts val="0"/>
              </a:spcAft>
              <a:buFont typeface="Wingdings 3" charset="2"/>
              <a:buChar char=""/>
              <a:defRPr/>
            </a:pPr>
            <a:r>
              <a:rPr lang="en-US" altLang="en-US" sz="2000">
                <a:solidFill>
                  <a:srgbClr val="0000FF"/>
                </a:solidFill>
              </a:rPr>
              <a:t>Reduction</a:t>
            </a:r>
            <a:r>
              <a:rPr lang="en-US" altLang="en-US" sz="2000">
                <a:solidFill>
                  <a:schemeClr val="tx1">
                    <a:lumMod val="75000"/>
                    <a:lumOff val="25000"/>
                  </a:schemeClr>
                </a:solidFill>
              </a:rPr>
              <a:t> of alkene to alkane</a:t>
            </a: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The growing chain is initially attached to the enzyme via a thioester linkage</a:t>
            </a: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During condensation, the growing chain is transferred to the </a:t>
            </a:r>
            <a:r>
              <a:rPr lang="en-US" altLang="en-US" sz="2400">
                <a:solidFill>
                  <a:srgbClr val="FF3300"/>
                </a:solidFill>
              </a:rPr>
              <a:t>acyl carrier protein</a:t>
            </a:r>
            <a:endParaRPr lang="en-US" altLang="en-US" sz="2400">
              <a:solidFill>
                <a:schemeClr val="tx1">
                  <a:lumMod val="75000"/>
                  <a:lumOff val="25000"/>
                </a:schemeClr>
              </a:solidFill>
            </a:endParaRP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After the second reduction step, the elongated chain is transferred back to fatty acid synthase</a:t>
            </a:r>
          </a:p>
        </p:txBody>
      </p:sp>
      <p:sp>
        <p:nvSpPr>
          <p:cNvPr id="300036" name="Line 4"/>
          <p:cNvSpPr>
            <a:spLocks noChangeShapeType="1"/>
          </p:cNvSpPr>
          <p:nvPr/>
        </p:nvSpPr>
        <p:spPr bwMode="auto">
          <a:xfrm>
            <a:off x="381000" y="990600"/>
            <a:ext cx="8382000" cy="0"/>
          </a:xfrm>
          <a:prstGeom prst="line">
            <a:avLst/>
          </a:prstGeom>
          <a:noFill/>
          <a:ln w="57150" cmpd="thinThick">
            <a:solidFill>
              <a:srgbClr val="2FB0D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p:cNvSpPr>
          <p:nvPr>
            <p:ph type="title"/>
          </p:nvPr>
        </p:nvSpPr>
        <p:spPr>
          <a:xfrm>
            <a:off x="533400" y="228600"/>
            <a:ext cx="5105400" cy="1143000"/>
          </a:xfrm>
        </p:spPr>
        <p:txBody>
          <a:bodyPr/>
          <a:lstStyle/>
          <a:p>
            <a:pPr eaLnBrk="1" hangingPunct="1"/>
            <a:r>
              <a:rPr lang="en-US" altLang="en-US" smtClean="0">
                <a:solidFill>
                  <a:srgbClr val="2FB0DC"/>
                </a:solidFill>
              </a:rPr>
              <a:t>Acyl Carrier Protein</a:t>
            </a:r>
          </a:p>
        </p:txBody>
      </p:sp>
      <p:sp>
        <p:nvSpPr>
          <p:cNvPr id="301059" name="Rectangle 3"/>
          <p:cNvSpPr>
            <a:spLocks noGrp="1"/>
          </p:cNvSpPr>
          <p:nvPr>
            <p:ph idx="1"/>
          </p:nvPr>
        </p:nvSpPr>
        <p:spPr>
          <a:xfrm>
            <a:off x="381000" y="1295400"/>
            <a:ext cx="5410200" cy="5334000"/>
          </a:xfrm>
        </p:spPr>
        <p:txBody>
          <a:bodyPr/>
          <a:lstStyle/>
          <a:p>
            <a:pPr eaLnBrk="1" hangingPunct="1">
              <a:lnSpc>
                <a:spcPct val="110000"/>
              </a:lnSpc>
            </a:pPr>
            <a:r>
              <a:rPr lang="en-US" altLang="en-US" sz="2400" smtClean="0"/>
              <a:t>Contains a covalently attached prothetic group </a:t>
            </a:r>
            <a:r>
              <a:rPr lang="en-US" altLang="en-US" sz="2400" smtClean="0">
                <a:solidFill>
                  <a:srgbClr val="3333FF"/>
                </a:solidFill>
              </a:rPr>
              <a:t>4’-phospho-pantethiene</a:t>
            </a:r>
          </a:p>
          <a:p>
            <a:pPr eaLnBrk="1" hangingPunct="1">
              <a:lnSpc>
                <a:spcPct val="110000"/>
              </a:lnSpc>
            </a:pPr>
            <a:r>
              <a:rPr lang="en-US" altLang="en-US" sz="2400" smtClean="0"/>
              <a:t>The acyl carrier protein </a:t>
            </a:r>
            <a:r>
              <a:rPr lang="en-US" altLang="en-US" sz="2400" smtClean="0">
                <a:solidFill>
                  <a:srgbClr val="3333FF"/>
                </a:solidFill>
              </a:rPr>
              <a:t>delivers acetate</a:t>
            </a:r>
            <a:r>
              <a:rPr lang="en-US" altLang="en-US" sz="2400" smtClean="0"/>
              <a:t> (in the first step) or </a:t>
            </a:r>
            <a:r>
              <a:rPr lang="en-US" altLang="en-US" sz="2400" smtClean="0">
                <a:solidFill>
                  <a:srgbClr val="3333FF"/>
                </a:solidFill>
              </a:rPr>
              <a:t>malonate</a:t>
            </a:r>
            <a:r>
              <a:rPr lang="en-US" altLang="en-US" sz="2400" smtClean="0"/>
              <a:t> (in all the next steps) to the fatty acid synthase</a:t>
            </a:r>
          </a:p>
          <a:p>
            <a:pPr eaLnBrk="1" hangingPunct="1">
              <a:lnSpc>
                <a:spcPct val="110000"/>
              </a:lnSpc>
            </a:pPr>
            <a:r>
              <a:rPr lang="en-US" altLang="en-US" sz="2400" smtClean="0"/>
              <a:t>The acyl carrier protein </a:t>
            </a:r>
            <a:r>
              <a:rPr lang="en-US" altLang="en-US" sz="2400" smtClean="0">
                <a:solidFill>
                  <a:srgbClr val="3333FF"/>
                </a:solidFill>
              </a:rPr>
              <a:t>shuttles the growing chain from one active site to another</a:t>
            </a:r>
            <a:r>
              <a:rPr lang="en-US" altLang="en-US" sz="2400" smtClean="0"/>
              <a:t> during the four-step reaction</a:t>
            </a:r>
          </a:p>
        </p:txBody>
      </p:sp>
      <p:pic>
        <p:nvPicPr>
          <p:cNvPr id="301060" name="Picture 2" descr="figure 21-05"/>
          <p:cNvPicPr>
            <a:picLocks noChangeAspect="1" noChangeArrowheads="1"/>
          </p:cNvPicPr>
          <p:nvPr/>
        </p:nvPicPr>
        <p:blipFill>
          <a:blip r:embed="rId3" cstate="print"/>
          <a:srcRect/>
          <a:stretch>
            <a:fillRect/>
          </a:stretch>
        </p:blipFill>
        <p:spPr bwMode="auto">
          <a:xfrm>
            <a:off x="5330825" y="617538"/>
            <a:ext cx="3813175" cy="624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cstate="print"/>
          <a:srcRect/>
          <a:stretch>
            <a:fillRect/>
          </a:stretch>
        </p:blipFill>
        <p:spPr bwMode="auto">
          <a:xfrm>
            <a:off x="0" y="0"/>
            <a:ext cx="8977313"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rtlCol="0">
            <a:normAutofit fontScale="90000"/>
          </a:bodyPr>
          <a:lstStyle/>
          <a:p>
            <a:pPr eaLnBrk="1" fontAlgn="auto" hangingPunct="1">
              <a:spcAft>
                <a:spcPts val="0"/>
              </a:spcAft>
              <a:defRPr/>
            </a:pPr>
            <a:r>
              <a:rPr lang="en-US" altLang="en-US">
                <a:solidFill>
                  <a:srgbClr val="2FB0DC"/>
                </a:solidFill>
              </a:rPr>
              <a:t>Charging the Acyl Carrier Protein and Fatty Acid Synthase</a:t>
            </a:r>
          </a:p>
        </p:txBody>
      </p:sp>
      <p:sp>
        <p:nvSpPr>
          <p:cNvPr id="15363" name="Rectangle 3"/>
          <p:cNvSpPr>
            <a:spLocks noGrp="1" noChangeArrowheads="1"/>
          </p:cNvSpPr>
          <p:nvPr>
            <p:ph idx="1"/>
          </p:nvPr>
        </p:nvSpPr>
        <p:spPr>
          <a:xfrm>
            <a:off x="381000" y="1600200"/>
            <a:ext cx="8382000" cy="4724400"/>
          </a:xfrm>
        </p:spPr>
        <p:txBody>
          <a:bodyPr rtlCol="0">
            <a:normAutofit lnSpcReduction="10000"/>
          </a:bodyPr>
          <a:lstStyle/>
          <a:p>
            <a:pPr eaLnBrk="1" fontAlgn="auto" hangingPunct="1">
              <a:lnSpc>
                <a:spcPct val="110000"/>
              </a:lnSpc>
              <a:spcAft>
                <a:spcPts val="0"/>
              </a:spcAft>
              <a:buFont typeface="Wingdings 3" charset="2"/>
              <a:buChar char=""/>
              <a:defRPr/>
            </a:pPr>
            <a:r>
              <a:rPr lang="en-US" altLang="en-US" sz="2800">
                <a:solidFill>
                  <a:schemeClr val="tx1">
                    <a:lumMod val="75000"/>
                    <a:lumOff val="25000"/>
                  </a:schemeClr>
                </a:solidFill>
              </a:rPr>
              <a:t>Two thiols participate in the fatty acid synthesis</a:t>
            </a:r>
          </a:p>
          <a:p>
            <a:pPr lvl="1" eaLnBrk="1" fontAlgn="auto" hangingPunct="1">
              <a:lnSpc>
                <a:spcPct val="110000"/>
              </a:lnSpc>
              <a:spcAft>
                <a:spcPts val="0"/>
              </a:spcAft>
              <a:buFont typeface="Wingdings 3" charset="2"/>
              <a:buChar char=""/>
              <a:defRPr/>
            </a:pPr>
            <a:r>
              <a:rPr lang="en-US" altLang="en-US" sz="2400">
                <a:solidFill>
                  <a:srgbClr val="3333FF"/>
                </a:solidFill>
              </a:rPr>
              <a:t>Thiol from 4-phosphopantethine in acyl carrier protein</a:t>
            </a:r>
          </a:p>
          <a:p>
            <a:pPr lvl="1" eaLnBrk="1" fontAlgn="auto" hangingPunct="1">
              <a:lnSpc>
                <a:spcPct val="110000"/>
              </a:lnSpc>
              <a:spcAft>
                <a:spcPts val="0"/>
              </a:spcAft>
              <a:buFont typeface="Wingdings 3" charset="2"/>
              <a:buChar char=""/>
              <a:defRPr/>
            </a:pPr>
            <a:r>
              <a:rPr lang="en-US" altLang="en-US" sz="2400">
                <a:solidFill>
                  <a:srgbClr val="3333FF"/>
                </a:solidFill>
              </a:rPr>
              <a:t>Thiol from cysteine in fatty acid synthase</a:t>
            </a:r>
          </a:p>
          <a:p>
            <a:pPr eaLnBrk="1" fontAlgn="auto" hangingPunct="1">
              <a:lnSpc>
                <a:spcPct val="110000"/>
              </a:lnSpc>
              <a:spcAft>
                <a:spcPts val="0"/>
              </a:spcAft>
              <a:buFont typeface="Wingdings 3" charset="2"/>
              <a:buChar char=""/>
              <a:defRPr/>
            </a:pPr>
            <a:r>
              <a:rPr lang="en-US" altLang="en-US" sz="2800">
                <a:solidFill>
                  <a:schemeClr val="tx1">
                    <a:lumMod val="75000"/>
                    <a:lumOff val="25000"/>
                  </a:schemeClr>
                </a:solidFill>
              </a:rPr>
              <a:t>Both thiols must be charged for the condensation reaction to occur</a:t>
            </a:r>
          </a:p>
          <a:p>
            <a:pPr lvl="1"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In the first step, </a:t>
            </a:r>
            <a:r>
              <a:rPr lang="en-US" altLang="en-US" sz="2400">
                <a:solidFill>
                  <a:srgbClr val="FF0000"/>
                </a:solidFill>
              </a:rPr>
              <a:t>acetyl from acetyl-CoA</a:t>
            </a:r>
            <a:r>
              <a:rPr lang="en-US" altLang="en-US" sz="2400">
                <a:solidFill>
                  <a:schemeClr val="tx1">
                    <a:lumMod val="75000"/>
                    <a:lumOff val="25000"/>
                  </a:schemeClr>
                </a:solidFill>
              </a:rPr>
              <a:t> is transferred to acyl carrier protein</a:t>
            </a:r>
          </a:p>
          <a:p>
            <a:pPr lvl="1"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Acyl carrier protein passes this acetate to fatty acid synthase</a:t>
            </a:r>
          </a:p>
          <a:p>
            <a:pPr lvl="1"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Acyl carrier protein is then re-charged with </a:t>
            </a:r>
            <a:r>
              <a:rPr lang="en-US" altLang="en-US" sz="2400">
                <a:solidFill>
                  <a:srgbClr val="3333FF"/>
                </a:solidFill>
              </a:rPr>
              <a:t>malonyl from malonyl-CoA</a:t>
            </a:r>
          </a:p>
        </p:txBody>
      </p:sp>
      <p:sp>
        <p:nvSpPr>
          <p:cNvPr id="304132" name="Line 4"/>
          <p:cNvSpPr>
            <a:spLocks noChangeShapeType="1"/>
          </p:cNvSpPr>
          <p:nvPr/>
        </p:nvSpPr>
        <p:spPr bwMode="auto">
          <a:xfrm>
            <a:off x="381000" y="1524000"/>
            <a:ext cx="8382000" cy="0"/>
          </a:xfrm>
          <a:prstGeom prst="line">
            <a:avLst/>
          </a:prstGeom>
          <a:noFill/>
          <a:ln w="57150" cmpd="thinThick">
            <a:solidFill>
              <a:srgbClr val="2FB0DC"/>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p:cNvSpPr>
          <p:nvPr>
            <p:ph type="title"/>
          </p:nvPr>
        </p:nvSpPr>
        <p:spPr>
          <a:xfrm>
            <a:off x="304800" y="304800"/>
            <a:ext cx="4572000" cy="3124200"/>
          </a:xfrm>
        </p:spPr>
        <p:txBody>
          <a:bodyPr>
            <a:normAutofit/>
          </a:bodyPr>
          <a:lstStyle/>
          <a:p>
            <a:pPr eaLnBrk="1" hangingPunct="1"/>
            <a:r>
              <a:rPr lang="en-US" altLang="en-US" dirty="0" smtClean="0">
                <a:solidFill>
                  <a:srgbClr val="2FB0DC"/>
                </a:solidFill>
              </a:rPr>
              <a:t>Assimilation of Two-Carbon Units</a:t>
            </a:r>
            <a:br>
              <a:rPr lang="en-US" altLang="en-US" dirty="0" smtClean="0">
                <a:solidFill>
                  <a:srgbClr val="2FB0DC"/>
                </a:solidFill>
              </a:rPr>
            </a:br>
            <a:r>
              <a:rPr lang="en-US" altLang="en-US" dirty="0" smtClean="0">
                <a:solidFill>
                  <a:srgbClr val="2FB0DC"/>
                </a:solidFill>
              </a:rPr>
              <a:t>Condensation and First Reduction</a:t>
            </a:r>
          </a:p>
        </p:txBody>
      </p:sp>
      <p:sp>
        <p:nvSpPr>
          <p:cNvPr id="305155" name="Content Placeholder 4"/>
          <p:cNvSpPr>
            <a:spLocks noGrp="1"/>
          </p:cNvSpPr>
          <p:nvPr>
            <p:ph idx="1"/>
          </p:nvPr>
        </p:nvSpPr>
        <p:spPr>
          <a:xfrm>
            <a:off x="304800" y="3429000"/>
            <a:ext cx="5638800" cy="2743200"/>
          </a:xfrm>
        </p:spPr>
        <p:txBody>
          <a:bodyPr/>
          <a:lstStyle/>
          <a:p>
            <a:pPr eaLnBrk="1" hangingPunct="1"/>
            <a:r>
              <a:rPr lang="en-US" altLang="en-US" b="1" smtClean="0"/>
              <a:t>1</a:t>
            </a:r>
            <a:r>
              <a:rPr lang="en-US" altLang="en-US" smtClean="0"/>
              <a:t> Condensation of an activated acyl group </a:t>
            </a:r>
            <a:endParaRPr lang="en-US" altLang="en-US" b="1" smtClean="0"/>
          </a:p>
          <a:p>
            <a:pPr eaLnBrk="1" hangingPunct="1"/>
            <a:r>
              <a:rPr lang="en-US" altLang="en-US" b="1" smtClean="0"/>
              <a:t>2</a:t>
            </a:r>
            <a:r>
              <a:rPr lang="en-US" altLang="en-US" smtClean="0"/>
              <a:t> the </a:t>
            </a:r>
            <a:r>
              <a:rPr lang="en-US" altLang="en-US" i="1" smtClean="0"/>
              <a:t>β</a:t>
            </a:r>
            <a:r>
              <a:rPr lang="en-US" altLang="en-US" smtClean="0"/>
              <a:t>-keto group is reduced to an alcohol </a:t>
            </a:r>
          </a:p>
        </p:txBody>
      </p:sp>
      <p:pic>
        <p:nvPicPr>
          <p:cNvPr id="305156" name="Picture 2" descr="figure 21-02 part 1"/>
          <p:cNvPicPr>
            <a:picLocks noChangeAspect="1" noChangeArrowheads="1"/>
          </p:cNvPicPr>
          <p:nvPr/>
        </p:nvPicPr>
        <p:blipFill>
          <a:blip r:embed="rId3" cstate="print"/>
          <a:srcRect/>
          <a:stretch>
            <a:fillRect/>
          </a:stretch>
        </p:blipFill>
        <p:spPr bwMode="auto">
          <a:xfrm>
            <a:off x="4724400" y="325438"/>
            <a:ext cx="4162425" cy="653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p:cNvSpPr>
          <p:nvPr>
            <p:ph type="title"/>
          </p:nvPr>
        </p:nvSpPr>
        <p:spPr>
          <a:xfrm>
            <a:off x="457200" y="152400"/>
            <a:ext cx="4648200" cy="2590800"/>
          </a:xfrm>
        </p:spPr>
        <p:txBody>
          <a:bodyPr/>
          <a:lstStyle/>
          <a:p>
            <a:pPr eaLnBrk="1" hangingPunct="1"/>
            <a:r>
              <a:rPr lang="en-US" altLang="en-US" sz="3200" smtClean="0">
                <a:solidFill>
                  <a:srgbClr val="2FB0DC"/>
                </a:solidFill>
              </a:rPr>
              <a:t>Assimilation of Two-Carbon Units</a:t>
            </a:r>
            <a:br>
              <a:rPr lang="en-US" altLang="en-US" sz="3200" smtClean="0">
                <a:solidFill>
                  <a:srgbClr val="2FB0DC"/>
                </a:solidFill>
              </a:rPr>
            </a:br>
            <a:r>
              <a:rPr lang="en-US" altLang="en-US" sz="3200" smtClean="0">
                <a:solidFill>
                  <a:srgbClr val="2FB0DC"/>
                </a:solidFill>
              </a:rPr>
              <a:t>Dehydration and Second Reduction</a:t>
            </a:r>
          </a:p>
        </p:txBody>
      </p:sp>
      <p:sp>
        <p:nvSpPr>
          <p:cNvPr id="307203" name="Content Placeholder 4"/>
          <p:cNvSpPr>
            <a:spLocks noGrp="1"/>
          </p:cNvSpPr>
          <p:nvPr>
            <p:ph idx="1"/>
          </p:nvPr>
        </p:nvSpPr>
        <p:spPr>
          <a:xfrm>
            <a:off x="533400" y="2590800"/>
            <a:ext cx="4648200" cy="3962400"/>
          </a:xfrm>
        </p:spPr>
        <p:txBody>
          <a:bodyPr/>
          <a:lstStyle/>
          <a:p>
            <a:pPr eaLnBrk="1" hangingPunct="1"/>
            <a:r>
              <a:rPr lang="en-US" altLang="en-US" b="1" smtClean="0"/>
              <a:t>3</a:t>
            </a:r>
            <a:r>
              <a:rPr lang="en-US" altLang="en-US" smtClean="0"/>
              <a:t> elimination of H</a:t>
            </a:r>
            <a:r>
              <a:rPr lang="en-US" altLang="en-US" baseline="-25000" smtClean="0"/>
              <a:t>2</a:t>
            </a:r>
            <a:r>
              <a:rPr lang="en-US" altLang="en-US" smtClean="0"/>
              <a:t>O creates a double bond, and </a:t>
            </a:r>
          </a:p>
          <a:p>
            <a:pPr eaLnBrk="1" hangingPunct="1"/>
            <a:r>
              <a:rPr lang="en-US" altLang="en-US" smtClean="0"/>
              <a:t>4 the double bond is reduced </a:t>
            </a:r>
          </a:p>
        </p:txBody>
      </p:sp>
      <p:pic>
        <p:nvPicPr>
          <p:cNvPr id="307204" name="Picture 2" descr="figure 21-02 part 2"/>
          <p:cNvPicPr>
            <a:picLocks noChangeAspect="1" noChangeArrowheads="1"/>
          </p:cNvPicPr>
          <p:nvPr/>
        </p:nvPicPr>
        <p:blipFill>
          <a:blip r:embed="rId3" cstate="print"/>
          <a:srcRect/>
          <a:stretch>
            <a:fillRect/>
          </a:stretch>
        </p:blipFill>
        <p:spPr bwMode="auto">
          <a:xfrm>
            <a:off x="5257800" y="325438"/>
            <a:ext cx="3400425" cy="653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1066800"/>
          </a:xfrm>
        </p:spPr>
        <p:txBody>
          <a:bodyPr rtlCol="0">
            <a:normAutofit fontScale="90000"/>
          </a:bodyPr>
          <a:lstStyle/>
          <a:p>
            <a:pPr eaLnBrk="1" fontAlgn="auto" hangingPunct="1">
              <a:spcAft>
                <a:spcPts val="0"/>
              </a:spcAft>
              <a:defRPr/>
            </a:pPr>
            <a:r>
              <a:rPr lang="en-US" altLang="en-US">
                <a:solidFill>
                  <a:srgbClr val="2FB0DC"/>
                </a:solidFill>
              </a:rPr>
              <a:t>Enzymatic Activities in Fatty Acid Synthase</a:t>
            </a:r>
          </a:p>
        </p:txBody>
      </p:sp>
      <p:sp>
        <p:nvSpPr>
          <p:cNvPr id="309251" name="Rectangle 3"/>
          <p:cNvSpPr>
            <a:spLocks noGrp="1"/>
          </p:cNvSpPr>
          <p:nvPr>
            <p:ph idx="1"/>
          </p:nvPr>
        </p:nvSpPr>
        <p:spPr>
          <a:xfrm>
            <a:off x="304800" y="1371600"/>
            <a:ext cx="4419600" cy="5715000"/>
          </a:xfrm>
        </p:spPr>
        <p:txBody>
          <a:bodyPr/>
          <a:lstStyle/>
          <a:p>
            <a:pPr eaLnBrk="1" hangingPunct="1">
              <a:lnSpc>
                <a:spcPct val="110000"/>
              </a:lnSpc>
            </a:pPr>
            <a:r>
              <a:rPr lang="en-US" altLang="en-US" sz="2000" smtClean="0">
                <a:solidFill>
                  <a:srgbClr val="0000FF"/>
                </a:solidFill>
              </a:rPr>
              <a:t>Condensation</a:t>
            </a:r>
            <a:r>
              <a:rPr lang="en-US" altLang="en-US" sz="2000" smtClean="0"/>
              <a:t> with acetate</a:t>
            </a:r>
          </a:p>
          <a:p>
            <a:pPr lvl="1" eaLnBrk="1" hangingPunct="1">
              <a:lnSpc>
                <a:spcPct val="110000"/>
              </a:lnSpc>
            </a:pPr>
            <a:r>
              <a:rPr lang="en-US" altLang="en-US" sz="2000" smtClean="0">
                <a:solidFill>
                  <a:srgbClr val="FF9900"/>
                </a:solidFill>
                <a:sym typeface="Symbol" pitchFamily="18" charset="2"/>
              </a:rPr>
              <a:t>-ketoacyl-ACP synthase (KS)</a:t>
            </a:r>
            <a:endParaRPr lang="en-US" altLang="en-US" sz="2000" smtClean="0">
              <a:solidFill>
                <a:srgbClr val="FF9900"/>
              </a:solidFill>
            </a:endParaRPr>
          </a:p>
          <a:p>
            <a:pPr eaLnBrk="1" hangingPunct="1">
              <a:lnSpc>
                <a:spcPct val="110000"/>
              </a:lnSpc>
            </a:pPr>
            <a:r>
              <a:rPr lang="en-US" altLang="en-US" sz="2000" smtClean="0">
                <a:solidFill>
                  <a:srgbClr val="0000FF"/>
                </a:solidFill>
              </a:rPr>
              <a:t>Reduction</a:t>
            </a:r>
            <a:r>
              <a:rPr lang="en-US" altLang="en-US" sz="2000" smtClean="0"/>
              <a:t> of carbonyl to hydroxyl</a:t>
            </a:r>
          </a:p>
          <a:p>
            <a:pPr lvl="1" eaLnBrk="1" hangingPunct="1">
              <a:lnSpc>
                <a:spcPct val="110000"/>
              </a:lnSpc>
            </a:pPr>
            <a:r>
              <a:rPr lang="en-US" altLang="en-US" sz="2000" smtClean="0">
                <a:solidFill>
                  <a:srgbClr val="CCCC00"/>
                </a:solidFill>
                <a:sym typeface="Symbol" pitchFamily="18" charset="2"/>
              </a:rPr>
              <a:t>-ketoacyl-ACP reductase (KR)</a:t>
            </a:r>
            <a:endParaRPr lang="en-US" altLang="en-US" sz="2000" smtClean="0">
              <a:solidFill>
                <a:srgbClr val="CCCC00"/>
              </a:solidFill>
            </a:endParaRPr>
          </a:p>
          <a:p>
            <a:pPr eaLnBrk="1" hangingPunct="1">
              <a:lnSpc>
                <a:spcPct val="110000"/>
              </a:lnSpc>
            </a:pPr>
            <a:r>
              <a:rPr lang="en-US" altLang="en-US" sz="2000" smtClean="0">
                <a:solidFill>
                  <a:srgbClr val="0000FF"/>
                </a:solidFill>
              </a:rPr>
              <a:t>Dehydration</a:t>
            </a:r>
            <a:r>
              <a:rPr lang="en-US" altLang="en-US" sz="2000" smtClean="0"/>
              <a:t> of alcohol to alkene</a:t>
            </a:r>
          </a:p>
          <a:p>
            <a:pPr lvl="1" eaLnBrk="1" hangingPunct="1">
              <a:lnSpc>
                <a:spcPct val="110000"/>
              </a:lnSpc>
            </a:pPr>
            <a:r>
              <a:rPr lang="en-US" altLang="en-US" sz="2000" smtClean="0">
                <a:solidFill>
                  <a:srgbClr val="99CC00"/>
                </a:solidFill>
                <a:sym typeface="Symbol" pitchFamily="18" charset="2"/>
              </a:rPr>
              <a:t>-hydroxyacyl-ACP dehydratase (DH)</a:t>
            </a:r>
            <a:endParaRPr lang="en-US" altLang="en-US" sz="2000" smtClean="0">
              <a:solidFill>
                <a:srgbClr val="99CC00"/>
              </a:solidFill>
            </a:endParaRPr>
          </a:p>
          <a:p>
            <a:pPr eaLnBrk="1" hangingPunct="1">
              <a:lnSpc>
                <a:spcPct val="110000"/>
              </a:lnSpc>
            </a:pPr>
            <a:r>
              <a:rPr lang="en-US" altLang="en-US" sz="2000" smtClean="0">
                <a:solidFill>
                  <a:srgbClr val="0000FF"/>
                </a:solidFill>
              </a:rPr>
              <a:t>Reduction</a:t>
            </a:r>
            <a:r>
              <a:rPr lang="en-US" altLang="en-US" sz="2000" smtClean="0"/>
              <a:t> of alkene to alkane</a:t>
            </a:r>
          </a:p>
          <a:p>
            <a:pPr lvl="1" eaLnBrk="1" hangingPunct="1">
              <a:lnSpc>
                <a:spcPct val="110000"/>
              </a:lnSpc>
            </a:pPr>
            <a:r>
              <a:rPr lang="en-US" altLang="en-US" sz="2000" smtClean="0">
                <a:solidFill>
                  <a:schemeClr val="hlink"/>
                </a:solidFill>
                <a:sym typeface="Symbol" pitchFamily="18" charset="2"/>
              </a:rPr>
              <a:t>enoyl-ACP reductase (ER)</a:t>
            </a:r>
            <a:endParaRPr lang="en-US" altLang="en-US" sz="2000" smtClean="0"/>
          </a:p>
          <a:p>
            <a:pPr eaLnBrk="1" hangingPunct="1">
              <a:lnSpc>
                <a:spcPct val="110000"/>
              </a:lnSpc>
            </a:pPr>
            <a:r>
              <a:rPr lang="en-US" altLang="en-US" sz="2000" smtClean="0">
                <a:solidFill>
                  <a:srgbClr val="3333FF"/>
                </a:solidFill>
              </a:rPr>
              <a:t>Chain transfer</a:t>
            </a:r>
            <a:r>
              <a:rPr lang="en-US" altLang="en-US" sz="2000" smtClean="0"/>
              <a:t> </a:t>
            </a:r>
          </a:p>
          <a:p>
            <a:pPr lvl="1" eaLnBrk="1" hangingPunct="1">
              <a:lnSpc>
                <a:spcPct val="110000"/>
              </a:lnSpc>
            </a:pPr>
            <a:r>
              <a:rPr lang="en-US" altLang="en-US" sz="2000" smtClean="0">
                <a:solidFill>
                  <a:srgbClr val="FF3300"/>
                </a:solidFill>
              </a:rPr>
              <a:t>Malonyl/acetyl-CoA ACP transferase</a:t>
            </a:r>
          </a:p>
        </p:txBody>
      </p:sp>
      <p:sp>
        <p:nvSpPr>
          <p:cNvPr id="309252" name="Line 4"/>
          <p:cNvSpPr>
            <a:spLocks noChangeShapeType="1"/>
          </p:cNvSpPr>
          <p:nvPr/>
        </p:nvSpPr>
        <p:spPr bwMode="auto">
          <a:xfrm>
            <a:off x="381000" y="1371600"/>
            <a:ext cx="8382000" cy="0"/>
          </a:xfrm>
          <a:prstGeom prst="line">
            <a:avLst/>
          </a:prstGeom>
          <a:noFill/>
          <a:ln w="57150" cmpd="thinThick">
            <a:solidFill>
              <a:srgbClr val="2FB0DC"/>
            </a:solidFill>
            <a:round/>
            <a:headEnd/>
            <a:tailEnd/>
          </a:ln>
        </p:spPr>
        <p:txBody>
          <a:bodyPr/>
          <a:lstStyle/>
          <a:p>
            <a:endParaRPr lang="en-US"/>
          </a:p>
        </p:txBody>
      </p:sp>
      <p:pic>
        <p:nvPicPr>
          <p:cNvPr id="309253" name="Picture 2" descr="figure 21-03a"/>
          <p:cNvPicPr>
            <a:picLocks noChangeAspect="1" noChangeArrowheads="1"/>
          </p:cNvPicPr>
          <p:nvPr/>
        </p:nvPicPr>
        <p:blipFill>
          <a:blip r:embed="rId2" cstate="print"/>
          <a:srcRect/>
          <a:stretch>
            <a:fillRect/>
          </a:stretch>
        </p:blipFill>
        <p:spPr bwMode="auto">
          <a:xfrm>
            <a:off x="4572000" y="2133600"/>
            <a:ext cx="4572000" cy="403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8077200" cy="1143000"/>
          </a:xfrm>
        </p:spPr>
        <p:txBody>
          <a:bodyPr rtlCol="0">
            <a:normAutofit fontScale="90000"/>
          </a:bodyPr>
          <a:lstStyle/>
          <a:p>
            <a:pPr eaLnBrk="1" fontAlgn="auto" hangingPunct="1">
              <a:spcAft>
                <a:spcPts val="0"/>
              </a:spcAft>
              <a:defRPr/>
            </a:pPr>
            <a:r>
              <a:rPr lang="en-US" altLang="en-US">
                <a:solidFill>
                  <a:srgbClr val="2FB0DC"/>
                </a:solidFill>
              </a:rPr>
              <a:t>Sequence of Events in Synthesis of Fatty Acids</a:t>
            </a:r>
          </a:p>
        </p:txBody>
      </p:sp>
      <p:sp>
        <p:nvSpPr>
          <p:cNvPr id="310275" name="Line 4"/>
          <p:cNvSpPr>
            <a:spLocks noChangeShapeType="1"/>
          </p:cNvSpPr>
          <p:nvPr/>
        </p:nvSpPr>
        <p:spPr bwMode="auto">
          <a:xfrm>
            <a:off x="381000" y="1524000"/>
            <a:ext cx="8382000" cy="0"/>
          </a:xfrm>
          <a:prstGeom prst="line">
            <a:avLst/>
          </a:prstGeom>
          <a:noFill/>
          <a:ln w="57150" cmpd="thinThick">
            <a:solidFill>
              <a:srgbClr val="2FB0DC"/>
            </a:solidFill>
            <a:round/>
            <a:headEnd/>
            <a:tailEnd/>
          </a:ln>
        </p:spPr>
        <p:txBody>
          <a:bodyPr/>
          <a:lstStyle/>
          <a:p>
            <a:endParaRPr lang="en-US"/>
          </a:p>
        </p:txBody>
      </p:sp>
      <p:pic>
        <p:nvPicPr>
          <p:cNvPr id="310276" name="Picture 2" descr="figure 21-03b"/>
          <p:cNvPicPr>
            <a:picLocks noChangeAspect="1" noChangeArrowheads="1"/>
          </p:cNvPicPr>
          <p:nvPr/>
        </p:nvPicPr>
        <p:blipFill>
          <a:blip r:embed="rId2" cstate="print"/>
          <a:srcRect/>
          <a:stretch>
            <a:fillRect/>
          </a:stretch>
        </p:blipFill>
        <p:spPr bwMode="auto">
          <a:xfrm>
            <a:off x="152400" y="2133600"/>
            <a:ext cx="4918075" cy="4564063"/>
          </a:xfrm>
          <a:prstGeom prst="rect">
            <a:avLst/>
          </a:prstGeom>
          <a:noFill/>
          <a:ln w="9525">
            <a:noFill/>
            <a:miter lim="800000"/>
            <a:headEnd/>
            <a:tailEnd/>
          </a:ln>
        </p:spPr>
      </p:pic>
      <p:pic>
        <p:nvPicPr>
          <p:cNvPr id="310277" name="Picture 2" descr="figure 21-06"/>
          <p:cNvPicPr>
            <a:picLocks noChangeAspect="1" noChangeArrowheads="1"/>
          </p:cNvPicPr>
          <p:nvPr/>
        </p:nvPicPr>
        <p:blipFill>
          <a:blip r:embed="rId3" cstate="print"/>
          <a:srcRect/>
          <a:stretch>
            <a:fillRect/>
          </a:stretch>
        </p:blipFill>
        <p:spPr bwMode="auto">
          <a:xfrm>
            <a:off x="5257800" y="1828800"/>
            <a:ext cx="3548063"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figure 21-06 part 1"/>
          <p:cNvPicPr>
            <a:picLocks noChangeAspect="1" noChangeArrowheads="1"/>
          </p:cNvPicPr>
          <p:nvPr/>
        </p:nvPicPr>
        <p:blipFill>
          <a:blip r:embed="rId3" cstate="print"/>
          <a:srcRect/>
          <a:stretch>
            <a:fillRect/>
          </a:stretch>
        </p:blipFill>
        <p:spPr bwMode="auto">
          <a:xfrm>
            <a:off x="1746250" y="160338"/>
            <a:ext cx="5651500" cy="653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8839200" cy="1143000"/>
          </a:xfrm>
        </p:spPr>
        <p:txBody>
          <a:bodyPr rtlCol="0">
            <a:normAutofit fontScale="90000"/>
          </a:bodyPr>
          <a:lstStyle/>
          <a:p>
            <a:pPr eaLnBrk="1" fontAlgn="auto" hangingPunct="1">
              <a:spcAft>
                <a:spcPts val="0"/>
              </a:spcAft>
              <a:defRPr/>
            </a:pPr>
            <a:r>
              <a:rPr lang="en-US" altLang="en-US">
                <a:solidFill>
                  <a:srgbClr val="2FB0DC"/>
                </a:solidFill>
              </a:rPr>
              <a:t/>
            </a:r>
            <a:br>
              <a:rPr lang="en-US" altLang="en-US">
                <a:solidFill>
                  <a:srgbClr val="2FB0DC"/>
                </a:solidFill>
              </a:rPr>
            </a:br>
            <a:r>
              <a:rPr lang="en-US" altLang="en-US">
                <a:solidFill>
                  <a:srgbClr val="2FB0DC"/>
                </a:solidFill>
              </a:rPr>
              <a:t>Lipid Biosynthesis </a:t>
            </a:r>
          </a:p>
        </p:txBody>
      </p:sp>
      <p:sp>
        <p:nvSpPr>
          <p:cNvPr id="289795" name="Rectangle 3"/>
          <p:cNvSpPr>
            <a:spLocks noGrp="1"/>
          </p:cNvSpPr>
          <p:nvPr>
            <p:ph idx="1"/>
          </p:nvPr>
        </p:nvSpPr>
        <p:spPr>
          <a:xfrm>
            <a:off x="0" y="2971800"/>
            <a:ext cx="9144000" cy="2819400"/>
          </a:xfrm>
        </p:spPr>
        <p:txBody>
          <a:bodyPr/>
          <a:lstStyle/>
          <a:p>
            <a:pPr lvl="1" eaLnBrk="1" hangingPunct="1">
              <a:lnSpc>
                <a:spcPct val="110000"/>
              </a:lnSpc>
            </a:pPr>
            <a:r>
              <a:rPr lang="en-US" altLang="en-US" smtClean="0"/>
              <a:t>Biosynthesis of fatty acids and eicosanoids</a:t>
            </a:r>
          </a:p>
          <a:p>
            <a:pPr lvl="1" eaLnBrk="1" hangingPunct="1">
              <a:lnSpc>
                <a:spcPct val="110000"/>
              </a:lnSpc>
            </a:pPr>
            <a:r>
              <a:rPr lang="en-US" altLang="en-US" smtClean="0"/>
              <a:t>Biosynthesis of isoprenes and cholesterol</a:t>
            </a:r>
          </a:p>
          <a:p>
            <a:pPr lvl="1" eaLnBrk="1" hangingPunct="1">
              <a:lnSpc>
                <a:spcPct val="110000"/>
              </a:lnSpc>
            </a:pPr>
            <a:r>
              <a:rPr lang="en-US" altLang="en-US" smtClean="0"/>
              <a:t>Cholesterol regulation</a:t>
            </a:r>
          </a:p>
          <a:p>
            <a:pPr lvl="1" eaLnBrk="1" hangingPunct="1">
              <a:lnSpc>
                <a:spcPct val="110000"/>
              </a:lnSpc>
            </a:pPr>
            <a:r>
              <a:rPr lang="en-US" altLang="en-US" smtClean="0"/>
              <a:t>Biosynthesis of triacylglycerols, and membrane lipids</a:t>
            </a:r>
          </a:p>
        </p:txBody>
      </p:sp>
      <p:sp>
        <p:nvSpPr>
          <p:cNvPr id="289796" name="Rectangle 4"/>
          <p:cNvSpPr>
            <a:spLocks noChangeArrowheads="1"/>
          </p:cNvSpPr>
          <p:nvPr/>
        </p:nvSpPr>
        <p:spPr bwMode="auto">
          <a:xfrm>
            <a:off x="304800" y="2133600"/>
            <a:ext cx="2809875" cy="701675"/>
          </a:xfrm>
          <a:prstGeom prst="rect">
            <a:avLst/>
          </a:prstGeom>
          <a:noFill/>
          <a:ln w="9525">
            <a:noFill/>
            <a:miter lim="800000"/>
            <a:headEnd/>
            <a:tailEnd/>
          </a:ln>
        </p:spPr>
        <p:txBody>
          <a:bodyPr wrap="none">
            <a:spAutoFit/>
          </a:bodyPr>
          <a:lstStyle/>
          <a:p>
            <a:pPr eaLnBrk="1" hangingPunct="1"/>
            <a:r>
              <a:rPr lang="en-US" altLang="en-US" sz="4000" i="1">
                <a:ea typeface="MS PGothic" pitchFamily="34" charset="-128"/>
              </a:rPr>
              <a:t>Key topics</a:t>
            </a:r>
            <a:r>
              <a:rPr lang="en-US" altLang="en-US" sz="4000">
                <a:ea typeface="MS PGothic" pitchFamily="34" charset="-128"/>
              </a:rPr>
              <a:t>: </a:t>
            </a:r>
          </a:p>
        </p:txBody>
      </p:sp>
      <p:sp>
        <p:nvSpPr>
          <p:cNvPr id="289797" name="Line 4"/>
          <p:cNvSpPr>
            <a:spLocks noChangeShapeType="1"/>
          </p:cNvSpPr>
          <p:nvPr/>
        </p:nvSpPr>
        <p:spPr bwMode="auto">
          <a:xfrm>
            <a:off x="381000" y="1447800"/>
            <a:ext cx="8382000" cy="0"/>
          </a:xfrm>
          <a:prstGeom prst="line">
            <a:avLst/>
          </a:prstGeom>
          <a:noFill/>
          <a:ln w="57150" cmpd="thinThick">
            <a:solidFill>
              <a:srgbClr val="2FB0DC"/>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figure 21-06 part 2"/>
          <p:cNvPicPr>
            <a:picLocks noChangeAspect="1" noChangeArrowheads="1"/>
          </p:cNvPicPr>
          <p:nvPr/>
        </p:nvPicPr>
        <p:blipFill>
          <a:blip r:embed="rId3" cstate="print"/>
          <a:srcRect/>
          <a:stretch>
            <a:fillRect/>
          </a:stretch>
        </p:blipFill>
        <p:spPr bwMode="auto">
          <a:xfrm>
            <a:off x="1536700" y="165100"/>
            <a:ext cx="607536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descr="figure 21-06 part 3"/>
          <p:cNvPicPr>
            <a:picLocks noChangeAspect="1" noChangeArrowheads="1"/>
          </p:cNvPicPr>
          <p:nvPr/>
        </p:nvPicPr>
        <p:blipFill>
          <a:blip r:embed="rId3" cstate="print"/>
          <a:srcRect/>
          <a:stretch>
            <a:fillRect/>
          </a:stretch>
        </p:blipFill>
        <p:spPr bwMode="auto">
          <a:xfrm>
            <a:off x="1447800" y="165100"/>
            <a:ext cx="6264275"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descr="figure 21-06 part 4"/>
          <p:cNvPicPr>
            <a:picLocks noChangeAspect="1" noChangeArrowheads="1"/>
          </p:cNvPicPr>
          <p:nvPr/>
        </p:nvPicPr>
        <p:blipFill>
          <a:blip r:embed="rId3" cstate="print"/>
          <a:srcRect/>
          <a:stretch>
            <a:fillRect/>
          </a:stretch>
        </p:blipFill>
        <p:spPr bwMode="auto">
          <a:xfrm>
            <a:off x="304800" y="838200"/>
            <a:ext cx="8531225" cy="518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figure 21-06 part 5"/>
          <p:cNvPicPr>
            <a:picLocks noChangeAspect="1" noChangeArrowheads="1"/>
          </p:cNvPicPr>
          <p:nvPr/>
        </p:nvPicPr>
        <p:blipFill>
          <a:blip r:embed="rId3" cstate="print"/>
          <a:srcRect/>
          <a:stretch>
            <a:fillRect/>
          </a:stretch>
        </p:blipFill>
        <p:spPr bwMode="auto">
          <a:xfrm>
            <a:off x="304800" y="228600"/>
            <a:ext cx="8531225" cy="641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descr="figure 21-06 part 6"/>
          <p:cNvPicPr>
            <a:picLocks noChangeAspect="1" noChangeArrowheads="1"/>
          </p:cNvPicPr>
          <p:nvPr/>
        </p:nvPicPr>
        <p:blipFill>
          <a:blip r:embed="rId3" cstate="print"/>
          <a:srcRect/>
          <a:stretch>
            <a:fillRect/>
          </a:stretch>
        </p:blipFill>
        <p:spPr bwMode="auto">
          <a:xfrm>
            <a:off x="2413000" y="165100"/>
            <a:ext cx="4332288"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figure 21-06 part 7"/>
          <p:cNvPicPr>
            <a:picLocks noChangeAspect="1" noChangeArrowheads="1"/>
          </p:cNvPicPr>
          <p:nvPr/>
        </p:nvPicPr>
        <p:blipFill>
          <a:blip r:embed="rId3" cstate="print"/>
          <a:srcRect/>
          <a:stretch>
            <a:fillRect/>
          </a:stretch>
        </p:blipFill>
        <p:spPr bwMode="auto">
          <a:xfrm>
            <a:off x="863600" y="165100"/>
            <a:ext cx="742791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figure 21-07"/>
          <p:cNvPicPr>
            <a:picLocks noChangeAspect="1" noChangeArrowheads="1"/>
          </p:cNvPicPr>
          <p:nvPr/>
        </p:nvPicPr>
        <p:blipFill>
          <a:blip r:embed="rId3" cstate="print"/>
          <a:srcRect/>
          <a:stretch>
            <a:fillRect/>
          </a:stretch>
        </p:blipFill>
        <p:spPr bwMode="auto">
          <a:xfrm>
            <a:off x="2743200" y="165100"/>
            <a:ext cx="367506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figure 21-10"/>
          <p:cNvPicPr>
            <a:picLocks noChangeAspect="1" noChangeArrowheads="1"/>
          </p:cNvPicPr>
          <p:nvPr/>
        </p:nvPicPr>
        <p:blipFill>
          <a:blip r:embed="rId3" cstate="print"/>
          <a:srcRect/>
          <a:stretch>
            <a:fillRect/>
          </a:stretch>
        </p:blipFill>
        <p:spPr bwMode="auto">
          <a:xfrm>
            <a:off x="1308100" y="165100"/>
            <a:ext cx="653891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914400"/>
          </a:xfrm>
        </p:spPr>
        <p:txBody>
          <a:bodyPr rtlCol="0">
            <a:normAutofit fontScale="90000"/>
          </a:bodyPr>
          <a:lstStyle/>
          <a:p>
            <a:pPr eaLnBrk="1" fontAlgn="auto" hangingPunct="1">
              <a:spcAft>
                <a:spcPts val="0"/>
              </a:spcAft>
              <a:defRPr/>
            </a:pPr>
            <a:r>
              <a:rPr lang="en-US" altLang="en-US">
                <a:solidFill>
                  <a:srgbClr val="2FB0DC"/>
                </a:solidFill>
              </a:rPr>
              <a:t>Regulation of Fatty Acid Synthesis in Vertebrates</a:t>
            </a:r>
          </a:p>
        </p:txBody>
      </p:sp>
      <p:sp>
        <p:nvSpPr>
          <p:cNvPr id="329731" name="Line 4"/>
          <p:cNvSpPr>
            <a:spLocks noChangeShapeType="1"/>
          </p:cNvSpPr>
          <p:nvPr/>
        </p:nvSpPr>
        <p:spPr bwMode="auto">
          <a:xfrm>
            <a:off x="304800" y="1447800"/>
            <a:ext cx="8382000" cy="0"/>
          </a:xfrm>
          <a:prstGeom prst="line">
            <a:avLst/>
          </a:prstGeom>
          <a:noFill/>
          <a:ln w="57150" cmpd="thinThick">
            <a:solidFill>
              <a:srgbClr val="2FB0DC"/>
            </a:solidFill>
            <a:round/>
            <a:headEnd/>
            <a:tailEnd/>
          </a:ln>
        </p:spPr>
        <p:txBody>
          <a:bodyPr/>
          <a:lstStyle/>
          <a:p>
            <a:endParaRPr lang="en-US"/>
          </a:p>
        </p:txBody>
      </p:sp>
      <p:pic>
        <p:nvPicPr>
          <p:cNvPr id="329732" name="Picture 2" descr="figure 21-11"/>
          <p:cNvPicPr>
            <a:picLocks noChangeAspect="1" noChangeArrowheads="1"/>
          </p:cNvPicPr>
          <p:nvPr/>
        </p:nvPicPr>
        <p:blipFill>
          <a:blip r:embed="rId3" cstate="print"/>
          <a:srcRect/>
          <a:stretch>
            <a:fillRect/>
          </a:stretch>
        </p:blipFill>
        <p:spPr bwMode="auto">
          <a:xfrm>
            <a:off x="2362200" y="1752600"/>
            <a:ext cx="6281738" cy="486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09600" y="228600"/>
            <a:ext cx="8153400" cy="6400800"/>
          </a:xfrm>
          <a:prstGeom prst="rect">
            <a:avLst/>
          </a:prstGeom>
          <a:solidFill>
            <a:schemeClr val="accent2"/>
          </a:solidFill>
          <a:ln w="9525">
            <a:solidFill>
              <a:schemeClr val="tx1"/>
            </a:solid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13315" name="Text Box 3"/>
          <p:cNvSpPr txBox="1">
            <a:spLocks noChangeArrowheads="1"/>
          </p:cNvSpPr>
          <p:nvPr/>
        </p:nvSpPr>
        <p:spPr bwMode="auto">
          <a:xfrm>
            <a:off x="2971800" y="304800"/>
            <a:ext cx="3008313" cy="701675"/>
          </a:xfrm>
          <a:prstGeom prst="rect">
            <a:avLst/>
          </a:prstGeom>
          <a:noFill/>
          <a:ln w="9525">
            <a:noFill/>
            <a:miter lim="800000"/>
            <a:headEnd/>
            <a:tailEnd/>
          </a:ln>
        </p:spPr>
        <p:txBody>
          <a:bodyPr wrap="none">
            <a:spAutoFit/>
          </a:bodyPr>
          <a:lstStyle/>
          <a:p>
            <a:pPr eaLnBrk="1" hangingPunct="1"/>
            <a:r>
              <a:rPr lang="en-US" altLang="en-US" sz="4000">
                <a:solidFill>
                  <a:srgbClr val="FF9933"/>
                </a:solidFill>
                <a:latin typeface="Times New Roman" pitchFamily="18" charset="0"/>
                <a:ea typeface="MS PGothic" pitchFamily="34" charset="-128"/>
              </a:rPr>
              <a:t>Desaturation</a:t>
            </a:r>
            <a:endParaRPr lang="en-US" altLang="en-US" sz="4000">
              <a:latin typeface="Times New Roman" pitchFamily="18" charset="0"/>
              <a:ea typeface="MS PGothic" pitchFamily="34" charset="-128"/>
            </a:endParaRPr>
          </a:p>
        </p:txBody>
      </p:sp>
      <p:sp>
        <p:nvSpPr>
          <p:cNvPr id="13316" name="Text Box 4"/>
          <p:cNvSpPr txBox="1">
            <a:spLocks noChangeArrowheads="1"/>
          </p:cNvSpPr>
          <p:nvPr/>
        </p:nvSpPr>
        <p:spPr bwMode="auto">
          <a:xfrm>
            <a:off x="838200" y="762000"/>
            <a:ext cx="1539875" cy="701675"/>
          </a:xfrm>
          <a:prstGeom prst="rect">
            <a:avLst/>
          </a:prstGeom>
          <a:noFill/>
          <a:ln w="9525">
            <a:noFill/>
            <a:miter lim="800000"/>
            <a:headEnd/>
            <a:tailEnd/>
          </a:ln>
        </p:spPr>
        <p:txBody>
          <a:bodyPr wrap="none">
            <a:spAutoFit/>
          </a:bodyPr>
          <a:lstStyle/>
          <a:p>
            <a:pPr eaLnBrk="1" hangingPunct="1"/>
            <a:r>
              <a:rPr lang="en-US" altLang="en-US" sz="4000" i="1">
                <a:solidFill>
                  <a:srgbClr val="FF0000"/>
                </a:solidFill>
                <a:latin typeface="Times New Roman" pitchFamily="18" charset="0"/>
                <a:ea typeface="MS PGothic" pitchFamily="34" charset="-128"/>
              </a:rPr>
              <a:t>Rules:</a:t>
            </a:r>
            <a:endParaRPr lang="en-US" altLang="en-US" sz="4000" i="1">
              <a:latin typeface="Times New Roman" pitchFamily="18" charset="0"/>
              <a:ea typeface="MS PGothic" pitchFamily="34" charset="-128"/>
            </a:endParaRPr>
          </a:p>
        </p:txBody>
      </p:sp>
      <p:sp>
        <p:nvSpPr>
          <p:cNvPr id="13317" name="Text Box 5"/>
          <p:cNvSpPr txBox="1">
            <a:spLocks noChangeArrowheads="1"/>
          </p:cNvSpPr>
          <p:nvPr/>
        </p:nvSpPr>
        <p:spPr bwMode="auto">
          <a:xfrm>
            <a:off x="990600" y="1524000"/>
            <a:ext cx="7043738" cy="1373188"/>
          </a:xfrm>
          <a:prstGeom prst="rect">
            <a:avLst/>
          </a:prstGeom>
          <a:noFill/>
          <a:ln w="9525">
            <a:noFill/>
            <a:miter lim="800000"/>
            <a:headEnd/>
            <a:tailEnd/>
          </a:ln>
        </p:spPr>
        <p:txBody>
          <a:bodyPr wrap="none">
            <a:spAutoFit/>
          </a:bodyPr>
          <a:lstStyle/>
          <a:p>
            <a:pPr eaLnBrk="1" hangingPunct="1"/>
            <a:r>
              <a:rPr lang="en-US" altLang="en-US" sz="2800">
                <a:solidFill>
                  <a:srgbClr val="FFFF00"/>
                </a:solidFill>
                <a:latin typeface="Times New Roman" pitchFamily="18" charset="0"/>
                <a:ea typeface="MS PGothic" pitchFamily="34" charset="-128"/>
              </a:rPr>
              <a:t>The fatty acid desaturation system is </a:t>
            </a:r>
          </a:p>
          <a:p>
            <a:pPr eaLnBrk="1" hangingPunct="1"/>
            <a:r>
              <a:rPr lang="en-US" altLang="en-US" sz="2800">
                <a:solidFill>
                  <a:srgbClr val="FFFF00"/>
                </a:solidFill>
                <a:latin typeface="Times New Roman" pitchFamily="18" charset="0"/>
                <a:ea typeface="MS PGothic" pitchFamily="34" charset="-128"/>
              </a:rPr>
              <a:t>in the smooth membranes of the endoplasmic</a:t>
            </a:r>
          </a:p>
          <a:p>
            <a:pPr eaLnBrk="1" hangingPunct="1"/>
            <a:r>
              <a:rPr lang="en-US" altLang="en-US" sz="2800">
                <a:solidFill>
                  <a:srgbClr val="FFFF00"/>
                </a:solidFill>
                <a:latin typeface="Times New Roman" pitchFamily="18" charset="0"/>
                <a:ea typeface="MS PGothic" pitchFamily="34" charset="-128"/>
              </a:rPr>
              <a:t>reticulum</a:t>
            </a:r>
          </a:p>
        </p:txBody>
      </p:sp>
      <p:sp>
        <p:nvSpPr>
          <p:cNvPr id="13318" name="Text Box 6"/>
          <p:cNvSpPr txBox="1">
            <a:spLocks noChangeArrowheads="1"/>
          </p:cNvSpPr>
          <p:nvPr/>
        </p:nvSpPr>
        <p:spPr bwMode="auto">
          <a:xfrm>
            <a:off x="838200" y="2971800"/>
            <a:ext cx="7083425" cy="1373188"/>
          </a:xfrm>
          <a:prstGeom prst="rect">
            <a:avLst/>
          </a:prstGeom>
          <a:noFill/>
          <a:ln w="9525">
            <a:noFill/>
            <a:miter lim="800000"/>
            <a:headEnd/>
            <a:tailEnd/>
          </a:ln>
        </p:spPr>
        <p:txBody>
          <a:bodyPr wrap="none">
            <a:spAutoFit/>
          </a:bodyPr>
          <a:lstStyle/>
          <a:p>
            <a:pPr eaLnBrk="1" hangingPunct="1"/>
            <a:r>
              <a:rPr lang="en-US" altLang="en-US" sz="2800">
                <a:solidFill>
                  <a:srgbClr val="FF9933"/>
                </a:solidFill>
                <a:latin typeface="Times New Roman" pitchFamily="18" charset="0"/>
                <a:ea typeface="MS PGothic" pitchFamily="34" charset="-128"/>
              </a:rPr>
              <a:t>There are  4 fatty acyl desaturase enzymes in </a:t>
            </a:r>
          </a:p>
          <a:p>
            <a:pPr eaLnBrk="1" hangingPunct="1"/>
            <a:r>
              <a:rPr lang="en-US" altLang="en-US" sz="2800">
                <a:solidFill>
                  <a:srgbClr val="FF9933"/>
                </a:solidFill>
                <a:latin typeface="Times New Roman" pitchFamily="18" charset="0"/>
                <a:ea typeface="MS PGothic" pitchFamily="34" charset="-128"/>
              </a:rPr>
              <a:t>mammals designated </a:t>
            </a:r>
            <a:r>
              <a:rPr lang="en-US" altLang="en-US" sz="2800">
                <a:solidFill>
                  <a:srgbClr val="FF9933"/>
                </a:solidFill>
                <a:latin typeface="Times New Roman" pitchFamily="18" charset="0"/>
                <a:ea typeface="MS PGothic" pitchFamily="34" charset="-128"/>
                <a:sym typeface="Symbol" pitchFamily="18" charset="2"/>
              </a:rPr>
              <a:t></a:t>
            </a:r>
            <a:r>
              <a:rPr lang="en-US" altLang="en-US" sz="2800" baseline="30000">
                <a:solidFill>
                  <a:srgbClr val="FF9933"/>
                </a:solidFill>
                <a:latin typeface="Times New Roman" pitchFamily="18" charset="0"/>
                <a:ea typeface="MS PGothic" pitchFamily="34" charset="-128"/>
                <a:sym typeface="Symbol" pitchFamily="18" charset="2"/>
              </a:rPr>
              <a:t>9 </a:t>
            </a:r>
            <a:r>
              <a:rPr lang="en-US" altLang="en-US" sz="2800">
                <a:solidFill>
                  <a:srgbClr val="FF9933"/>
                </a:solidFill>
                <a:latin typeface="Times New Roman" pitchFamily="18" charset="0"/>
                <a:ea typeface="MS PGothic" pitchFamily="34" charset="-128"/>
                <a:sym typeface="Symbol" pitchFamily="18" charset="2"/>
              </a:rPr>
              <a:t>, </a:t>
            </a:r>
            <a:r>
              <a:rPr lang="en-US" altLang="en-US" sz="2800" baseline="30000">
                <a:solidFill>
                  <a:srgbClr val="FF9933"/>
                </a:solidFill>
                <a:latin typeface="Times New Roman" pitchFamily="18" charset="0"/>
                <a:ea typeface="MS PGothic" pitchFamily="34" charset="-128"/>
                <a:sym typeface="Symbol" pitchFamily="18" charset="2"/>
              </a:rPr>
              <a:t>6, </a:t>
            </a:r>
            <a:r>
              <a:rPr lang="en-US" altLang="en-US" sz="2800">
                <a:solidFill>
                  <a:srgbClr val="FF9933"/>
                </a:solidFill>
                <a:latin typeface="Times New Roman" pitchFamily="18" charset="0"/>
                <a:ea typeface="MS PGothic" pitchFamily="34" charset="-128"/>
                <a:sym typeface="Symbol" pitchFamily="18" charset="2"/>
              </a:rPr>
              <a:t></a:t>
            </a:r>
            <a:r>
              <a:rPr lang="en-US" altLang="en-US" sz="2800" baseline="30000">
                <a:solidFill>
                  <a:srgbClr val="FF9933"/>
                </a:solidFill>
                <a:latin typeface="Times New Roman" pitchFamily="18" charset="0"/>
                <a:ea typeface="MS PGothic" pitchFamily="34" charset="-128"/>
                <a:sym typeface="Symbol" pitchFamily="18" charset="2"/>
              </a:rPr>
              <a:t>5, </a:t>
            </a:r>
            <a:r>
              <a:rPr lang="en-US" altLang="en-US" sz="2800">
                <a:solidFill>
                  <a:srgbClr val="FF9933"/>
                </a:solidFill>
                <a:latin typeface="Times New Roman" pitchFamily="18" charset="0"/>
                <a:ea typeface="MS PGothic" pitchFamily="34" charset="-128"/>
                <a:sym typeface="Symbol" pitchFamily="18" charset="2"/>
              </a:rPr>
              <a:t>and </a:t>
            </a:r>
            <a:r>
              <a:rPr lang="en-US" altLang="en-US" sz="2800" baseline="30000">
                <a:solidFill>
                  <a:srgbClr val="FF9933"/>
                </a:solidFill>
                <a:latin typeface="Times New Roman" pitchFamily="18" charset="0"/>
                <a:ea typeface="MS PGothic" pitchFamily="34" charset="-128"/>
                <a:sym typeface="Symbol" pitchFamily="18" charset="2"/>
              </a:rPr>
              <a:t>4 </a:t>
            </a:r>
            <a:r>
              <a:rPr lang="en-US" altLang="en-US" sz="2800" i="1">
                <a:solidFill>
                  <a:srgbClr val="FF9933"/>
                </a:solidFill>
                <a:latin typeface="Times New Roman" pitchFamily="18" charset="0"/>
                <a:ea typeface="MS PGothic" pitchFamily="34" charset="-128"/>
                <a:sym typeface="Symbol" pitchFamily="18" charset="2"/>
              </a:rPr>
              <a:t>fatty</a:t>
            </a:r>
          </a:p>
          <a:p>
            <a:pPr eaLnBrk="1" hangingPunct="1"/>
            <a:r>
              <a:rPr lang="en-US" altLang="en-US" sz="2800" i="1">
                <a:solidFill>
                  <a:srgbClr val="FF9933"/>
                </a:solidFill>
                <a:latin typeface="Times New Roman" pitchFamily="18" charset="0"/>
                <a:ea typeface="MS PGothic" pitchFamily="34" charset="-128"/>
                <a:sym typeface="Symbol" pitchFamily="18" charset="2"/>
              </a:rPr>
              <a:t>acyl-CoA desaturase</a:t>
            </a:r>
            <a:endParaRPr lang="en-US" altLang="en-US" sz="2800" i="1" baseline="30000">
              <a:solidFill>
                <a:srgbClr val="FF9933"/>
              </a:solidFill>
              <a:latin typeface="Times New Roman" pitchFamily="18" charset="0"/>
              <a:ea typeface="MS PGothic" pitchFamily="34" charset="-128"/>
              <a:sym typeface="Symbol" pitchFamily="18" charset="2"/>
            </a:endParaRPr>
          </a:p>
        </p:txBody>
      </p:sp>
      <p:sp>
        <p:nvSpPr>
          <p:cNvPr id="13319" name="Text Box 7"/>
          <p:cNvSpPr txBox="1">
            <a:spLocks noChangeArrowheads="1"/>
          </p:cNvSpPr>
          <p:nvPr/>
        </p:nvSpPr>
        <p:spPr bwMode="auto">
          <a:xfrm>
            <a:off x="838200" y="4495800"/>
            <a:ext cx="6934200" cy="1006475"/>
          </a:xfrm>
          <a:prstGeom prst="rect">
            <a:avLst/>
          </a:prstGeom>
          <a:noFill/>
          <a:ln w="9525">
            <a:noFill/>
            <a:miter lim="800000"/>
            <a:headEnd/>
            <a:tailEnd/>
          </a:ln>
        </p:spPr>
        <p:txBody>
          <a:bodyPr wrap="none">
            <a:spAutoFit/>
          </a:bodyPr>
          <a:lstStyle/>
          <a:p>
            <a:pPr eaLnBrk="1" hangingPunct="1"/>
            <a:r>
              <a:rPr lang="en-US" altLang="en-US" sz="2800">
                <a:solidFill>
                  <a:srgbClr val="FFFF00"/>
                </a:solidFill>
                <a:latin typeface="Times New Roman" pitchFamily="18" charset="0"/>
                <a:ea typeface="MS PGothic" pitchFamily="34" charset="-128"/>
              </a:rPr>
              <a:t>Mammals cannot incorporate a double bond</a:t>
            </a:r>
          </a:p>
          <a:p>
            <a:pPr eaLnBrk="1" hangingPunct="1"/>
            <a:r>
              <a:rPr lang="en-US" altLang="en-US" sz="2800">
                <a:solidFill>
                  <a:srgbClr val="FFFF00"/>
                </a:solidFill>
                <a:latin typeface="Times New Roman" pitchFamily="18" charset="0"/>
                <a:ea typeface="MS PGothic" pitchFamily="34" charset="-128"/>
              </a:rPr>
              <a:t>beyond </a:t>
            </a:r>
            <a:r>
              <a:rPr lang="en-US" altLang="en-US" sz="3200">
                <a:solidFill>
                  <a:srgbClr val="FFFF00"/>
                </a:solidFill>
                <a:latin typeface="Times New Roman" pitchFamily="18" charset="0"/>
                <a:ea typeface="MS PGothic" pitchFamily="34" charset="-128"/>
                <a:sym typeface="Symbol" pitchFamily="18" charset="2"/>
              </a:rPr>
              <a:t></a:t>
            </a:r>
            <a:r>
              <a:rPr lang="en-US" altLang="en-US" sz="3200" baseline="30000">
                <a:solidFill>
                  <a:srgbClr val="FFFF00"/>
                </a:solidFill>
                <a:latin typeface="Times New Roman" pitchFamily="18" charset="0"/>
                <a:ea typeface="MS PGothic" pitchFamily="34" charset="-128"/>
                <a:sym typeface="Symbol" pitchFamily="18" charset="2"/>
              </a:rPr>
              <a:t>9</a:t>
            </a:r>
            <a:r>
              <a:rPr lang="en-US" altLang="en-US" sz="3200">
                <a:solidFill>
                  <a:srgbClr val="FFFF00"/>
                </a:solidFill>
                <a:latin typeface="Times New Roman" pitchFamily="18" charset="0"/>
                <a:ea typeface="MS PGothic" pitchFamily="34" charset="-128"/>
                <a:sym typeface="Symbol" pitchFamily="18" charset="2"/>
              </a:rPr>
              <a:t>; plants can.</a:t>
            </a:r>
            <a:endParaRPr lang="en-US" altLang="en-US" sz="3200" baseline="30000">
              <a:solidFill>
                <a:srgbClr val="FFFF00"/>
              </a:solidFill>
              <a:latin typeface="Times New Roman" pitchFamily="18" charset="0"/>
              <a:ea typeface="MS PGothic" pitchFamily="34" charset="-128"/>
              <a:sym typeface="Symbol" pitchFamily="18" charset="2"/>
            </a:endParaRPr>
          </a:p>
        </p:txBody>
      </p:sp>
      <p:sp>
        <p:nvSpPr>
          <p:cNvPr id="13320" name="Text Box 8"/>
          <p:cNvSpPr txBox="1">
            <a:spLocks noChangeArrowheads="1"/>
          </p:cNvSpPr>
          <p:nvPr/>
        </p:nvSpPr>
        <p:spPr bwMode="auto">
          <a:xfrm>
            <a:off x="838200" y="5562600"/>
            <a:ext cx="7634288" cy="946150"/>
          </a:xfrm>
          <a:prstGeom prst="rect">
            <a:avLst/>
          </a:prstGeom>
          <a:noFill/>
          <a:ln w="9525">
            <a:noFill/>
            <a:miter lim="800000"/>
            <a:headEnd/>
            <a:tailEnd/>
          </a:ln>
        </p:spPr>
        <p:txBody>
          <a:bodyPr wrap="none">
            <a:spAutoFit/>
          </a:bodyPr>
          <a:lstStyle/>
          <a:p>
            <a:pPr eaLnBrk="1" hangingPunct="1"/>
            <a:r>
              <a:rPr lang="en-US" altLang="en-US" sz="2800">
                <a:solidFill>
                  <a:srgbClr val="FF9933"/>
                </a:solidFill>
                <a:latin typeface="Times New Roman" pitchFamily="18" charset="0"/>
                <a:ea typeface="MS PGothic" pitchFamily="34" charset="-128"/>
              </a:rPr>
              <a:t>Mammals can synthesize long chain unsaturated </a:t>
            </a:r>
          </a:p>
          <a:p>
            <a:pPr eaLnBrk="1" hangingPunct="1"/>
            <a:r>
              <a:rPr lang="en-US" altLang="en-US" sz="2800">
                <a:solidFill>
                  <a:srgbClr val="FF9933"/>
                </a:solidFill>
                <a:latin typeface="Times New Roman" pitchFamily="18" charset="0"/>
                <a:ea typeface="MS PGothic" pitchFamily="34" charset="-128"/>
              </a:rPr>
              <a:t>fatty acids using desaturation and elongation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0-#ppt_w/2"/>
                                          </p:val>
                                        </p:tav>
                                        <p:tav tm="100000">
                                          <p:val>
                                            <p:strVal val="#ppt_x"/>
                                          </p:val>
                                        </p:tav>
                                      </p:tavLst>
                                    </p:anim>
                                    <p:anim calcmode="lin" valueType="num">
                                      <p:cBhvr additive="base">
                                        <p:cTn id="14"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barn(outVertical)">
                                      <p:cBhvr>
                                        <p:cTn id="19" dur="500"/>
                                        <p:tgtEl>
                                          <p:spTgt spid="13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13318"/>
                                        </p:tgtEl>
                                        <p:attrNameLst>
                                          <p:attrName>style.visibility</p:attrName>
                                        </p:attrNameLst>
                                      </p:cBhvr>
                                      <p:to>
                                        <p:strVal val="visible"/>
                                      </p:to>
                                    </p:set>
                                    <p:animEffect transition="in" filter="barn(outHorizontal)">
                                      <p:cBhvr>
                                        <p:cTn id="24" dur="500"/>
                                        <p:tgtEl>
                                          <p:spTgt spid="133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13319"/>
                                        </p:tgtEl>
                                        <p:attrNameLst>
                                          <p:attrName>style.visibility</p:attrName>
                                        </p:attrNameLst>
                                      </p:cBhvr>
                                      <p:to>
                                        <p:strVal val="visible"/>
                                      </p:to>
                                    </p:set>
                                    <p:animEffect transition="in" filter="barn(outHorizontal)">
                                      <p:cBhvr>
                                        <p:cTn id="29" dur="500"/>
                                        <p:tgtEl>
                                          <p:spTgt spid="133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13320"/>
                                        </p:tgtEl>
                                        <p:attrNameLst>
                                          <p:attrName>style.visibility</p:attrName>
                                        </p:attrNameLst>
                                      </p:cBhvr>
                                      <p:to>
                                        <p:strVal val="visible"/>
                                      </p:to>
                                    </p:set>
                                    <p:animEffect transition="in" filter="barn(outHorizontal)">
                                      <p:cBhvr>
                                        <p:cTn id="34"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P spid="13317" grpId="0" autoUpdateAnimBg="0"/>
      <p:bldP spid="13318" grpId="0" autoUpdateAnimBg="0"/>
      <p:bldP spid="13319" grpId="0" autoUpdateAnimBg="0"/>
      <p:bldP spid="133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28600" y="457200"/>
            <a:ext cx="8229600" cy="6019800"/>
          </a:xfrm>
        </p:spPr>
        <p:txBody>
          <a:bodyPr rtlCol="0">
            <a:normAutofit/>
          </a:bodyPr>
          <a:lstStyle/>
          <a:p>
            <a:pPr marL="381000" indent="-381000" algn="just" eaLnBrk="1" fontAlgn="auto" hangingPunct="1">
              <a:lnSpc>
                <a:spcPct val="80000"/>
              </a:lnSpc>
              <a:spcAft>
                <a:spcPts val="0"/>
              </a:spcAft>
              <a:buFontTx/>
              <a:buAutoNum type="arabicPeriod"/>
              <a:defRPr/>
            </a:pPr>
            <a:r>
              <a:rPr lang="en-US" altLang="en-US" sz="2000">
                <a:solidFill>
                  <a:schemeClr val="tx1">
                    <a:lumMod val="75000"/>
                    <a:lumOff val="25000"/>
                  </a:schemeClr>
                </a:solidFill>
              </a:rPr>
              <a:t>Energy is stored in the form of lipid. But energy is consumed mostly in the form of carbohydrate. Therefore, mechanism for the conversion of carbohydrate to fat is required.</a:t>
            </a:r>
          </a:p>
          <a:p>
            <a:pPr marL="381000" indent="-381000" algn="just" eaLnBrk="1" fontAlgn="auto" hangingPunct="1">
              <a:lnSpc>
                <a:spcPct val="80000"/>
              </a:lnSpc>
              <a:spcAft>
                <a:spcPts val="0"/>
              </a:spcAft>
              <a:buFontTx/>
              <a:buAutoNum type="arabicPeriod"/>
              <a:defRPr/>
            </a:pPr>
            <a:endParaRPr lang="en-US" altLang="en-US" sz="2000">
              <a:solidFill>
                <a:schemeClr val="tx1">
                  <a:lumMod val="75000"/>
                  <a:lumOff val="25000"/>
                </a:schemeClr>
              </a:solidFill>
            </a:endParaRPr>
          </a:p>
          <a:p>
            <a:pPr marL="381000" indent="-381000" algn="just" eaLnBrk="1" fontAlgn="auto" hangingPunct="1">
              <a:lnSpc>
                <a:spcPct val="80000"/>
              </a:lnSpc>
              <a:spcAft>
                <a:spcPts val="0"/>
              </a:spcAft>
              <a:buFontTx/>
              <a:buNone/>
              <a:defRPr/>
            </a:pPr>
            <a:r>
              <a:rPr lang="en-US" altLang="en-US" sz="2000">
                <a:solidFill>
                  <a:schemeClr val="tx1">
                    <a:lumMod val="75000"/>
                    <a:lumOff val="25000"/>
                  </a:schemeClr>
                </a:solidFill>
              </a:rPr>
              <a:t>2. Fatty acid synthase a multi enzyme complex is responsible for the formation of fatty acids.</a:t>
            </a:r>
          </a:p>
          <a:p>
            <a:pPr marL="381000" indent="-381000" algn="just" eaLnBrk="1" fontAlgn="auto" hangingPunct="1">
              <a:lnSpc>
                <a:spcPct val="80000"/>
              </a:lnSpc>
              <a:spcAft>
                <a:spcPts val="0"/>
              </a:spcAft>
              <a:buFontTx/>
              <a:buNone/>
              <a:defRPr/>
            </a:pPr>
            <a:endParaRPr lang="en-US" altLang="en-US" sz="2000">
              <a:solidFill>
                <a:schemeClr val="tx1">
                  <a:lumMod val="75000"/>
                  <a:lumOff val="25000"/>
                </a:schemeClr>
              </a:solidFill>
            </a:endParaRPr>
          </a:p>
          <a:p>
            <a:pPr marL="381000" indent="-381000" algn="just" eaLnBrk="1" fontAlgn="auto" hangingPunct="1">
              <a:lnSpc>
                <a:spcPct val="80000"/>
              </a:lnSpc>
              <a:spcAft>
                <a:spcPts val="0"/>
              </a:spcAft>
              <a:buFontTx/>
              <a:buNone/>
              <a:defRPr/>
            </a:pPr>
            <a:r>
              <a:rPr lang="en-US" altLang="en-US" sz="2000">
                <a:solidFill>
                  <a:schemeClr val="tx1">
                    <a:lumMod val="75000"/>
                    <a:lumOff val="25000"/>
                  </a:schemeClr>
                </a:solidFill>
              </a:rPr>
              <a:t>3. acetyl-CoA derived from pyruvate is substrate for this complex and palmitate is end product.</a:t>
            </a:r>
          </a:p>
          <a:p>
            <a:pPr marL="381000" indent="-381000" algn="just" eaLnBrk="1" fontAlgn="auto" hangingPunct="1">
              <a:lnSpc>
                <a:spcPct val="80000"/>
              </a:lnSpc>
              <a:spcAft>
                <a:spcPts val="0"/>
              </a:spcAft>
              <a:buFontTx/>
              <a:buNone/>
              <a:defRPr/>
            </a:pPr>
            <a:endParaRPr lang="en-US" altLang="en-US" sz="2000">
              <a:solidFill>
                <a:schemeClr val="tx1">
                  <a:lumMod val="75000"/>
                  <a:lumOff val="25000"/>
                </a:schemeClr>
              </a:solidFill>
            </a:endParaRPr>
          </a:p>
          <a:p>
            <a:pPr marL="381000" indent="-381000" algn="just" eaLnBrk="1" fontAlgn="auto" hangingPunct="1">
              <a:lnSpc>
                <a:spcPct val="80000"/>
              </a:lnSpc>
              <a:spcAft>
                <a:spcPts val="0"/>
              </a:spcAft>
              <a:buFontTx/>
              <a:buNone/>
              <a:defRPr/>
            </a:pPr>
            <a:r>
              <a:rPr lang="en-US" altLang="en-US" sz="2000">
                <a:solidFill>
                  <a:schemeClr val="tx1">
                    <a:lumMod val="75000"/>
                    <a:lumOff val="25000"/>
                  </a:schemeClr>
                </a:solidFill>
              </a:rPr>
              <a:t>4. Fatty acids are formed by the condensation of two carbon units.</a:t>
            </a:r>
          </a:p>
          <a:p>
            <a:pPr marL="381000" indent="-381000" algn="just" eaLnBrk="1" fontAlgn="auto" hangingPunct="1">
              <a:lnSpc>
                <a:spcPct val="80000"/>
              </a:lnSpc>
              <a:spcAft>
                <a:spcPts val="0"/>
              </a:spcAft>
              <a:buFontTx/>
              <a:buNone/>
              <a:defRPr/>
            </a:pPr>
            <a:endParaRPr lang="en-US" altLang="en-US" sz="2000">
              <a:solidFill>
                <a:schemeClr val="tx1">
                  <a:lumMod val="75000"/>
                  <a:lumOff val="25000"/>
                </a:schemeClr>
              </a:solidFill>
            </a:endParaRPr>
          </a:p>
          <a:p>
            <a:pPr marL="381000" indent="-381000" algn="just" eaLnBrk="1" fontAlgn="auto" hangingPunct="1">
              <a:lnSpc>
                <a:spcPct val="80000"/>
              </a:lnSpc>
              <a:spcAft>
                <a:spcPts val="0"/>
              </a:spcAft>
              <a:buFontTx/>
              <a:buNone/>
              <a:defRPr/>
            </a:pPr>
            <a:r>
              <a:rPr lang="en-US" altLang="en-US" sz="2000">
                <a:solidFill>
                  <a:schemeClr val="tx1">
                    <a:lumMod val="75000"/>
                    <a:lumOff val="25000"/>
                  </a:schemeClr>
                </a:solidFill>
              </a:rPr>
              <a:t>5. Existence of two separate sets of enzymes for synthesis and degradation of fatty acids allows reciprocal regulation and prevents simultaneous operation of these pathways</a:t>
            </a:r>
          </a:p>
          <a:p>
            <a:pPr marL="381000" indent="-381000" algn="just" eaLnBrk="1" fontAlgn="auto" hangingPunct="1">
              <a:lnSpc>
                <a:spcPct val="80000"/>
              </a:lnSpc>
              <a:spcAft>
                <a:spcPts val="0"/>
              </a:spcAft>
              <a:buFontTx/>
              <a:buNone/>
              <a:defRPr/>
            </a:pPr>
            <a:endParaRPr lang="en-US" altLang="en-US" sz="2000">
              <a:solidFill>
                <a:schemeClr val="tx1">
                  <a:lumMod val="75000"/>
                  <a:lumOff val="25000"/>
                </a:schemeClr>
              </a:solidFill>
            </a:endParaRPr>
          </a:p>
          <a:p>
            <a:pPr marL="381000" indent="-381000" algn="just" eaLnBrk="1" fontAlgn="auto" hangingPunct="1">
              <a:lnSpc>
                <a:spcPct val="80000"/>
              </a:lnSpc>
              <a:spcAft>
                <a:spcPts val="0"/>
              </a:spcAft>
              <a:buFontTx/>
              <a:buNone/>
              <a:defRPr/>
            </a:pPr>
            <a:r>
              <a:rPr lang="en-US" altLang="en-US" sz="2000">
                <a:solidFill>
                  <a:schemeClr val="tx1">
                    <a:lumMod val="75000"/>
                    <a:lumOff val="25000"/>
                  </a:schemeClr>
                </a:solidFill>
              </a:rPr>
              <a:t>6. NADPH required for the formation</a:t>
            </a:r>
          </a:p>
          <a:p>
            <a:pPr marL="381000" indent="-381000" algn="just" eaLnBrk="1" fontAlgn="auto" hangingPunct="1">
              <a:lnSpc>
                <a:spcPct val="80000"/>
              </a:lnSpc>
              <a:spcAft>
                <a:spcPts val="0"/>
              </a:spcAft>
              <a:buFontTx/>
              <a:buNone/>
              <a:defRPr/>
            </a:pPr>
            <a:endParaRPr lang="en-US" altLang="en-US" sz="2000">
              <a:solidFill>
                <a:schemeClr val="tx1">
                  <a:lumMod val="75000"/>
                  <a:lumOff val="25000"/>
                </a:schemeClr>
              </a:solidFill>
            </a:endParaRPr>
          </a:p>
          <a:p>
            <a:pPr marL="381000" indent="-381000" algn="just" eaLnBrk="1" fontAlgn="auto" hangingPunct="1">
              <a:lnSpc>
                <a:spcPct val="80000"/>
              </a:lnSpc>
              <a:spcAft>
                <a:spcPts val="0"/>
              </a:spcAft>
              <a:buFontTx/>
              <a:buNone/>
              <a:defRPr/>
            </a:pPr>
            <a:r>
              <a:rPr lang="en-US" altLang="en-US" sz="2000">
                <a:solidFill>
                  <a:schemeClr val="tx1">
                    <a:lumMod val="75000"/>
                    <a:lumOff val="25000"/>
                  </a:schemeClr>
                </a:solidFill>
              </a:rPr>
              <a:t>7. Fatty acid synthesis occurs in the cytosol of liver, kidneys, brain, lung, adipose tissue and mammary gland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4267200"/>
            <a:ext cx="8077200" cy="2362200"/>
          </a:xfrm>
          <a:prstGeom prst="rect">
            <a:avLst/>
          </a:prstGeom>
          <a:solidFill>
            <a:schemeClr val="accent2"/>
          </a:solidFill>
          <a:ln w="9525">
            <a:solidFill>
              <a:schemeClr val="tx1"/>
            </a:solid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14339" name="Rectangle 3"/>
          <p:cNvSpPr>
            <a:spLocks noChangeArrowheads="1"/>
          </p:cNvSpPr>
          <p:nvPr/>
        </p:nvSpPr>
        <p:spPr bwMode="auto">
          <a:xfrm>
            <a:off x="381000" y="1447800"/>
            <a:ext cx="8077200" cy="2514600"/>
          </a:xfrm>
          <a:prstGeom prst="rect">
            <a:avLst/>
          </a:prstGeom>
          <a:solidFill>
            <a:srgbClr val="FFFF00"/>
          </a:solidFill>
          <a:ln w="9525">
            <a:solidFill>
              <a:schemeClr val="tx1"/>
            </a:solid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14340" name="Text Box 4"/>
          <p:cNvSpPr txBox="1">
            <a:spLocks noChangeArrowheads="1"/>
          </p:cNvSpPr>
          <p:nvPr/>
        </p:nvSpPr>
        <p:spPr bwMode="auto">
          <a:xfrm>
            <a:off x="1584325" y="142875"/>
            <a:ext cx="6219825" cy="946150"/>
          </a:xfrm>
          <a:prstGeom prst="rect">
            <a:avLst/>
          </a:prstGeom>
          <a:solidFill>
            <a:srgbClr val="66FFFF"/>
          </a:solidFill>
          <a:ln w="9525">
            <a:noFill/>
            <a:miter lim="800000"/>
            <a:headEnd/>
            <a:tailEnd/>
          </a:ln>
        </p:spPr>
        <p:txBody>
          <a:bodyPr wrap="none">
            <a:spAutoFit/>
          </a:bodyPr>
          <a:lstStyle/>
          <a:p>
            <a:pPr eaLnBrk="1" hangingPunct="1"/>
            <a:r>
              <a:rPr lang="en-US" altLang="en-US" sz="2800">
                <a:latin typeface="Times New Roman" pitchFamily="18" charset="0"/>
                <a:ea typeface="MS PGothic" pitchFamily="34" charset="-128"/>
              </a:rPr>
              <a:t>The Desaturase System requires O</a:t>
            </a:r>
            <a:r>
              <a:rPr lang="en-US" altLang="en-US" sz="2800" baseline="-25000">
                <a:latin typeface="Times New Roman" pitchFamily="18" charset="0"/>
                <a:ea typeface="MS PGothic" pitchFamily="34" charset="-128"/>
              </a:rPr>
              <a:t>2</a:t>
            </a:r>
            <a:r>
              <a:rPr lang="en-US" altLang="en-US" sz="2800">
                <a:latin typeface="Times New Roman" pitchFamily="18" charset="0"/>
                <a:ea typeface="MS PGothic" pitchFamily="34" charset="-128"/>
              </a:rPr>
              <a:t> and</a:t>
            </a:r>
          </a:p>
          <a:p>
            <a:pPr eaLnBrk="1" hangingPunct="1"/>
            <a:r>
              <a:rPr lang="en-US" altLang="en-US" sz="2800">
                <a:latin typeface="Times New Roman" pitchFamily="18" charset="0"/>
                <a:ea typeface="MS PGothic" pitchFamily="34" charset="-128"/>
              </a:rPr>
              <a:t>resembles an electron transport system</a:t>
            </a:r>
          </a:p>
        </p:txBody>
      </p:sp>
      <p:sp>
        <p:nvSpPr>
          <p:cNvPr id="14341" name="Text Box 5"/>
          <p:cNvSpPr txBox="1">
            <a:spLocks noChangeArrowheads="1"/>
          </p:cNvSpPr>
          <p:nvPr/>
        </p:nvSpPr>
        <p:spPr bwMode="auto">
          <a:xfrm>
            <a:off x="228600" y="0"/>
            <a:ext cx="1109663" cy="579438"/>
          </a:xfrm>
          <a:prstGeom prst="rect">
            <a:avLst/>
          </a:prstGeom>
          <a:noFill/>
          <a:ln w="9525">
            <a:noFill/>
            <a:miter lim="800000"/>
            <a:headEnd/>
            <a:tailEnd/>
          </a:ln>
        </p:spPr>
        <p:txBody>
          <a:bodyPr wrap="none">
            <a:spAutoFit/>
          </a:bodyPr>
          <a:lstStyle/>
          <a:p>
            <a:pPr eaLnBrk="1" hangingPunct="1"/>
            <a:r>
              <a:rPr lang="en-US" altLang="en-US" sz="3200" i="1">
                <a:solidFill>
                  <a:srgbClr val="FF0000"/>
                </a:solidFill>
                <a:latin typeface="Times New Roman" pitchFamily="18" charset="0"/>
                <a:ea typeface="MS PGothic" pitchFamily="34" charset="-128"/>
              </a:rPr>
              <a:t>Rule:</a:t>
            </a:r>
          </a:p>
        </p:txBody>
      </p:sp>
      <p:sp>
        <p:nvSpPr>
          <p:cNvPr id="14342" name="Text Box 6"/>
          <p:cNvSpPr txBox="1">
            <a:spLocks noChangeArrowheads="1"/>
          </p:cNvSpPr>
          <p:nvPr/>
        </p:nvSpPr>
        <p:spPr bwMode="auto">
          <a:xfrm>
            <a:off x="381000" y="1905000"/>
            <a:ext cx="1462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ea typeface="MS PGothic" pitchFamily="34" charset="-128"/>
              </a:rPr>
              <a:t>NADPH</a:t>
            </a:r>
          </a:p>
        </p:txBody>
      </p:sp>
      <p:sp>
        <p:nvSpPr>
          <p:cNvPr id="14343" name="Line 7"/>
          <p:cNvSpPr>
            <a:spLocks noChangeShapeType="1"/>
          </p:cNvSpPr>
          <p:nvPr/>
        </p:nvSpPr>
        <p:spPr bwMode="auto">
          <a:xfrm>
            <a:off x="1828800" y="2209800"/>
            <a:ext cx="457200" cy="0"/>
          </a:xfrm>
          <a:prstGeom prst="line">
            <a:avLst/>
          </a:prstGeom>
          <a:noFill/>
          <a:ln w="9525">
            <a:solidFill>
              <a:schemeClr val="tx1"/>
            </a:solidFill>
            <a:round/>
            <a:headEnd/>
            <a:tailEnd type="triangle" w="med" len="med"/>
          </a:ln>
        </p:spPr>
        <p:txBody>
          <a:bodyPr wrap="none" anchor="ctr"/>
          <a:lstStyle/>
          <a:p>
            <a:endParaRPr lang="en-US"/>
          </a:p>
        </p:txBody>
      </p:sp>
      <p:sp>
        <p:nvSpPr>
          <p:cNvPr id="14344" name="Text Box 8"/>
          <p:cNvSpPr txBox="1">
            <a:spLocks noChangeArrowheads="1"/>
          </p:cNvSpPr>
          <p:nvPr/>
        </p:nvSpPr>
        <p:spPr bwMode="auto">
          <a:xfrm>
            <a:off x="2438400" y="1676400"/>
            <a:ext cx="1644650" cy="94615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ea typeface="MS PGothic" pitchFamily="34" charset="-128"/>
              </a:rPr>
              <a:t>Cyt </a:t>
            </a:r>
            <a:r>
              <a:rPr lang="en-US" altLang="en-US" sz="2800" i="1">
                <a:latin typeface="Times New Roman" pitchFamily="18" charset="0"/>
                <a:ea typeface="MS PGothic" pitchFamily="34" charset="-128"/>
              </a:rPr>
              <a:t>b</a:t>
            </a:r>
            <a:r>
              <a:rPr lang="en-US" altLang="en-US" sz="2800" baseline="-25000">
                <a:latin typeface="Times New Roman" pitchFamily="18" charset="0"/>
                <a:ea typeface="MS PGothic" pitchFamily="34" charset="-128"/>
              </a:rPr>
              <a:t>5</a:t>
            </a:r>
            <a:r>
              <a:rPr lang="en-US" altLang="en-US" sz="2800">
                <a:latin typeface="Times New Roman" pitchFamily="18" charset="0"/>
                <a:ea typeface="MS PGothic" pitchFamily="34" charset="-128"/>
              </a:rPr>
              <a:t> </a:t>
            </a:r>
          </a:p>
          <a:p>
            <a:pPr eaLnBrk="1" hangingPunct="1"/>
            <a:r>
              <a:rPr lang="en-US" altLang="en-US" sz="2800">
                <a:latin typeface="Times New Roman" pitchFamily="18" charset="0"/>
                <a:ea typeface="MS PGothic" pitchFamily="34" charset="-128"/>
              </a:rPr>
              <a:t>reductase</a:t>
            </a:r>
          </a:p>
        </p:txBody>
      </p:sp>
      <p:sp>
        <p:nvSpPr>
          <p:cNvPr id="14345" name="Text Box 9"/>
          <p:cNvSpPr txBox="1">
            <a:spLocks noChangeArrowheads="1"/>
          </p:cNvSpPr>
          <p:nvPr/>
        </p:nvSpPr>
        <p:spPr bwMode="auto">
          <a:xfrm>
            <a:off x="4495800" y="1905000"/>
            <a:ext cx="1125538" cy="519113"/>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ea typeface="MS PGothic" pitchFamily="34" charset="-128"/>
              </a:rPr>
              <a:t>Cyt </a:t>
            </a:r>
            <a:r>
              <a:rPr lang="en-US" altLang="en-US" sz="2800" i="1">
                <a:latin typeface="Times New Roman" pitchFamily="18" charset="0"/>
                <a:ea typeface="MS PGothic" pitchFamily="34" charset="-128"/>
              </a:rPr>
              <a:t>b</a:t>
            </a:r>
            <a:r>
              <a:rPr lang="en-US" altLang="en-US" sz="2800" baseline="-25000">
                <a:latin typeface="Times New Roman" pitchFamily="18" charset="0"/>
                <a:ea typeface="MS PGothic" pitchFamily="34" charset="-128"/>
              </a:rPr>
              <a:t>5</a:t>
            </a:r>
            <a:endParaRPr lang="en-US" altLang="en-US" sz="2800">
              <a:latin typeface="Times New Roman" pitchFamily="18" charset="0"/>
              <a:ea typeface="MS PGothic" pitchFamily="34" charset="-128"/>
            </a:endParaRPr>
          </a:p>
        </p:txBody>
      </p:sp>
      <p:sp>
        <p:nvSpPr>
          <p:cNvPr id="14346" name="Line 10"/>
          <p:cNvSpPr>
            <a:spLocks noChangeShapeType="1"/>
          </p:cNvSpPr>
          <p:nvPr/>
        </p:nvSpPr>
        <p:spPr bwMode="auto">
          <a:xfrm>
            <a:off x="3962400" y="2209800"/>
            <a:ext cx="381000" cy="0"/>
          </a:xfrm>
          <a:prstGeom prst="line">
            <a:avLst/>
          </a:prstGeom>
          <a:noFill/>
          <a:ln w="9525">
            <a:solidFill>
              <a:schemeClr val="tx1"/>
            </a:solidFill>
            <a:round/>
            <a:headEnd/>
            <a:tailEnd type="triangle" w="med" len="med"/>
          </a:ln>
        </p:spPr>
        <p:txBody>
          <a:bodyPr wrap="none" anchor="ctr"/>
          <a:lstStyle/>
          <a:p>
            <a:endParaRPr lang="en-US"/>
          </a:p>
        </p:txBody>
      </p:sp>
      <p:sp>
        <p:nvSpPr>
          <p:cNvPr id="14347" name="Line 11"/>
          <p:cNvSpPr>
            <a:spLocks noChangeShapeType="1"/>
          </p:cNvSpPr>
          <p:nvPr/>
        </p:nvSpPr>
        <p:spPr bwMode="auto">
          <a:xfrm>
            <a:off x="5791200" y="2209800"/>
            <a:ext cx="685800" cy="0"/>
          </a:xfrm>
          <a:prstGeom prst="line">
            <a:avLst/>
          </a:prstGeom>
          <a:noFill/>
          <a:ln w="9525">
            <a:solidFill>
              <a:schemeClr val="tx1"/>
            </a:solidFill>
            <a:round/>
            <a:headEnd/>
            <a:tailEnd type="triangle" w="med" len="med"/>
          </a:ln>
        </p:spPr>
        <p:txBody>
          <a:bodyPr wrap="none" anchor="ctr"/>
          <a:lstStyle/>
          <a:p>
            <a:endParaRPr lang="en-US"/>
          </a:p>
        </p:txBody>
      </p:sp>
      <p:sp>
        <p:nvSpPr>
          <p:cNvPr id="14348" name="Text Box 12"/>
          <p:cNvSpPr txBox="1">
            <a:spLocks noChangeArrowheads="1"/>
          </p:cNvSpPr>
          <p:nvPr/>
        </p:nvSpPr>
        <p:spPr bwMode="auto">
          <a:xfrm>
            <a:off x="6553200" y="1905000"/>
            <a:ext cx="522288"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O</a:t>
            </a:r>
            <a:r>
              <a:rPr lang="en-US" altLang="en-US" sz="2400" baseline="-25000">
                <a:latin typeface="Times New Roman" pitchFamily="18" charset="0"/>
                <a:ea typeface="MS PGothic" pitchFamily="34" charset="-128"/>
              </a:rPr>
              <a:t>2</a:t>
            </a:r>
            <a:endParaRPr lang="en-US" altLang="en-US" sz="2400">
              <a:latin typeface="Times New Roman" pitchFamily="18" charset="0"/>
              <a:ea typeface="MS PGothic" pitchFamily="34" charset="-128"/>
            </a:endParaRPr>
          </a:p>
        </p:txBody>
      </p:sp>
      <p:sp>
        <p:nvSpPr>
          <p:cNvPr id="14349" name="Text Box 13"/>
          <p:cNvSpPr txBox="1">
            <a:spLocks noChangeArrowheads="1"/>
          </p:cNvSpPr>
          <p:nvPr/>
        </p:nvSpPr>
        <p:spPr bwMode="auto">
          <a:xfrm>
            <a:off x="5257800" y="2921000"/>
            <a:ext cx="3062288" cy="519113"/>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ea typeface="MS PGothic" pitchFamily="34" charset="-128"/>
              </a:rPr>
              <a:t>Saturated FA-CoA</a:t>
            </a:r>
          </a:p>
        </p:txBody>
      </p:sp>
      <p:sp>
        <p:nvSpPr>
          <p:cNvPr id="14350" name="Line 14"/>
          <p:cNvSpPr>
            <a:spLocks noChangeShapeType="1"/>
          </p:cNvSpPr>
          <p:nvPr/>
        </p:nvSpPr>
        <p:spPr bwMode="auto">
          <a:xfrm flipV="1">
            <a:off x="6096000" y="2362200"/>
            <a:ext cx="0" cy="381000"/>
          </a:xfrm>
          <a:prstGeom prst="line">
            <a:avLst/>
          </a:prstGeom>
          <a:noFill/>
          <a:ln w="9525">
            <a:solidFill>
              <a:schemeClr val="tx1"/>
            </a:solidFill>
            <a:round/>
            <a:headEnd/>
            <a:tailEnd/>
          </a:ln>
        </p:spPr>
        <p:txBody>
          <a:bodyPr wrap="none" anchor="ctr"/>
          <a:lstStyle/>
          <a:p>
            <a:endParaRPr lang="en-US"/>
          </a:p>
        </p:txBody>
      </p:sp>
      <p:sp>
        <p:nvSpPr>
          <p:cNvPr id="14351" name="Line 15"/>
          <p:cNvSpPr>
            <a:spLocks noChangeShapeType="1"/>
          </p:cNvSpPr>
          <p:nvPr/>
        </p:nvSpPr>
        <p:spPr bwMode="auto">
          <a:xfrm flipV="1">
            <a:off x="6096000" y="2286000"/>
            <a:ext cx="381000" cy="76200"/>
          </a:xfrm>
          <a:prstGeom prst="line">
            <a:avLst/>
          </a:prstGeom>
          <a:noFill/>
          <a:ln w="9525">
            <a:solidFill>
              <a:schemeClr val="tx1"/>
            </a:solidFill>
            <a:round/>
            <a:headEnd/>
            <a:tailEnd type="triangle" w="med" len="med"/>
          </a:ln>
        </p:spPr>
        <p:txBody>
          <a:bodyPr wrap="none" anchor="ctr"/>
          <a:lstStyle/>
          <a:p>
            <a:endParaRPr lang="en-US"/>
          </a:p>
        </p:txBody>
      </p:sp>
      <p:sp>
        <p:nvSpPr>
          <p:cNvPr id="14352" name="Text Box 16"/>
          <p:cNvSpPr txBox="1">
            <a:spLocks noChangeArrowheads="1"/>
          </p:cNvSpPr>
          <p:nvPr/>
        </p:nvSpPr>
        <p:spPr bwMode="auto">
          <a:xfrm>
            <a:off x="2727325" y="2479675"/>
            <a:ext cx="1014413"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(FAD)</a:t>
            </a:r>
          </a:p>
        </p:txBody>
      </p:sp>
      <p:sp>
        <p:nvSpPr>
          <p:cNvPr id="14353" name="Text Box 17"/>
          <p:cNvSpPr txBox="1">
            <a:spLocks noChangeArrowheads="1"/>
          </p:cNvSpPr>
          <p:nvPr/>
        </p:nvSpPr>
        <p:spPr bwMode="auto">
          <a:xfrm>
            <a:off x="685800" y="3835400"/>
            <a:ext cx="1309688" cy="519113"/>
          </a:xfrm>
          <a:prstGeom prst="rect">
            <a:avLst/>
          </a:prstGeom>
          <a:noFill/>
          <a:ln w="9525">
            <a:noFill/>
            <a:miter lim="800000"/>
            <a:headEnd/>
            <a:tailEnd/>
          </a:ln>
        </p:spPr>
        <p:txBody>
          <a:bodyPr wrap="none">
            <a:spAutoFit/>
          </a:bodyPr>
          <a:lstStyle/>
          <a:p>
            <a:pPr eaLnBrk="1" hangingPunct="1"/>
            <a:r>
              <a:rPr lang="en-US" altLang="en-US" sz="2800">
                <a:solidFill>
                  <a:srgbClr val="FF0000"/>
                </a:solidFill>
                <a:latin typeface="Times New Roman" pitchFamily="18" charset="0"/>
                <a:ea typeface="MS PGothic" pitchFamily="34" charset="-128"/>
              </a:rPr>
              <a:t>NOTE:</a:t>
            </a:r>
            <a:endParaRPr lang="en-US" altLang="en-US" sz="2400">
              <a:latin typeface="Times New Roman" pitchFamily="18" charset="0"/>
              <a:ea typeface="MS PGothic" pitchFamily="34" charset="-128"/>
            </a:endParaRPr>
          </a:p>
        </p:txBody>
      </p:sp>
      <p:sp>
        <p:nvSpPr>
          <p:cNvPr id="14354" name="Text Box 18"/>
          <p:cNvSpPr txBox="1">
            <a:spLocks noChangeArrowheads="1"/>
          </p:cNvSpPr>
          <p:nvPr/>
        </p:nvSpPr>
        <p:spPr bwMode="auto">
          <a:xfrm>
            <a:off x="609600" y="4343400"/>
            <a:ext cx="4738688" cy="519113"/>
          </a:xfrm>
          <a:prstGeom prst="rect">
            <a:avLst/>
          </a:prstGeom>
          <a:noFill/>
          <a:ln w="9525">
            <a:noFill/>
            <a:miter lim="800000"/>
            <a:headEnd/>
            <a:tailEnd/>
          </a:ln>
        </p:spPr>
        <p:txBody>
          <a:bodyPr wrap="none">
            <a:spAutoFit/>
          </a:bodyPr>
          <a:lstStyle/>
          <a:p>
            <a:pPr eaLnBrk="1" hangingPunct="1"/>
            <a:r>
              <a:rPr lang="en-US" altLang="en-US" sz="2800">
                <a:solidFill>
                  <a:srgbClr val="FFFF00"/>
                </a:solidFill>
                <a:latin typeface="Times New Roman" pitchFamily="18" charset="0"/>
                <a:ea typeface="MS PGothic" pitchFamily="34" charset="-128"/>
              </a:rPr>
              <a:t>1.  System is in ER membrane</a:t>
            </a:r>
            <a:endParaRPr lang="en-US" altLang="en-US" sz="2800">
              <a:latin typeface="Times New Roman" pitchFamily="18" charset="0"/>
              <a:ea typeface="MS PGothic" pitchFamily="34" charset="-128"/>
            </a:endParaRPr>
          </a:p>
        </p:txBody>
      </p:sp>
      <p:sp>
        <p:nvSpPr>
          <p:cNvPr id="14355" name="Text Box 19"/>
          <p:cNvSpPr txBox="1">
            <a:spLocks noChangeArrowheads="1"/>
          </p:cNvSpPr>
          <p:nvPr/>
        </p:nvSpPr>
        <p:spPr bwMode="auto">
          <a:xfrm>
            <a:off x="533400" y="4953000"/>
            <a:ext cx="7292975" cy="954088"/>
          </a:xfrm>
          <a:prstGeom prst="rect">
            <a:avLst/>
          </a:prstGeom>
          <a:noFill/>
          <a:ln w="9525">
            <a:noFill/>
            <a:miter lim="800000"/>
            <a:headEnd/>
            <a:tailEnd/>
          </a:ln>
        </p:spPr>
        <p:txBody>
          <a:bodyPr wrap="none">
            <a:spAutoFit/>
          </a:bodyPr>
          <a:lstStyle/>
          <a:p>
            <a:pPr eaLnBrk="1" hangingPunct="1"/>
            <a:r>
              <a:rPr lang="en-US" altLang="en-US" sz="2800">
                <a:solidFill>
                  <a:srgbClr val="FFFF00"/>
                </a:solidFill>
                <a:latin typeface="Times New Roman" pitchFamily="18" charset="0"/>
                <a:ea typeface="MS PGothic" pitchFamily="34" charset="-128"/>
              </a:rPr>
              <a:t>2.  Both NADPH and the fatty acid contribute </a:t>
            </a:r>
          </a:p>
          <a:p>
            <a:pPr eaLnBrk="1" hangingPunct="1"/>
            <a:r>
              <a:rPr lang="en-US" altLang="en-US" sz="2800">
                <a:solidFill>
                  <a:srgbClr val="FFFF00"/>
                </a:solidFill>
                <a:latin typeface="Times New Roman" pitchFamily="18" charset="0"/>
                <a:ea typeface="MS PGothic" pitchFamily="34" charset="-128"/>
              </a:rPr>
              <a:t>		electrons</a:t>
            </a:r>
            <a:endParaRPr lang="en-US" altLang="en-US" sz="2800">
              <a:latin typeface="Times New Roman" pitchFamily="18" charset="0"/>
              <a:ea typeface="MS PGothic" pitchFamily="34" charset="-128"/>
            </a:endParaRPr>
          </a:p>
        </p:txBody>
      </p:sp>
      <p:sp>
        <p:nvSpPr>
          <p:cNvPr id="14356" name="Text Box 20"/>
          <p:cNvSpPr txBox="1">
            <a:spLocks noChangeArrowheads="1"/>
          </p:cNvSpPr>
          <p:nvPr/>
        </p:nvSpPr>
        <p:spPr bwMode="auto">
          <a:xfrm>
            <a:off x="533400" y="5740400"/>
            <a:ext cx="7273925" cy="946150"/>
          </a:xfrm>
          <a:prstGeom prst="rect">
            <a:avLst/>
          </a:prstGeom>
          <a:noFill/>
          <a:ln w="9525">
            <a:noFill/>
            <a:miter lim="800000"/>
            <a:headEnd/>
            <a:tailEnd/>
          </a:ln>
        </p:spPr>
        <p:txBody>
          <a:bodyPr wrap="none">
            <a:spAutoFit/>
          </a:bodyPr>
          <a:lstStyle/>
          <a:p>
            <a:pPr eaLnBrk="1" hangingPunct="1"/>
            <a:r>
              <a:rPr lang="en-US" altLang="en-US" sz="2800">
                <a:solidFill>
                  <a:srgbClr val="FFFF00"/>
                </a:solidFill>
                <a:latin typeface="Times New Roman" pitchFamily="18" charset="0"/>
                <a:ea typeface="MS PGothic" pitchFamily="34" charset="-128"/>
              </a:rPr>
              <a:t>3.  Fatty acyl desaturase is considered a mixed </a:t>
            </a:r>
          </a:p>
          <a:p>
            <a:pPr eaLnBrk="1" hangingPunct="1"/>
            <a:r>
              <a:rPr lang="en-US" altLang="en-US" sz="2800">
                <a:solidFill>
                  <a:srgbClr val="FFFF00"/>
                </a:solidFill>
                <a:latin typeface="Times New Roman" pitchFamily="18" charset="0"/>
                <a:ea typeface="MS PGothic" pitchFamily="34" charset="-128"/>
              </a:rPr>
              <a:t>		function oxidase</a:t>
            </a:r>
            <a:r>
              <a:rPr lang="en-US" altLang="en-US" sz="2800">
                <a:latin typeface="Times New Roman" pitchFamily="18" charset="0"/>
                <a:ea typeface="MS PGothic" pitchFamily="34" charset="-128"/>
              </a:rPr>
              <a:t> </a:t>
            </a:r>
          </a:p>
        </p:txBody>
      </p:sp>
      <p:grpSp>
        <p:nvGrpSpPr>
          <p:cNvPr id="2" name="Group 21"/>
          <p:cNvGrpSpPr>
            <a:grpSpLocks/>
          </p:cNvGrpSpPr>
          <p:nvPr/>
        </p:nvGrpSpPr>
        <p:grpSpPr bwMode="auto">
          <a:xfrm>
            <a:off x="762000" y="2362200"/>
            <a:ext cx="609600" cy="533400"/>
            <a:chOff x="3216" y="2592"/>
            <a:chExt cx="384" cy="336"/>
          </a:xfrm>
        </p:grpSpPr>
        <p:sp>
          <p:nvSpPr>
            <p:cNvPr id="332831" name="Oval 22"/>
            <p:cNvSpPr>
              <a:spLocks noChangeArrowheads="1"/>
            </p:cNvSpPr>
            <p:nvPr/>
          </p:nvSpPr>
          <p:spPr bwMode="auto">
            <a:xfrm>
              <a:off x="3216" y="2592"/>
              <a:ext cx="384" cy="336"/>
            </a:xfrm>
            <a:prstGeom prst="ellipse">
              <a:avLst/>
            </a:prstGeom>
            <a:gradFill rotWithShape="0">
              <a:gsLst>
                <a:gs pos="0">
                  <a:srgbClr val="6699FF"/>
                </a:gs>
                <a:gs pos="100000">
                  <a:srgbClr val="2F4776"/>
                </a:gs>
              </a:gsLst>
              <a:path path="rect">
                <a:fillToRect t="100000" r="100000"/>
              </a:path>
            </a:gradFill>
            <a:ln w="9525">
              <a:no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2832" name="Text Box 23"/>
            <p:cNvSpPr txBox="1">
              <a:spLocks noChangeArrowheads="1"/>
            </p:cNvSpPr>
            <p:nvPr/>
          </p:nvSpPr>
          <p:spPr bwMode="auto">
            <a:xfrm>
              <a:off x="3312" y="2592"/>
              <a:ext cx="212" cy="288"/>
            </a:xfrm>
            <a:prstGeom prst="rect">
              <a:avLst/>
            </a:prstGeom>
            <a:noFill/>
            <a:ln w="9525">
              <a:noFill/>
              <a:miter lim="800000"/>
              <a:headEnd/>
              <a:tailEnd/>
            </a:ln>
          </p:spPr>
          <p:txBody>
            <a:bodyPr wrap="none">
              <a:spAutoFit/>
            </a:bodyPr>
            <a:lstStyle/>
            <a:p>
              <a:pPr eaLnBrk="1" hangingPunct="1"/>
              <a:r>
                <a:rPr lang="en-US" altLang="en-US" sz="2400">
                  <a:solidFill>
                    <a:srgbClr val="FFFF00"/>
                  </a:solidFill>
                  <a:latin typeface="Times New Roman" pitchFamily="18" charset="0"/>
                  <a:ea typeface="MS PGothic" pitchFamily="34" charset="-128"/>
                </a:rPr>
                <a:t>2</a:t>
              </a:r>
              <a:endParaRPr lang="en-US" altLang="en-US" sz="2400">
                <a:latin typeface="Times New Roman" pitchFamily="18" charset="0"/>
                <a:ea typeface="MS PGothic" pitchFamily="34" charset="-128"/>
              </a:endParaRPr>
            </a:p>
          </p:txBody>
        </p:sp>
      </p:grpSp>
      <p:grpSp>
        <p:nvGrpSpPr>
          <p:cNvPr id="3" name="Group 24"/>
          <p:cNvGrpSpPr>
            <a:grpSpLocks/>
          </p:cNvGrpSpPr>
          <p:nvPr/>
        </p:nvGrpSpPr>
        <p:grpSpPr bwMode="auto">
          <a:xfrm>
            <a:off x="6400800" y="3352800"/>
            <a:ext cx="609600" cy="533400"/>
            <a:chOff x="3216" y="2592"/>
            <a:chExt cx="384" cy="336"/>
          </a:xfrm>
        </p:grpSpPr>
        <p:sp>
          <p:nvSpPr>
            <p:cNvPr id="332829" name="Oval 25"/>
            <p:cNvSpPr>
              <a:spLocks noChangeArrowheads="1"/>
            </p:cNvSpPr>
            <p:nvPr/>
          </p:nvSpPr>
          <p:spPr bwMode="auto">
            <a:xfrm>
              <a:off x="3216" y="2592"/>
              <a:ext cx="384" cy="336"/>
            </a:xfrm>
            <a:prstGeom prst="ellipse">
              <a:avLst/>
            </a:prstGeom>
            <a:gradFill rotWithShape="0">
              <a:gsLst>
                <a:gs pos="0">
                  <a:srgbClr val="6699FF"/>
                </a:gs>
                <a:gs pos="100000">
                  <a:srgbClr val="2F4776"/>
                </a:gs>
              </a:gsLst>
              <a:path path="rect">
                <a:fillToRect t="100000" r="100000"/>
              </a:path>
            </a:gradFill>
            <a:ln w="9525">
              <a:no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2830" name="Text Box 26"/>
            <p:cNvSpPr txBox="1">
              <a:spLocks noChangeArrowheads="1"/>
            </p:cNvSpPr>
            <p:nvPr/>
          </p:nvSpPr>
          <p:spPr bwMode="auto">
            <a:xfrm>
              <a:off x="3312" y="2592"/>
              <a:ext cx="212" cy="288"/>
            </a:xfrm>
            <a:prstGeom prst="rect">
              <a:avLst/>
            </a:prstGeom>
            <a:noFill/>
            <a:ln w="9525">
              <a:noFill/>
              <a:miter lim="800000"/>
              <a:headEnd/>
              <a:tailEnd/>
            </a:ln>
          </p:spPr>
          <p:txBody>
            <a:bodyPr wrap="none">
              <a:spAutoFit/>
            </a:bodyPr>
            <a:lstStyle/>
            <a:p>
              <a:pPr eaLnBrk="1" hangingPunct="1"/>
              <a:r>
                <a:rPr lang="en-US" altLang="en-US" sz="2400">
                  <a:solidFill>
                    <a:srgbClr val="FFFF00"/>
                  </a:solidFill>
                  <a:latin typeface="Times New Roman" pitchFamily="18" charset="0"/>
                  <a:ea typeface="MS PGothic" pitchFamily="34" charset="-128"/>
                </a:rPr>
                <a:t>2</a:t>
              </a:r>
              <a:endParaRPr lang="en-US" altLang="en-US" sz="2400">
                <a:latin typeface="Times New Roman" pitchFamily="18" charset="0"/>
                <a:ea typeface="MS PGothic" pitchFamily="34" charset="-128"/>
              </a:endParaRPr>
            </a:p>
          </p:txBody>
        </p:sp>
      </p:grpSp>
      <p:grpSp>
        <p:nvGrpSpPr>
          <p:cNvPr id="4" name="Group 27"/>
          <p:cNvGrpSpPr>
            <a:grpSpLocks/>
          </p:cNvGrpSpPr>
          <p:nvPr/>
        </p:nvGrpSpPr>
        <p:grpSpPr bwMode="auto">
          <a:xfrm>
            <a:off x="6172200" y="2438400"/>
            <a:ext cx="609600" cy="533400"/>
            <a:chOff x="3216" y="2592"/>
            <a:chExt cx="384" cy="336"/>
          </a:xfrm>
        </p:grpSpPr>
        <p:sp>
          <p:nvSpPr>
            <p:cNvPr id="332827" name="Oval 28"/>
            <p:cNvSpPr>
              <a:spLocks noChangeArrowheads="1"/>
            </p:cNvSpPr>
            <p:nvPr/>
          </p:nvSpPr>
          <p:spPr bwMode="auto">
            <a:xfrm>
              <a:off x="3216" y="2592"/>
              <a:ext cx="384" cy="336"/>
            </a:xfrm>
            <a:prstGeom prst="ellipse">
              <a:avLst/>
            </a:prstGeom>
            <a:gradFill rotWithShape="0">
              <a:gsLst>
                <a:gs pos="0">
                  <a:srgbClr val="6699FF"/>
                </a:gs>
                <a:gs pos="100000">
                  <a:srgbClr val="2F4776"/>
                </a:gs>
              </a:gsLst>
              <a:path path="rect">
                <a:fillToRect t="100000" r="100000"/>
              </a:path>
            </a:gradFill>
            <a:ln w="9525">
              <a:no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2828" name="Text Box 29"/>
            <p:cNvSpPr txBox="1">
              <a:spLocks noChangeArrowheads="1"/>
            </p:cNvSpPr>
            <p:nvPr/>
          </p:nvSpPr>
          <p:spPr bwMode="auto">
            <a:xfrm>
              <a:off x="3312" y="2592"/>
              <a:ext cx="212" cy="288"/>
            </a:xfrm>
            <a:prstGeom prst="rect">
              <a:avLst/>
            </a:prstGeom>
            <a:noFill/>
            <a:ln w="9525">
              <a:noFill/>
              <a:miter lim="800000"/>
              <a:headEnd/>
              <a:tailEnd/>
            </a:ln>
          </p:spPr>
          <p:txBody>
            <a:bodyPr wrap="none">
              <a:spAutoFit/>
            </a:bodyPr>
            <a:lstStyle/>
            <a:p>
              <a:pPr eaLnBrk="1" hangingPunct="1"/>
              <a:r>
                <a:rPr lang="en-US" altLang="en-US" sz="2400">
                  <a:solidFill>
                    <a:srgbClr val="FFFF00"/>
                  </a:solidFill>
                  <a:latin typeface="Times New Roman" pitchFamily="18" charset="0"/>
                  <a:ea typeface="MS PGothic" pitchFamily="34" charset="-128"/>
                </a:rPr>
                <a:t>3</a:t>
              </a:r>
              <a:endParaRPr lang="en-US" altLang="en-US" sz="2400">
                <a:latin typeface="Times New Roman" pitchFamily="18" charset="0"/>
                <a:ea typeface="MS PGothic" pitchFamily="34" charset="-128"/>
              </a:endParaRPr>
            </a:p>
          </p:txBody>
        </p:sp>
      </p:grpSp>
      <p:grpSp>
        <p:nvGrpSpPr>
          <p:cNvPr id="5" name="Group 30"/>
          <p:cNvGrpSpPr>
            <a:grpSpLocks/>
          </p:cNvGrpSpPr>
          <p:nvPr/>
        </p:nvGrpSpPr>
        <p:grpSpPr bwMode="auto">
          <a:xfrm>
            <a:off x="3886200" y="3429000"/>
            <a:ext cx="609600" cy="533400"/>
            <a:chOff x="3216" y="2592"/>
            <a:chExt cx="384" cy="336"/>
          </a:xfrm>
        </p:grpSpPr>
        <p:sp>
          <p:nvSpPr>
            <p:cNvPr id="332825" name="Oval 31"/>
            <p:cNvSpPr>
              <a:spLocks noChangeArrowheads="1"/>
            </p:cNvSpPr>
            <p:nvPr/>
          </p:nvSpPr>
          <p:spPr bwMode="auto">
            <a:xfrm>
              <a:off x="3216" y="2592"/>
              <a:ext cx="384" cy="336"/>
            </a:xfrm>
            <a:prstGeom prst="ellipse">
              <a:avLst/>
            </a:prstGeom>
            <a:gradFill rotWithShape="0">
              <a:gsLst>
                <a:gs pos="0">
                  <a:srgbClr val="6699FF"/>
                </a:gs>
                <a:gs pos="100000">
                  <a:srgbClr val="2F4776"/>
                </a:gs>
              </a:gsLst>
              <a:path path="rect">
                <a:fillToRect t="100000" r="100000"/>
              </a:path>
            </a:gradFill>
            <a:ln w="9525">
              <a:no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2826" name="Text Box 32"/>
            <p:cNvSpPr txBox="1">
              <a:spLocks noChangeArrowheads="1"/>
            </p:cNvSpPr>
            <p:nvPr/>
          </p:nvSpPr>
          <p:spPr bwMode="auto">
            <a:xfrm>
              <a:off x="3312" y="2592"/>
              <a:ext cx="212" cy="288"/>
            </a:xfrm>
            <a:prstGeom prst="rect">
              <a:avLst/>
            </a:prstGeom>
            <a:noFill/>
            <a:ln w="9525">
              <a:noFill/>
              <a:miter lim="800000"/>
              <a:headEnd/>
              <a:tailEnd/>
            </a:ln>
          </p:spPr>
          <p:txBody>
            <a:bodyPr wrap="none">
              <a:spAutoFit/>
            </a:bodyPr>
            <a:lstStyle/>
            <a:p>
              <a:pPr eaLnBrk="1" hangingPunct="1"/>
              <a:r>
                <a:rPr lang="en-US" altLang="en-US" sz="2400">
                  <a:solidFill>
                    <a:srgbClr val="FFFF00"/>
                  </a:solidFill>
                  <a:latin typeface="Times New Roman" pitchFamily="18" charset="0"/>
                  <a:ea typeface="MS PGothic" pitchFamily="34" charset="-128"/>
                </a:rPr>
                <a:t>1</a:t>
              </a:r>
              <a:endParaRPr lang="en-US" altLang="en-US" sz="2400">
                <a:latin typeface="Times New Roman" pitchFamily="18" charset="0"/>
                <a:ea typeface="MS PGothic"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500" fill="hold"/>
                                        <p:tgtEl>
                                          <p:spTgt spid="14340"/>
                                        </p:tgtEl>
                                        <p:attrNameLst>
                                          <p:attrName>ppt_w</p:attrName>
                                        </p:attrNameLst>
                                      </p:cBhvr>
                                      <p:tavLst>
                                        <p:tav tm="0">
                                          <p:val>
                                            <p:strVal val="2/3*#ppt_w"/>
                                          </p:val>
                                        </p:tav>
                                        <p:tav tm="100000">
                                          <p:val>
                                            <p:strVal val="#ppt_w"/>
                                          </p:val>
                                        </p:tav>
                                      </p:tavLst>
                                    </p:anim>
                                    <p:anim calcmode="lin" valueType="num">
                                      <p:cBhvr>
                                        <p:cTn id="14" dur="500" fill="hold"/>
                                        <p:tgtEl>
                                          <p:spTgt spid="14340"/>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slide(fromTop)">
                                      <p:cBhvr>
                                        <p:cTn id="19" dur="500"/>
                                        <p:tgtEl>
                                          <p:spTgt spid="143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42"/>
                                        </p:tgtEl>
                                        <p:attrNameLst>
                                          <p:attrName>style.visibility</p:attrName>
                                        </p:attrNameLst>
                                      </p:cBhvr>
                                      <p:to>
                                        <p:strVal val="visible"/>
                                      </p:to>
                                    </p:set>
                                    <p:anim calcmode="lin" valueType="num">
                                      <p:cBhvr additive="base">
                                        <p:cTn id="24" dur="500" fill="hold"/>
                                        <p:tgtEl>
                                          <p:spTgt spid="14342"/>
                                        </p:tgtEl>
                                        <p:attrNameLst>
                                          <p:attrName>ppt_x</p:attrName>
                                        </p:attrNameLst>
                                      </p:cBhvr>
                                      <p:tavLst>
                                        <p:tav tm="0">
                                          <p:val>
                                            <p:strVal val="0-#ppt_w/2"/>
                                          </p:val>
                                        </p:tav>
                                        <p:tav tm="100000">
                                          <p:val>
                                            <p:strVal val="#ppt_x"/>
                                          </p:val>
                                        </p:tav>
                                      </p:tavLst>
                                    </p:anim>
                                    <p:anim calcmode="lin" valueType="num">
                                      <p:cBhvr additive="base">
                                        <p:cTn id="25"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343"/>
                                        </p:tgtEl>
                                        <p:attrNameLst>
                                          <p:attrName>style.visibility</p:attrName>
                                        </p:attrNameLst>
                                      </p:cBhvr>
                                      <p:to>
                                        <p:strVal val="visible"/>
                                      </p:to>
                                    </p:set>
                                    <p:animEffect transition="in" filter="wipe(left)">
                                      <p:cBhvr>
                                        <p:cTn id="30" dur="500"/>
                                        <p:tgtEl>
                                          <p:spTgt spid="143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4344"/>
                                        </p:tgtEl>
                                        <p:attrNameLst>
                                          <p:attrName>style.visibility</p:attrName>
                                        </p:attrNameLst>
                                      </p:cBhvr>
                                      <p:to>
                                        <p:strVal val="visible"/>
                                      </p:to>
                                    </p:set>
                                    <p:anim calcmode="lin" valueType="num">
                                      <p:cBhvr>
                                        <p:cTn id="35" dur="500" fill="hold"/>
                                        <p:tgtEl>
                                          <p:spTgt spid="14344"/>
                                        </p:tgtEl>
                                        <p:attrNameLst>
                                          <p:attrName>ppt_w</p:attrName>
                                        </p:attrNameLst>
                                      </p:cBhvr>
                                      <p:tavLst>
                                        <p:tav tm="0">
                                          <p:val>
                                            <p:strVal val="2/3*#ppt_w"/>
                                          </p:val>
                                        </p:tav>
                                        <p:tav tm="100000">
                                          <p:val>
                                            <p:strVal val="#ppt_w"/>
                                          </p:val>
                                        </p:tav>
                                      </p:tavLst>
                                    </p:anim>
                                    <p:anim calcmode="lin" valueType="num">
                                      <p:cBhvr>
                                        <p:cTn id="36" dur="500" fill="hold"/>
                                        <p:tgtEl>
                                          <p:spTgt spid="14344"/>
                                        </p:tgtEl>
                                        <p:attrNameLst>
                                          <p:attrName>ppt_h</p:attrName>
                                        </p:attrNameLst>
                                      </p:cBhvr>
                                      <p:tavLst>
                                        <p:tav tm="0">
                                          <p:val>
                                            <p:strVal val="2/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4352"/>
                                        </p:tgtEl>
                                        <p:attrNameLst>
                                          <p:attrName>style.visibility</p:attrName>
                                        </p:attrNameLst>
                                      </p:cBhvr>
                                      <p:to>
                                        <p:strVal val="visible"/>
                                      </p:to>
                                    </p:set>
                                    <p:animEffect transition="in" filter="box(out)">
                                      <p:cBhvr>
                                        <p:cTn id="41" dur="500"/>
                                        <p:tgtEl>
                                          <p:spTgt spid="1435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346"/>
                                        </p:tgtEl>
                                        <p:attrNameLst>
                                          <p:attrName>style.visibility</p:attrName>
                                        </p:attrNameLst>
                                      </p:cBhvr>
                                      <p:to>
                                        <p:strVal val="visible"/>
                                      </p:to>
                                    </p:set>
                                    <p:animEffect transition="in" filter="wipe(left)">
                                      <p:cBhvr>
                                        <p:cTn id="46" dur="500"/>
                                        <p:tgtEl>
                                          <p:spTgt spid="143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4345"/>
                                        </p:tgtEl>
                                        <p:attrNameLst>
                                          <p:attrName>style.visibility</p:attrName>
                                        </p:attrNameLst>
                                      </p:cBhvr>
                                      <p:to>
                                        <p:strVal val="visible"/>
                                      </p:to>
                                    </p:set>
                                    <p:animEffect transition="in" filter="box(out)">
                                      <p:cBhvr>
                                        <p:cTn id="51" dur="500"/>
                                        <p:tgtEl>
                                          <p:spTgt spid="1434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347"/>
                                        </p:tgtEl>
                                        <p:attrNameLst>
                                          <p:attrName>style.visibility</p:attrName>
                                        </p:attrNameLst>
                                      </p:cBhvr>
                                      <p:to>
                                        <p:strVal val="visible"/>
                                      </p:to>
                                    </p:set>
                                    <p:animEffect transition="in" filter="wipe(left)">
                                      <p:cBhvr>
                                        <p:cTn id="56" dur="500"/>
                                        <p:tgtEl>
                                          <p:spTgt spid="1434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4348"/>
                                        </p:tgtEl>
                                        <p:attrNameLst>
                                          <p:attrName>style.visibility</p:attrName>
                                        </p:attrNameLst>
                                      </p:cBhvr>
                                      <p:to>
                                        <p:strVal val="visible"/>
                                      </p:to>
                                    </p:set>
                                    <p:anim calcmode="lin" valueType="num">
                                      <p:cBhvr additive="base">
                                        <p:cTn id="61" dur="500" fill="hold"/>
                                        <p:tgtEl>
                                          <p:spTgt spid="14348"/>
                                        </p:tgtEl>
                                        <p:attrNameLst>
                                          <p:attrName>ppt_x</p:attrName>
                                        </p:attrNameLst>
                                      </p:cBhvr>
                                      <p:tavLst>
                                        <p:tav tm="0">
                                          <p:val>
                                            <p:strVal val="1+#ppt_w/2"/>
                                          </p:val>
                                        </p:tav>
                                        <p:tav tm="100000">
                                          <p:val>
                                            <p:strVal val="#ppt_x"/>
                                          </p:val>
                                        </p:tav>
                                      </p:tavLst>
                                    </p:anim>
                                    <p:anim calcmode="lin" valueType="num">
                                      <p:cBhvr additive="base">
                                        <p:cTn id="62"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272" fill="hold" grpId="0" nodeType="clickEffect">
                                  <p:stCondLst>
                                    <p:cond delay="0"/>
                                  </p:stCondLst>
                                  <p:childTnLst>
                                    <p:set>
                                      <p:cBhvr>
                                        <p:cTn id="66" dur="1" fill="hold">
                                          <p:stCondLst>
                                            <p:cond delay="0"/>
                                          </p:stCondLst>
                                        </p:cTn>
                                        <p:tgtEl>
                                          <p:spTgt spid="14349"/>
                                        </p:tgtEl>
                                        <p:attrNameLst>
                                          <p:attrName>style.visibility</p:attrName>
                                        </p:attrNameLst>
                                      </p:cBhvr>
                                      <p:to>
                                        <p:strVal val="visible"/>
                                      </p:to>
                                    </p:set>
                                    <p:anim calcmode="lin" valueType="num">
                                      <p:cBhvr>
                                        <p:cTn id="67" dur="500" fill="hold"/>
                                        <p:tgtEl>
                                          <p:spTgt spid="14349"/>
                                        </p:tgtEl>
                                        <p:attrNameLst>
                                          <p:attrName>ppt_w</p:attrName>
                                        </p:attrNameLst>
                                      </p:cBhvr>
                                      <p:tavLst>
                                        <p:tav tm="0">
                                          <p:val>
                                            <p:strVal val="2/3*#ppt_w"/>
                                          </p:val>
                                        </p:tav>
                                        <p:tav tm="100000">
                                          <p:val>
                                            <p:strVal val="#ppt_w"/>
                                          </p:val>
                                        </p:tav>
                                      </p:tavLst>
                                    </p:anim>
                                    <p:anim calcmode="lin" valueType="num">
                                      <p:cBhvr>
                                        <p:cTn id="68" dur="500" fill="hold"/>
                                        <p:tgtEl>
                                          <p:spTgt spid="14349"/>
                                        </p:tgtEl>
                                        <p:attrNameLst>
                                          <p:attrName>ppt_h</p:attrName>
                                        </p:attrNameLst>
                                      </p:cBhvr>
                                      <p:tavLst>
                                        <p:tav tm="0">
                                          <p:val>
                                            <p:strVal val="2/3*#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4350"/>
                                        </p:tgtEl>
                                        <p:attrNameLst>
                                          <p:attrName>style.visibility</p:attrName>
                                        </p:attrNameLst>
                                      </p:cBhvr>
                                      <p:to>
                                        <p:strVal val="visible"/>
                                      </p:to>
                                    </p:set>
                                    <p:animEffect transition="in" filter="wipe(down)">
                                      <p:cBhvr>
                                        <p:cTn id="73" dur="500"/>
                                        <p:tgtEl>
                                          <p:spTgt spid="1435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351"/>
                                        </p:tgtEl>
                                        <p:attrNameLst>
                                          <p:attrName>style.visibility</p:attrName>
                                        </p:attrNameLst>
                                      </p:cBhvr>
                                      <p:to>
                                        <p:strVal val="visible"/>
                                      </p:to>
                                    </p:set>
                                    <p:animEffect transition="in" filter="wipe(left)">
                                      <p:cBhvr>
                                        <p:cTn id="78" dur="500"/>
                                        <p:tgtEl>
                                          <p:spTgt spid="1435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14353"/>
                                        </p:tgtEl>
                                        <p:attrNameLst>
                                          <p:attrName>style.visibility</p:attrName>
                                        </p:attrNameLst>
                                      </p:cBhvr>
                                      <p:to>
                                        <p:strVal val="visible"/>
                                      </p:to>
                                    </p:set>
                                    <p:anim calcmode="lin" valueType="num">
                                      <p:cBhvr additive="base">
                                        <p:cTn id="83" dur="500" fill="hold"/>
                                        <p:tgtEl>
                                          <p:spTgt spid="14353"/>
                                        </p:tgtEl>
                                        <p:attrNameLst>
                                          <p:attrName>ppt_x</p:attrName>
                                        </p:attrNameLst>
                                      </p:cBhvr>
                                      <p:tavLst>
                                        <p:tav tm="0">
                                          <p:val>
                                            <p:strVal val="0-#ppt_w/2"/>
                                          </p:val>
                                        </p:tav>
                                        <p:tav tm="100000">
                                          <p:val>
                                            <p:strVal val="#ppt_x"/>
                                          </p:val>
                                        </p:tav>
                                      </p:tavLst>
                                    </p:anim>
                                    <p:anim calcmode="lin" valueType="num">
                                      <p:cBhvr additive="base">
                                        <p:cTn id="84" dur="500" fill="hold"/>
                                        <p:tgtEl>
                                          <p:spTgt spid="14353"/>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14338"/>
                                        </p:tgtEl>
                                        <p:attrNameLst>
                                          <p:attrName>style.visibility</p:attrName>
                                        </p:attrNameLst>
                                      </p:cBhvr>
                                      <p:to>
                                        <p:strVal val="visible"/>
                                      </p:to>
                                    </p:set>
                                    <p:animEffect transition="in" filter="slide(fromBottom)">
                                      <p:cBhvr>
                                        <p:cTn id="89" dur="500"/>
                                        <p:tgtEl>
                                          <p:spTgt spid="1433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grpId="0" nodeType="clickEffect">
                                  <p:stCondLst>
                                    <p:cond delay="0"/>
                                  </p:stCondLst>
                                  <p:childTnLst>
                                    <p:set>
                                      <p:cBhvr>
                                        <p:cTn id="93" dur="1" fill="hold">
                                          <p:stCondLst>
                                            <p:cond delay="0"/>
                                          </p:stCondLst>
                                        </p:cTn>
                                        <p:tgtEl>
                                          <p:spTgt spid="14354"/>
                                        </p:tgtEl>
                                        <p:attrNameLst>
                                          <p:attrName>style.visibility</p:attrName>
                                        </p:attrNameLst>
                                      </p:cBhvr>
                                      <p:to>
                                        <p:strVal val="visible"/>
                                      </p:to>
                                    </p:set>
                                    <p:animEffect transition="in" filter="box(out)">
                                      <p:cBhvr>
                                        <p:cTn id="94" dur="500"/>
                                        <p:tgtEl>
                                          <p:spTgt spid="1435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0-#ppt_w/2"/>
                                          </p:val>
                                        </p:tav>
                                        <p:tav tm="100000">
                                          <p:val>
                                            <p:strVal val="#ppt_x"/>
                                          </p:val>
                                        </p:tav>
                                      </p:tavLst>
                                    </p:anim>
                                    <p:anim calcmode="lin" valueType="num">
                                      <p:cBhvr additive="base">
                                        <p:cTn id="10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ntr" presetSubtype="32" fill="hold" grpId="0" nodeType="clickEffect">
                                  <p:stCondLst>
                                    <p:cond delay="0"/>
                                  </p:stCondLst>
                                  <p:childTnLst>
                                    <p:set>
                                      <p:cBhvr>
                                        <p:cTn id="104" dur="1" fill="hold">
                                          <p:stCondLst>
                                            <p:cond delay="0"/>
                                          </p:stCondLst>
                                        </p:cTn>
                                        <p:tgtEl>
                                          <p:spTgt spid="14355"/>
                                        </p:tgtEl>
                                        <p:attrNameLst>
                                          <p:attrName>style.visibility</p:attrName>
                                        </p:attrNameLst>
                                      </p:cBhvr>
                                      <p:to>
                                        <p:strVal val="visible"/>
                                      </p:to>
                                    </p:set>
                                    <p:animEffect transition="in" filter="box(out)">
                                      <p:cBhvr>
                                        <p:cTn id="105" dur="500"/>
                                        <p:tgtEl>
                                          <p:spTgt spid="1435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8" fill="hold" nodeType="click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additive="base">
                                        <p:cTn id="110" dur="500" fill="hold"/>
                                        <p:tgtEl>
                                          <p:spTgt spid="2"/>
                                        </p:tgtEl>
                                        <p:attrNameLst>
                                          <p:attrName>ppt_x</p:attrName>
                                        </p:attrNameLst>
                                      </p:cBhvr>
                                      <p:tavLst>
                                        <p:tav tm="0">
                                          <p:val>
                                            <p:strVal val="0-#ppt_w/2"/>
                                          </p:val>
                                        </p:tav>
                                        <p:tav tm="100000">
                                          <p:val>
                                            <p:strVal val="#ppt_x"/>
                                          </p:val>
                                        </p:tav>
                                      </p:tavLst>
                                    </p:anim>
                                    <p:anim calcmode="lin" valueType="num">
                                      <p:cBhvr additive="base">
                                        <p:cTn id="1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nodeType="clickEffect">
                                  <p:stCondLst>
                                    <p:cond delay="0"/>
                                  </p:stCondLst>
                                  <p:childTnLst>
                                    <p:set>
                                      <p:cBhvr>
                                        <p:cTn id="115" dur="1" fill="hold">
                                          <p:stCondLst>
                                            <p:cond delay="0"/>
                                          </p:stCondLst>
                                        </p:cTn>
                                        <p:tgtEl>
                                          <p:spTgt spid="3"/>
                                        </p:tgtEl>
                                        <p:attrNameLst>
                                          <p:attrName>style.visibility</p:attrName>
                                        </p:attrNameLst>
                                      </p:cBhvr>
                                      <p:to>
                                        <p:strVal val="visible"/>
                                      </p:to>
                                    </p:set>
                                    <p:anim calcmode="lin" valueType="num">
                                      <p:cBhvr additive="base">
                                        <p:cTn id="116" dur="500" fill="hold"/>
                                        <p:tgtEl>
                                          <p:spTgt spid="3"/>
                                        </p:tgtEl>
                                        <p:attrNameLst>
                                          <p:attrName>ppt_x</p:attrName>
                                        </p:attrNameLst>
                                      </p:cBhvr>
                                      <p:tavLst>
                                        <p:tav tm="0">
                                          <p:val>
                                            <p:strVal val="1+#ppt_w/2"/>
                                          </p:val>
                                        </p:tav>
                                        <p:tav tm="100000">
                                          <p:val>
                                            <p:strVal val="#ppt_x"/>
                                          </p:val>
                                        </p:tav>
                                      </p:tavLst>
                                    </p:anim>
                                    <p:anim calcmode="lin" valueType="num">
                                      <p:cBhvr additive="base">
                                        <p:cTn id="1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32" fill="hold" grpId="0" nodeType="clickEffect">
                                  <p:stCondLst>
                                    <p:cond delay="0"/>
                                  </p:stCondLst>
                                  <p:childTnLst>
                                    <p:set>
                                      <p:cBhvr>
                                        <p:cTn id="121" dur="1" fill="hold">
                                          <p:stCondLst>
                                            <p:cond delay="0"/>
                                          </p:stCondLst>
                                        </p:cTn>
                                        <p:tgtEl>
                                          <p:spTgt spid="14356"/>
                                        </p:tgtEl>
                                        <p:attrNameLst>
                                          <p:attrName>style.visibility</p:attrName>
                                        </p:attrNameLst>
                                      </p:cBhvr>
                                      <p:to>
                                        <p:strVal val="visible"/>
                                      </p:to>
                                    </p:set>
                                    <p:animEffect transition="in" filter="box(out)">
                                      <p:cBhvr>
                                        <p:cTn id="122" dur="500"/>
                                        <p:tgtEl>
                                          <p:spTgt spid="1435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nodeType="clickEffect">
                                  <p:stCondLst>
                                    <p:cond delay="0"/>
                                  </p:stCondLst>
                                  <p:childTnLst>
                                    <p:set>
                                      <p:cBhvr>
                                        <p:cTn id="126" dur="1" fill="hold">
                                          <p:stCondLst>
                                            <p:cond delay="0"/>
                                          </p:stCondLst>
                                        </p:cTn>
                                        <p:tgtEl>
                                          <p:spTgt spid="4"/>
                                        </p:tgtEl>
                                        <p:attrNameLst>
                                          <p:attrName>style.visibility</p:attrName>
                                        </p:attrNameLst>
                                      </p:cBhvr>
                                      <p:to>
                                        <p:strVal val="visible"/>
                                      </p:to>
                                    </p:set>
                                    <p:anim calcmode="lin" valueType="num">
                                      <p:cBhvr additive="base">
                                        <p:cTn id="127" dur="500" fill="hold"/>
                                        <p:tgtEl>
                                          <p:spTgt spid="4"/>
                                        </p:tgtEl>
                                        <p:attrNameLst>
                                          <p:attrName>ppt_x</p:attrName>
                                        </p:attrNameLst>
                                      </p:cBhvr>
                                      <p:tavLst>
                                        <p:tav tm="0">
                                          <p:val>
                                            <p:strVal val="1+#ppt_w/2"/>
                                          </p:val>
                                        </p:tav>
                                        <p:tav tm="100000">
                                          <p:val>
                                            <p:strVal val="#ppt_x"/>
                                          </p:val>
                                        </p:tav>
                                      </p:tavLst>
                                    </p:anim>
                                    <p:anim calcmode="lin" valueType="num">
                                      <p:cBhvr additive="base">
                                        <p:cTn id="1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animBg="1" autoUpdateAnimBg="0"/>
      <p:bldP spid="14341" grpId="0" autoUpdateAnimBg="0"/>
      <p:bldP spid="14342" grpId="0" autoUpdateAnimBg="0"/>
      <p:bldP spid="14343" grpId="0" animBg="1"/>
      <p:bldP spid="14344" grpId="0" autoUpdateAnimBg="0"/>
      <p:bldP spid="14345" grpId="0" autoUpdateAnimBg="0"/>
      <p:bldP spid="14346" grpId="0" animBg="1"/>
      <p:bldP spid="14347" grpId="0" animBg="1"/>
      <p:bldP spid="14348" grpId="0" autoUpdateAnimBg="0"/>
      <p:bldP spid="14349" grpId="0" autoUpdateAnimBg="0"/>
      <p:bldP spid="14350" grpId="0" animBg="1"/>
      <p:bldP spid="14351" grpId="0" animBg="1"/>
      <p:bldP spid="14352" grpId="0" autoUpdateAnimBg="0"/>
      <p:bldP spid="14353" grpId="0" autoUpdateAnimBg="0"/>
      <p:bldP spid="14354" grpId="0" autoUpdateAnimBg="0"/>
      <p:bldP spid="14355" grpId="0" autoUpdateAnimBg="0"/>
      <p:bldP spid="1435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124"/>
          <p:cNvSpPr>
            <a:spLocks noChangeArrowheads="1"/>
          </p:cNvSpPr>
          <p:nvPr/>
        </p:nvSpPr>
        <p:spPr bwMode="auto">
          <a:xfrm rot="863565">
            <a:off x="6473825" y="2590800"/>
            <a:ext cx="914400" cy="304800"/>
          </a:xfrm>
          <a:prstGeom prst="rect">
            <a:avLst/>
          </a:prstGeom>
          <a:solidFill>
            <a:srgbClr val="FFFF00"/>
          </a:solidFill>
          <a:ln w="9525">
            <a:no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27" name="AutoShape 123"/>
          <p:cNvSpPr>
            <a:spLocks noChangeArrowheads="1"/>
          </p:cNvSpPr>
          <p:nvPr/>
        </p:nvSpPr>
        <p:spPr bwMode="auto">
          <a:xfrm rot="-5394118">
            <a:off x="6397626" y="3351212"/>
            <a:ext cx="912812" cy="1065213"/>
          </a:xfrm>
          <a:prstGeom prst="rtTriangle">
            <a:avLst/>
          </a:prstGeom>
          <a:solidFill>
            <a:srgbClr val="FFFF00"/>
          </a:solidFill>
          <a:ln w="9525">
            <a:no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grpSp>
        <p:nvGrpSpPr>
          <p:cNvPr id="2" name="Group 73"/>
          <p:cNvGrpSpPr>
            <a:grpSpLocks/>
          </p:cNvGrpSpPr>
          <p:nvPr/>
        </p:nvGrpSpPr>
        <p:grpSpPr bwMode="auto">
          <a:xfrm>
            <a:off x="6169025" y="2438400"/>
            <a:ext cx="823913" cy="228600"/>
            <a:chOff x="3120" y="768"/>
            <a:chExt cx="519" cy="144"/>
          </a:xfrm>
        </p:grpSpPr>
        <p:sp>
          <p:nvSpPr>
            <p:cNvPr id="333963" name="Oval 74"/>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64" name="Freeform 75"/>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65" name="Freeform 76"/>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sp>
        <p:nvSpPr>
          <p:cNvPr id="333829" name="Rectangle 37"/>
          <p:cNvSpPr>
            <a:spLocks noChangeArrowheads="1"/>
          </p:cNvSpPr>
          <p:nvPr/>
        </p:nvSpPr>
        <p:spPr bwMode="auto">
          <a:xfrm>
            <a:off x="6397625" y="1219200"/>
            <a:ext cx="1066800" cy="838200"/>
          </a:xfrm>
          <a:prstGeom prst="rect">
            <a:avLst/>
          </a:prstGeom>
          <a:solidFill>
            <a:srgbClr val="FFFF00"/>
          </a:solidFill>
          <a:ln w="9525">
            <a:no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grpSp>
        <p:nvGrpSpPr>
          <p:cNvPr id="3" name="Group 19"/>
          <p:cNvGrpSpPr>
            <a:grpSpLocks/>
          </p:cNvGrpSpPr>
          <p:nvPr/>
        </p:nvGrpSpPr>
        <p:grpSpPr bwMode="auto">
          <a:xfrm rot="10561562">
            <a:off x="6778625" y="1295400"/>
            <a:ext cx="823913" cy="914400"/>
            <a:chOff x="3120" y="768"/>
            <a:chExt cx="519" cy="576"/>
          </a:xfrm>
        </p:grpSpPr>
        <p:grpSp>
          <p:nvGrpSpPr>
            <p:cNvPr id="4" name="Group 5"/>
            <p:cNvGrpSpPr>
              <a:grpSpLocks/>
            </p:cNvGrpSpPr>
            <p:nvPr/>
          </p:nvGrpSpPr>
          <p:grpSpPr bwMode="auto">
            <a:xfrm>
              <a:off x="3120" y="768"/>
              <a:ext cx="519" cy="144"/>
              <a:chOff x="3120" y="768"/>
              <a:chExt cx="519" cy="144"/>
            </a:xfrm>
          </p:grpSpPr>
          <p:sp>
            <p:nvSpPr>
              <p:cNvPr id="333960" name="Oval 2"/>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61" name="Freeform 3"/>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62" name="Freeform 4"/>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5" name="Group 6"/>
            <p:cNvGrpSpPr>
              <a:grpSpLocks/>
            </p:cNvGrpSpPr>
            <p:nvPr/>
          </p:nvGrpSpPr>
          <p:grpSpPr bwMode="auto">
            <a:xfrm>
              <a:off x="3120" y="912"/>
              <a:ext cx="519" cy="144"/>
              <a:chOff x="3120" y="768"/>
              <a:chExt cx="519" cy="144"/>
            </a:xfrm>
          </p:grpSpPr>
          <p:sp>
            <p:nvSpPr>
              <p:cNvPr id="333957" name="Oval 7"/>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58" name="Freeform 8"/>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59" name="Freeform 9"/>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6" name="Group 10"/>
            <p:cNvGrpSpPr>
              <a:grpSpLocks/>
            </p:cNvGrpSpPr>
            <p:nvPr/>
          </p:nvGrpSpPr>
          <p:grpSpPr bwMode="auto">
            <a:xfrm>
              <a:off x="3120" y="1056"/>
              <a:ext cx="519" cy="144"/>
              <a:chOff x="3120" y="768"/>
              <a:chExt cx="519" cy="144"/>
            </a:xfrm>
          </p:grpSpPr>
          <p:sp>
            <p:nvSpPr>
              <p:cNvPr id="333954" name="Oval 11"/>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55" name="Freeform 12"/>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56" name="Freeform 13"/>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7" name="Group 14"/>
            <p:cNvGrpSpPr>
              <a:grpSpLocks/>
            </p:cNvGrpSpPr>
            <p:nvPr/>
          </p:nvGrpSpPr>
          <p:grpSpPr bwMode="auto">
            <a:xfrm>
              <a:off x="3120" y="1200"/>
              <a:ext cx="519" cy="144"/>
              <a:chOff x="3120" y="768"/>
              <a:chExt cx="519" cy="144"/>
            </a:xfrm>
          </p:grpSpPr>
          <p:sp>
            <p:nvSpPr>
              <p:cNvPr id="333951" name="Oval 15"/>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52" name="Freeform 16"/>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53" name="Freeform 17"/>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grpSp>
        <p:nvGrpSpPr>
          <p:cNvPr id="8" name="Group 21"/>
          <p:cNvGrpSpPr>
            <a:grpSpLocks/>
          </p:cNvGrpSpPr>
          <p:nvPr/>
        </p:nvGrpSpPr>
        <p:grpSpPr bwMode="auto">
          <a:xfrm>
            <a:off x="6092825" y="1219200"/>
            <a:ext cx="823913" cy="228600"/>
            <a:chOff x="3120" y="768"/>
            <a:chExt cx="519" cy="144"/>
          </a:xfrm>
        </p:grpSpPr>
        <p:sp>
          <p:nvSpPr>
            <p:cNvPr id="333944" name="Oval 22"/>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45" name="Freeform 23"/>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46" name="Freeform 24"/>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9" name="Group 25"/>
          <p:cNvGrpSpPr>
            <a:grpSpLocks/>
          </p:cNvGrpSpPr>
          <p:nvPr/>
        </p:nvGrpSpPr>
        <p:grpSpPr bwMode="auto">
          <a:xfrm>
            <a:off x="6092825" y="1447800"/>
            <a:ext cx="823913" cy="228600"/>
            <a:chOff x="3120" y="768"/>
            <a:chExt cx="519" cy="144"/>
          </a:xfrm>
        </p:grpSpPr>
        <p:sp>
          <p:nvSpPr>
            <p:cNvPr id="333941" name="Oval 26"/>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42" name="Freeform 27"/>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43" name="Freeform 28"/>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10" name="Group 29"/>
          <p:cNvGrpSpPr>
            <a:grpSpLocks/>
          </p:cNvGrpSpPr>
          <p:nvPr/>
        </p:nvGrpSpPr>
        <p:grpSpPr bwMode="auto">
          <a:xfrm>
            <a:off x="6092825" y="1676400"/>
            <a:ext cx="823913" cy="228600"/>
            <a:chOff x="3120" y="768"/>
            <a:chExt cx="519" cy="144"/>
          </a:xfrm>
        </p:grpSpPr>
        <p:sp>
          <p:nvSpPr>
            <p:cNvPr id="333938" name="Oval 30"/>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39" name="Freeform 31"/>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40" name="Freeform 32"/>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11" name="Group 33"/>
          <p:cNvGrpSpPr>
            <a:grpSpLocks/>
          </p:cNvGrpSpPr>
          <p:nvPr/>
        </p:nvGrpSpPr>
        <p:grpSpPr bwMode="auto">
          <a:xfrm>
            <a:off x="6092825" y="1905000"/>
            <a:ext cx="823913" cy="228600"/>
            <a:chOff x="3120" y="768"/>
            <a:chExt cx="519" cy="144"/>
          </a:xfrm>
        </p:grpSpPr>
        <p:sp>
          <p:nvSpPr>
            <p:cNvPr id="333935" name="Oval 34"/>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36" name="Freeform 35"/>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37" name="Freeform 36"/>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sp>
        <p:nvSpPr>
          <p:cNvPr id="333835" name="Freeform 18"/>
          <p:cNvSpPr>
            <a:spLocks/>
          </p:cNvSpPr>
          <p:nvPr/>
        </p:nvSpPr>
        <p:spPr bwMode="auto">
          <a:xfrm>
            <a:off x="5851525" y="2027238"/>
            <a:ext cx="1993900" cy="639762"/>
          </a:xfrm>
          <a:custGeom>
            <a:avLst/>
            <a:gdLst>
              <a:gd name="T0" fmla="*/ 2147483646 w 1256"/>
              <a:gd name="T1" fmla="*/ 2147483646 h 403"/>
              <a:gd name="T2" fmla="*/ 2147483646 w 1256"/>
              <a:gd name="T3" fmla="*/ 2147483646 h 403"/>
              <a:gd name="T4" fmla="*/ 2147483646 w 1256"/>
              <a:gd name="T5" fmla="*/ 2147483646 h 403"/>
              <a:gd name="T6" fmla="*/ 2147483646 w 1256"/>
              <a:gd name="T7" fmla="*/ 2147483646 h 403"/>
              <a:gd name="T8" fmla="*/ 2147483646 w 1256"/>
              <a:gd name="T9" fmla="*/ 2147483646 h 403"/>
              <a:gd name="T10" fmla="*/ 2147483646 w 1256"/>
              <a:gd name="T11" fmla="*/ 2147483646 h 403"/>
              <a:gd name="T12" fmla="*/ 2147483646 w 1256"/>
              <a:gd name="T13" fmla="*/ 2147483646 h 403"/>
              <a:gd name="T14" fmla="*/ 2147483646 w 1256"/>
              <a:gd name="T15" fmla="*/ 2147483646 h 403"/>
              <a:gd name="T16" fmla="*/ 2147483646 w 1256"/>
              <a:gd name="T17" fmla="*/ 2147483646 h 403"/>
              <a:gd name="T18" fmla="*/ 2147483646 w 1256"/>
              <a:gd name="T19" fmla="*/ 2147483646 h 403"/>
              <a:gd name="T20" fmla="*/ 2147483646 w 1256"/>
              <a:gd name="T21" fmla="*/ 2147483646 h 403"/>
              <a:gd name="T22" fmla="*/ 2147483646 w 1256"/>
              <a:gd name="T23" fmla="*/ 2147483646 h 403"/>
              <a:gd name="T24" fmla="*/ 2147483646 w 1256"/>
              <a:gd name="T25" fmla="*/ 2147483646 h 403"/>
              <a:gd name="T26" fmla="*/ 2147483646 w 1256"/>
              <a:gd name="T27" fmla="*/ 2147483646 h 403"/>
              <a:gd name="T28" fmla="*/ 2147483646 w 1256"/>
              <a:gd name="T29" fmla="*/ 2147483646 h 403"/>
              <a:gd name="T30" fmla="*/ 2147483646 w 1256"/>
              <a:gd name="T31" fmla="*/ 2147483646 h 403"/>
              <a:gd name="T32" fmla="*/ 2147483646 w 1256"/>
              <a:gd name="T33" fmla="*/ 2147483646 h 403"/>
              <a:gd name="T34" fmla="*/ 2147483646 w 1256"/>
              <a:gd name="T35" fmla="*/ 2147483646 h 403"/>
              <a:gd name="T36" fmla="*/ 2147483646 w 1256"/>
              <a:gd name="T37" fmla="*/ 2147483646 h 403"/>
              <a:gd name="T38" fmla="*/ 2147483646 w 1256"/>
              <a:gd name="T39" fmla="*/ 2147483646 h 403"/>
              <a:gd name="T40" fmla="*/ 2147483646 w 1256"/>
              <a:gd name="T41" fmla="*/ 2147483646 h 403"/>
              <a:gd name="T42" fmla="*/ 2147483646 w 1256"/>
              <a:gd name="T43" fmla="*/ 2147483646 h 403"/>
              <a:gd name="T44" fmla="*/ 2147483646 w 1256"/>
              <a:gd name="T45" fmla="*/ 2147483646 h 403"/>
              <a:gd name="T46" fmla="*/ 2147483646 w 1256"/>
              <a:gd name="T47" fmla="*/ 0 h 403"/>
              <a:gd name="T48" fmla="*/ 2147483646 w 1256"/>
              <a:gd name="T49" fmla="*/ 2147483646 h 4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6"/>
              <a:gd name="T76" fmla="*/ 0 h 403"/>
              <a:gd name="T77" fmla="*/ 1256 w 1256"/>
              <a:gd name="T78" fmla="*/ 403 h 4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6" h="403">
                <a:moveTo>
                  <a:pt x="127" y="32"/>
                </a:moveTo>
                <a:cubicBezTo>
                  <a:pt x="71" y="51"/>
                  <a:pt x="89" y="34"/>
                  <a:pt x="64" y="71"/>
                </a:cubicBezTo>
                <a:cubicBezTo>
                  <a:pt x="67" y="87"/>
                  <a:pt x="68" y="103"/>
                  <a:pt x="72" y="119"/>
                </a:cubicBezTo>
                <a:cubicBezTo>
                  <a:pt x="76" y="135"/>
                  <a:pt x="88" y="166"/>
                  <a:pt x="88" y="166"/>
                </a:cubicBezTo>
                <a:cubicBezTo>
                  <a:pt x="85" y="179"/>
                  <a:pt x="88" y="195"/>
                  <a:pt x="80" y="205"/>
                </a:cubicBezTo>
                <a:cubicBezTo>
                  <a:pt x="68" y="220"/>
                  <a:pt x="33" y="237"/>
                  <a:pt x="33" y="237"/>
                </a:cubicBezTo>
                <a:cubicBezTo>
                  <a:pt x="0" y="336"/>
                  <a:pt x="71" y="339"/>
                  <a:pt x="143" y="355"/>
                </a:cubicBezTo>
                <a:cubicBezTo>
                  <a:pt x="183" y="350"/>
                  <a:pt x="216" y="345"/>
                  <a:pt x="254" y="332"/>
                </a:cubicBezTo>
                <a:cubicBezTo>
                  <a:pt x="279" y="314"/>
                  <a:pt x="303" y="310"/>
                  <a:pt x="332" y="300"/>
                </a:cubicBezTo>
                <a:cubicBezTo>
                  <a:pt x="366" y="303"/>
                  <a:pt x="401" y="304"/>
                  <a:pt x="435" y="308"/>
                </a:cubicBezTo>
                <a:cubicBezTo>
                  <a:pt x="456" y="311"/>
                  <a:pt x="470" y="325"/>
                  <a:pt x="490" y="332"/>
                </a:cubicBezTo>
                <a:cubicBezTo>
                  <a:pt x="531" y="348"/>
                  <a:pt x="608" y="374"/>
                  <a:pt x="648" y="379"/>
                </a:cubicBezTo>
                <a:cubicBezTo>
                  <a:pt x="740" y="391"/>
                  <a:pt x="832" y="397"/>
                  <a:pt x="925" y="403"/>
                </a:cubicBezTo>
                <a:cubicBezTo>
                  <a:pt x="988" y="397"/>
                  <a:pt x="1023" y="391"/>
                  <a:pt x="1075" y="363"/>
                </a:cubicBezTo>
                <a:cubicBezTo>
                  <a:pt x="1096" y="352"/>
                  <a:pt x="1138" y="332"/>
                  <a:pt x="1138" y="332"/>
                </a:cubicBezTo>
                <a:cubicBezTo>
                  <a:pt x="1160" y="309"/>
                  <a:pt x="1190" y="294"/>
                  <a:pt x="1209" y="269"/>
                </a:cubicBezTo>
                <a:cubicBezTo>
                  <a:pt x="1226" y="247"/>
                  <a:pt x="1240" y="221"/>
                  <a:pt x="1256" y="198"/>
                </a:cubicBezTo>
                <a:cubicBezTo>
                  <a:pt x="1253" y="156"/>
                  <a:pt x="1255" y="113"/>
                  <a:pt x="1248" y="71"/>
                </a:cubicBezTo>
                <a:cubicBezTo>
                  <a:pt x="1244" y="43"/>
                  <a:pt x="1140" y="13"/>
                  <a:pt x="1114" y="8"/>
                </a:cubicBezTo>
                <a:cubicBezTo>
                  <a:pt x="1030" y="11"/>
                  <a:pt x="945" y="9"/>
                  <a:pt x="861" y="16"/>
                </a:cubicBezTo>
                <a:cubicBezTo>
                  <a:pt x="836" y="18"/>
                  <a:pt x="790" y="40"/>
                  <a:pt x="790" y="40"/>
                </a:cubicBezTo>
                <a:cubicBezTo>
                  <a:pt x="664" y="37"/>
                  <a:pt x="537" y="37"/>
                  <a:pt x="411" y="32"/>
                </a:cubicBezTo>
                <a:cubicBezTo>
                  <a:pt x="384" y="31"/>
                  <a:pt x="358" y="22"/>
                  <a:pt x="332" y="16"/>
                </a:cubicBezTo>
                <a:cubicBezTo>
                  <a:pt x="311" y="11"/>
                  <a:pt x="269" y="0"/>
                  <a:pt x="269" y="0"/>
                </a:cubicBezTo>
                <a:cubicBezTo>
                  <a:pt x="221" y="5"/>
                  <a:pt x="171" y="10"/>
                  <a:pt x="127" y="32"/>
                </a:cubicBezTo>
                <a:close/>
              </a:path>
            </a:pathLst>
          </a:custGeom>
          <a:solidFill>
            <a:srgbClr val="CCCCFF"/>
          </a:solidFill>
          <a:ln w="9525">
            <a:solidFill>
              <a:schemeClr val="tx1"/>
            </a:solidFill>
            <a:round/>
            <a:headEnd/>
            <a:tailEnd/>
          </a:ln>
        </p:spPr>
        <p:txBody>
          <a:bodyPr wrap="none" anchor="ctr"/>
          <a:lstStyle/>
          <a:p>
            <a:endParaRPr lang="en-US"/>
          </a:p>
        </p:txBody>
      </p:sp>
      <p:sp>
        <p:nvSpPr>
          <p:cNvPr id="333836" name="Rectangle 38"/>
          <p:cNvSpPr>
            <a:spLocks noChangeArrowheads="1"/>
          </p:cNvSpPr>
          <p:nvPr/>
        </p:nvSpPr>
        <p:spPr bwMode="auto">
          <a:xfrm>
            <a:off x="6397625" y="5029200"/>
            <a:ext cx="1066800" cy="838200"/>
          </a:xfrm>
          <a:prstGeom prst="rect">
            <a:avLst/>
          </a:prstGeom>
          <a:solidFill>
            <a:srgbClr val="FFFF00"/>
          </a:solidFill>
          <a:ln w="9525">
            <a:noFill/>
            <a:miter lim="800000"/>
            <a:headEnd/>
            <a:tailEnd/>
          </a:ln>
        </p:spPr>
        <p:txBody>
          <a:bodyPr wrap="none" anchor="ctr"/>
          <a:lstStyle/>
          <a:p>
            <a:pPr eaLnBrk="1" hangingPunct="1"/>
            <a:endParaRPr lang="en-IN" altLang="en-US" sz="2400">
              <a:latin typeface="Times New Roman" pitchFamily="18" charset="0"/>
              <a:ea typeface="MS PGothic" pitchFamily="34" charset="-128"/>
            </a:endParaRPr>
          </a:p>
        </p:txBody>
      </p:sp>
      <p:grpSp>
        <p:nvGrpSpPr>
          <p:cNvPr id="12" name="Group 39"/>
          <p:cNvGrpSpPr>
            <a:grpSpLocks/>
          </p:cNvGrpSpPr>
          <p:nvPr/>
        </p:nvGrpSpPr>
        <p:grpSpPr bwMode="auto">
          <a:xfrm>
            <a:off x="6092825" y="5029200"/>
            <a:ext cx="823913" cy="914400"/>
            <a:chOff x="3120" y="768"/>
            <a:chExt cx="519" cy="576"/>
          </a:xfrm>
        </p:grpSpPr>
        <p:grpSp>
          <p:nvGrpSpPr>
            <p:cNvPr id="13" name="Group 40"/>
            <p:cNvGrpSpPr>
              <a:grpSpLocks/>
            </p:cNvGrpSpPr>
            <p:nvPr/>
          </p:nvGrpSpPr>
          <p:grpSpPr bwMode="auto">
            <a:xfrm>
              <a:off x="3120" y="768"/>
              <a:ext cx="519" cy="144"/>
              <a:chOff x="3120" y="768"/>
              <a:chExt cx="519" cy="144"/>
            </a:xfrm>
          </p:grpSpPr>
          <p:sp>
            <p:nvSpPr>
              <p:cNvPr id="333932" name="Oval 41"/>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33" name="Freeform 42"/>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34" name="Freeform 43"/>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14" name="Group 44"/>
            <p:cNvGrpSpPr>
              <a:grpSpLocks/>
            </p:cNvGrpSpPr>
            <p:nvPr/>
          </p:nvGrpSpPr>
          <p:grpSpPr bwMode="auto">
            <a:xfrm>
              <a:off x="3120" y="912"/>
              <a:ext cx="519" cy="144"/>
              <a:chOff x="3120" y="768"/>
              <a:chExt cx="519" cy="144"/>
            </a:xfrm>
          </p:grpSpPr>
          <p:sp>
            <p:nvSpPr>
              <p:cNvPr id="333929" name="Oval 45"/>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30" name="Freeform 46"/>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31" name="Freeform 47"/>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15" name="Group 48"/>
            <p:cNvGrpSpPr>
              <a:grpSpLocks/>
            </p:cNvGrpSpPr>
            <p:nvPr/>
          </p:nvGrpSpPr>
          <p:grpSpPr bwMode="auto">
            <a:xfrm>
              <a:off x="3120" y="1056"/>
              <a:ext cx="519" cy="144"/>
              <a:chOff x="3120" y="768"/>
              <a:chExt cx="519" cy="144"/>
            </a:xfrm>
          </p:grpSpPr>
          <p:sp>
            <p:nvSpPr>
              <p:cNvPr id="333926" name="Oval 49"/>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27" name="Freeform 50"/>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28" name="Freeform 51"/>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16" name="Group 52"/>
            <p:cNvGrpSpPr>
              <a:grpSpLocks/>
            </p:cNvGrpSpPr>
            <p:nvPr/>
          </p:nvGrpSpPr>
          <p:grpSpPr bwMode="auto">
            <a:xfrm>
              <a:off x="3120" y="1200"/>
              <a:ext cx="519" cy="144"/>
              <a:chOff x="3120" y="768"/>
              <a:chExt cx="519" cy="144"/>
            </a:xfrm>
          </p:grpSpPr>
          <p:sp>
            <p:nvSpPr>
              <p:cNvPr id="333923" name="Oval 53"/>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24" name="Freeform 54"/>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25" name="Freeform 55"/>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grpSp>
        <p:nvGrpSpPr>
          <p:cNvPr id="17" name="Group 56"/>
          <p:cNvGrpSpPr>
            <a:grpSpLocks/>
          </p:cNvGrpSpPr>
          <p:nvPr/>
        </p:nvGrpSpPr>
        <p:grpSpPr bwMode="auto">
          <a:xfrm rot="10561562">
            <a:off x="6778625" y="5105400"/>
            <a:ext cx="823913" cy="914400"/>
            <a:chOff x="3120" y="768"/>
            <a:chExt cx="519" cy="576"/>
          </a:xfrm>
        </p:grpSpPr>
        <p:grpSp>
          <p:nvGrpSpPr>
            <p:cNvPr id="18" name="Group 57"/>
            <p:cNvGrpSpPr>
              <a:grpSpLocks/>
            </p:cNvGrpSpPr>
            <p:nvPr/>
          </p:nvGrpSpPr>
          <p:grpSpPr bwMode="auto">
            <a:xfrm>
              <a:off x="3120" y="768"/>
              <a:ext cx="519" cy="144"/>
              <a:chOff x="3120" y="768"/>
              <a:chExt cx="519" cy="144"/>
            </a:xfrm>
          </p:grpSpPr>
          <p:sp>
            <p:nvSpPr>
              <p:cNvPr id="333916" name="Oval 58"/>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17" name="Freeform 59"/>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18" name="Freeform 60"/>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19" name="Group 61"/>
            <p:cNvGrpSpPr>
              <a:grpSpLocks/>
            </p:cNvGrpSpPr>
            <p:nvPr/>
          </p:nvGrpSpPr>
          <p:grpSpPr bwMode="auto">
            <a:xfrm>
              <a:off x="3120" y="912"/>
              <a:ext cx="519" cy="144"/>
              <a:chOff x="3120" y="768"/>
              <a:chExt cx="519" cy="144"/>
            </a:xfrm>
          </p:grpSpPr>
          <p:sp>
            <p:nvSpPr>
              <p:cNvPr id="333913" name="Oval 62"/>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14" name="Freeform 63"/>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15" name="Freeform 64"/>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0" name="Group 65"/>
            <p:cNvGrpSpPr>
              <a:grpSpLocks/>
            </p:cNvGrpSpPr>
            <p:nvPr/>
          </p:nvGrpSpPr>
          <p:grpSpPr bwMode="auto">
            <a:xfrm>
              <a:off x="3120" y="1056"/>
              <a:ext cx="519" cy="144"/>
              <a:chOff x="3120" y="768"/>
              <a:chExt cx="519" cy="144"/>
            </a:xfrm>
          </p:grpSpPr>
          <p:sp>
            <p:nvSpPr>
              <p:cNvPr id="333910" name="Oval 66"/>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11" name="Freeform 67"/>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12" name="Freeform 68"/>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1" name="Group 69"/>
            <p:cNvGrpSpPr>
              <a:grpSpLocks/>
            </p:cNvGrpSpPr>
            <p:nvPr/>
          </p:nvGrpSpPr>
          <p:grpSpPr bwMode="auto">
            <a:xfrm>
              <a:off x="3120" y="1200"/>
              <a:ext cx="519" cy="144"/>
              <a:chOff x="3120" y="768"/>
              <a:chExt cx="519" cy="144"/>
            </a:xfrm>
          </p:grpSpPr>
          <p:sp>
            <p:nvSpPr>
              <p:cNvPr id="333907" name="Oval 70"/>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08" name="Freeform 71"/>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09" name="Freeform 72"/>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grpSp>
        <p:nvGrpSpPr>
          <p:cNvPr id="22" name="Group 77"/>
          <p:cNvGrpSpPr>
            <a:grpSpLocks/>
          </p:cNvGrpSpPr>
          <p:nvPr/>
        </p:nvGrpSpPr>
        <p:grpSpPr bwMode="auto">
          <a:xfrm>
            <a:off x="6169025" y="2667000"/>
            <a:ext cx="823913" cy="228600"/>
            <a:chOff x="3120" y="768"/>
            <a:chExt cx="519" cy="144"/>
          </a:xfrm>
        </p:grpSpPr>
        <p:sp>
          <p:nvSpPr>
            <p:cNvPr id="333900" name="Oval 78"/>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901" name="Freeform 79"/>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902" name="Freeform 80"/>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sp>
        <p:nvSpPr>
          <p:cNvPr id="333840" name="Freeform 81"/>
          <p:cNvSpPr>
            <a:spLocks/>
          </p:cNvSpPr>
          <p:nvPr/>
        </p:nvSpPr>
        <p:spPr bwMode="auto">
          <a:xfrm>
            <a:off x="6149975" y="2943225"/>
            <a:ext cx="1304925" cy="965200"/>
          </a:xfrm>
          <a:custGeom>
            <a:avLst/>
            <a:gdLst>
              <a:gd name="T0" fmla="*/ 2147483646 w 822"/>
              <a:gd name="T1" fmla="*/ 0 h 608"/>
              <a:gd name="T2" fmla="*/ 2147483646 w 822"/>
              <a:gd name="T3" fmla="*/ 2147483646 h 608"/>
              <a:gd name="T4" fmla="*/ 2147483646 w 822"/>
              <a:gd name="T5" fmla="*/ 2147483646 h 608"/>
              <a:gd name="T6" fmla="*/ 2147483646 w 822"/>
              <a:gd name="T7" fmla="*/ 2147483646 h 608"/>
              <a:gd name="T8" fmla="*/ 2147483646 w 822"/>
              <a:gd name="T9" fmla="*/ 2147483646 h 608"/>
              <a:gd name="T10" fmla="*/ 2147483646 w 822"/>
              <a:gd name="T11" fmla="*/ 2147483646 h 608"/>
              <a:gd name="T12" fmla="*/ 2147483646 w 822"/>
              <a:gd name="T13" fmla="*/ 2147483646 h 608"/>
              <a:gd name="T14" fmla="*/ 2147483646 w 822"/>
              <a:gd name="T15" fmla="*/ 2147483646 h 608"/>
              <a:gd name="T16" fmla="*/ 2147483646 w 822"/>
              <a:gd name="T17" fmla="*/ 2147483646 h 608"/>
              <a:gd name="T18" fmla="*/ 2147483646 w 822"/>
              <a:gd name="T19" fmla="*/ 2147483646 h 608"/>
              <a:gd name="T20" fmla="*/ 2147483646 w 822"/>
              <a:gd name="T21" fmla="*/ 2147483646 h 608"/>
              <a:gd name="T22" fmla="*/ 2147483646 w 822"/>
              <a:gd name="T23" fmla="*/ 2147483646 h 608"/>
              <a:gd name="T24" fmla="*/ 2147483646 w 822"/>
              <a:gd name="T25" fmla="*/ 2147483646 h 608"/>
              <a:gd name="T26" fmla="*/ 2147483646 w 822"/>
              <a:gd name="T27" fmla="*/ 2147483646 h 608"/>
              <a:gd name="T28" fmla="*/ 2147483646 w 822"/>
              <a:gd name="T29" fmla="*/ 2147483646 h 608"/>
              <a:gd name="T30" fmla="*/ 2147483646 w 822"/>
              <a:gd name="T31" fmla="*/ 2147483646 h 608"/>
              <a:gd name="T32" fmla="*/ 2147483646 w 822"/>
              <a:gd name="T33" fmla="*/ 2147483646 h 608"/>
              <a:gd name="T34" fmla="*/ 2147483646 w 822"/>
              <a:gd name="T35" fmla="*/ 2147483646 h 608"/>
              <a:gd name="T36" fmla="*/ 2147483646 w 822"/>
              <a:gd name="T37" fmla="*/ 2147483646 h 608"/>
              <a:gd name="T38" fmla="*/ 2147483646 w 822"/>
              <a:gd name="T39" fmla="*/ 2147483646 h 608"/>
              <a:gd name="T40" fmla="*/ 2147483646 w 822"/>
              <a:gd name="T41" fmla="*/ 2147483646 h 608"/>
              <a:gd name="T42" fmla="*/ 2147483646 w 822"/>
              <a:gd name="T43" fmla="*/ 2147483646 h 608"/>
              <a:gd name="T44" fmla="*/ 2147483646 w 822"/>
              <a:gd name="T45" fmla="*/ 2147483646 h 608"/>
              <a:gd name="T46" fmla="*/ 2147483646 w 822"/>
              <a:gd name="T47" fmla="*/ 2147483646 h 608"/>
              <a:gd name="T48" fmla="*/ 2147483646 w 822"/>
              <a:gd name="T49" fmla="*/ 2147483646 h 608"/>
              <a:gd name="T50" fmla="*/ 2147483646 w 822"/>
              <a:gd name="T51" fmla="*/ 2147483646 h 608"/>
              <a:gd name="T52" fmla="*/ 2147483646 w 822"/>
              <a:gd name="T53" fmla="*/ 2147483646 h 608"/>
              <a:gd name="T54" fmla="*/ 2147483646 w 822"/>
              <a:gd name="T55" fmla="*/ 2147483646 h 608"/>
              <a:gd name="T56" fmla="*/ 2147483646 w 822"/>
              <a:gd name="T57" fmla="*/ 2147483646 h 608"/>
              <a:gd name="T58" fmla="*/ 2147483646 w 822"/>
              <a:gd name="T59" fmla="*/ 2147483646 h 608"/>
              <a:gd name="T60" fmla="*/ 2147483646 w 822"/>
              <a:gd name="T61" fmla="*/ 2147483646 h 608"/>
              <a:gd name="T62" fmla="*/ 2147483646 w 822"/>
              <a:gd name="T63" fmla="*/ 2147483646 h 608"/>
              <a:gd name="T64" fmla="*/ 2147483646 w 822"/>
              <a:gd name="T65" fmla="*/ 2147483646 h 608"/>
              <a:gd name="T66" fmla="*/ 2147483646 w 822"/>
              <a:gd name="T67" fmla="*/ 2147483646 h 608"/>
              <a:gd name="T68" fmla="*/ 0 w 822"/>
              <a:gd name="T69" fmla="*/ 2147483646 h 6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2"/>
              <a:gd name="T106" fmla="*/ 0 h 608"/>
              <a:gd name="T107" fmla="*/ 822 w 822"/>
              <a:gd name="T108" fmla="*/ 608 h 6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2" h="608">
                <a:moveTo>
                  <a:pt x="221" y="0"/>
                </a:moveTo>
                <a:cubicBezTo>
                  <a:pt x="233" y="36"/>
                  <a:pt x="256" y="64"/>
                  <a:pt x="277" y="95"/>
                </a:cubicBezTo>
                <a:cubicBezTo>
                  <a:pt x="300" y="129"/>
                  <a:pt x="303" y="190"/>
                  <a:pt x="316" y="229"/>
                </a:cubicBezTo>
                <a:cubicBezTo>
                  <a:pt x="381" y="213"/>
                  <a:pt x="368" y="169"/>
                  <a:pt x="387" y="111"/>
                </a:cubicBezTo>
                <a:cubicBezTo>
                  <a:pt x="396" y="85"/>
                  <a:pt x="427" y="40"/>
                  <a:pt x="427" y="40"/>
                </a:cubicBezTo>
                <a:cubicBezTo>
                  <a:pt x="435" y="42"/>
                  <a:pt x="479" y="48"/>
                  <a:pt x="482" y="63"/>
                </a:cubicBezTo>
                <a:cubicBezTo>
                  <a:pt x="486" y="81"/>
                  <a:pt x="478" y="101"/>
                  <a:pt x="474" y="119"/>
                </a:cubicBezTo>
                <a:cubicBezTo>
                  <a:pt x="463" y="166"/>
                  <a:pt x="442" y="215"/>
                  <a:pt x="427" y="261"/>
                </a:cubicBezTo>
                <a:cubicBezTo>
                  <a:pt x="430" y="271"/>
                  <a:pt x="426" y="286"/>
                  <a:pt x="435" y="292"/>
                </a:cubicBezTo>
                <a:cubicBezTo>
                  <a:pt x="444" y="299"/>
                  <a:pt x="488" y="252"/>
                  <a:pt x="498" y="245"/>
                </a:cubicBezTo>
                <a:cubicBezTo>
                  <a:pt x="508" y="229"/>
                  <a:pt x="518" y="213"/>
                  <a:pt x="529" y="197"/>
                </a:cubicBezTo>
                <a:cubicBezTo>
                  <a:pt x="534" y="189"/>
                  <a:pt x="545" y="174"/>
                  <a:pt x="545" y="174"/>
                </a:cubicBezTo>
                <a:cubicBezTo>
                  <a:pt x="561" y="126"/>
                  <a:pt x="571" y="65"/>
                  <a:pt x="624" y="47"/>
                </a:cubicBezTo>
                <a:cubicBezTo>
                  <a:pt x="686" y="54"/>
                  <a:pt x="704" y="46"/>
                  <a:pt x="734" y="95"/>
                </a:cubicBezTo>
                <a:cubicBezTo>
                  <a:pt x="732" y="105"/>
                  <a:pt x="734" y="118"/>
                  <a:pt x="727" y="126"/>
                </a:cubicBezTo>
                <a:cubicBezTo>
                  <a:pt x="714" y="140"/>
                  <a:pt x="679" y="158"/>
                  <a:pt x="679" y="158"/>
                </a:cubicBezTo>
                <a:cubicBezTo>
                  <a:pt x="656" y="226"/>
                  <a:pt x="733" y="225"/>
                  <a:pt x="782" y="237"/>
                </a:cubicBezTo>
                <a:cubicBezTo>
                  <a:pt x="800" y="264"/>
                  <a:pt x="822" y="307"/>
                  <a:pt x="782" y="332"/>
                </a:cubicBezTo>
                <a:cubicBezTo>
                  <a:pt x="768" y="341"/>
                  <a:pt x="734" y="348"/>
                  <a:pt x="734" y="348"/>
                </a:cubicBezTo>
                <a:cubicBezTo>
                  <a:pt x="664" y="344"/>
                  <a:pt x="605" y="365"/>
                  <a:pt x="569" y="308"/>
                </a:cubicBezTo>
                <a:cubicBezTo>
                  <a:pt x="621" y="272"/>
                  <a:pt x="640" y="300"/>
                  <a:pt x="656" y="348"/>
                </a:cubicBezTo>
                <a:cubicBezTo>
                  <a:pt x="652" y="364"/>
                  <a:pt x="648" y="392"/>
                  <a:pt x="632" y="403"/>
                </a:cubicBezTo>
                <a:cubicBezTo>
                  <a:pt x="616" y="414"/>
                  <a:pt x="594" y="410"/>
                  <a:pt x="577" y="419"/>
                </a:cubicBezTo>
                <a:cubicBezTo>
                  <a:pt x="560" y="428"/>
                  <a:pt x="545" y="439"/>
                  <a:pt x="529" y="450"/>
                </a:cubicBezTo>
                <a:cubicBezTo>
                  <a:pt x="513" y="460"/>
                  <a:pt x="482" y="482"/>
                  <a:pt x="482" y="482"/>
                </a:cubicBezTo>
                <a:cubicBezTo>
                  <a:pt x="445" y="536"/>
                  <a:pt x="468" y="535"/>
                  <a:pt x="427" y="521"/>
                </a:cubicBezTo>
                <a:cubicBezTo>
                  <a:pt x="404" y="454"/>
                  <a:pt x="410" y="404"/>
                  <a:pt x="340" y="379"/>
                </a:cubicBezTo>
                <a:cubicBezTo>
                  <a:pt x="284" y="416"/>
                  <a:pt x="313" y="458"/>
                  <a:pt x="332" y="513"/>
                </a:cubicBezTo>
                <a:cubicBezTo>
                  <a:pt x="337" y="529"/>
                  <a:pt x="348" y="561"/>
                  <a:pt x="348" y="561"/>
                </a:cubicBezTo>
                <a:cubicBezTo>
                  <a:pt x="337" y="592"/>
                  <a:pt x="323" y="598"/>
                  <a:pt x="292" y="608"/>
                </a:cubicBezTo>
                <a:cubicBezTo>
                  <a:pt x="262" y="598"/>
                  <a:pt x="248" y="592"/>
                  <a:pt x="237" y="561"/>
                </a:cubicBezTo>
                <a:cubicBezTo>
                  <a:pt x="235" y="513"/>
                  <a:pt x="260" y="371"/>
                  <a:pt x="182" y="348"/>
                </a:cubicBezTo>
                <a:cubicBezTo>
                  <a:pt x="158" y="350"/>
                  <a:pt x="134" y="350"/>
                  <a:pt x="111" y="355"/>
                </a:cubicBezTo>
                <a:cubicBezTo>
                  <a:pt x="94" y="358"/>
                  <a:pt x="63" y="371"/>
                  <a:pt x="63" y="371"/>
                </a:cubicBezTo>
                <a:cubicBezTo>
                  <a:pt x="49" y="393"/>
                  <a:pt x="34" y="434"/>
                  <a:pt x="0" y="434"/>
                </a:cubicBezTo>
              </a:path>
            </a:pathLst>
          </a:custGeom>
          <a:noFill/>
          <a:ln w="76200" cmpd="sng">
            <a:solidFill>
              <a:srgbClr val="CC0000"/>
            </a:solidFill>
            <a:round/>
            <a:headEnd/>
            <a:tailEnd/>
          </a:ln>
        </p:spPr>
        <p:txBody>
          <a:bodyPr wrap="none" anchor="ctr"/>
          <a:lstStyle/>
          <a:p>
            <a:endParaRPr lang="en-US"/>
          </a:p>
        </p:txBody>
      </p:sp>
      <p:grpSp>
        <p:nvGrpSpPr>
          <p:cNvPr id="23" name="Group 82"/>
          <p:cNvGrpSpPr>
            <a:grpSpLocks/>
          </p:cNvGrpSpPr>
          <p:nvPr/>
        </p:nvGrpSpPr>
        <p:grpSpPr bwMode="auto">
          <a:xfrm>
            <a:off x="6245225" y="3886200"/>
            <a:ext cx="823913" cy="228600"/>
            <a:chOff x="3120" y="768"/>
            <a:chExt cx="519" cy="144"/>
          </a:xfrm>
        </p:grpSpPr>
        <p:sp>
          <p:nvSpPr>
            <p:cNvPr id="333897" name="Oval 83"/>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98" name="Freeform 84"/>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99" name="Freeform 85"/>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4" name="Group 86"/>
          <p:cNvGrpSpPr>
            <a:grpSpLocks/>
          </p:cNvGrpSpPr>
          <p:nvPr/>
        </p:nvGrpSpPr>
        <p:grpSpPr bwMode="auto">
          <a:xfrm>
            <a:off x="6245225" y="4114800"/>
            <a:ext cx="823913" cy="228600"/>
            <a:chOff x="3120" y="768"/>
            <a:chExt cx="519" cy="144"/>
          </a:xfrm>
        </p:grpSpPr>
        <p:sp>
          <p:nvSpPr>
            <p:cNvPr id="333894" name="Oval 87"/>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95" name="Freeform 88"/>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96" name="Freeform 89"/>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sp>
        <p:nvSpPr>
          <p:cNvPr id="333843" name="Freeform 90"/>
          <p:cNvSpPr>
            <a:spLocks/>
          </p:cNvSpPr>
          <p:nvPr/>
        </p:nvSpPr>
        <p:spPr bwMode="auto">
          <a:xfrm>
            <a:off x="6026150" y="4225925"/>
            <a:ext cx="1822450" cy="803275"/>
          </a:xfrm>
          <a:custGeom>
            <a:avLst/>
            <a:gdLst>
              <a:gd name="T0" fmla="*/ 2147483646 w 1148"/>
              <a:gd name="T1" fmla="*/ 2147483646 h 506"/>
              <a:gd name="T2" fmla="*/ 2147483646 w 1148"/>
              <a:gd name="T3" fmla="*/ 2147483646 h 506"/>
              <a:gd name="T4" fmla="*/ 2147483646 w 1148"/>
              <a:gd name="T5" fmla="*/ 2147483646 h 506"/>
              <a:gd name="T6" fmla="*/ 2147483646 w 1148"/>
              <a:gd name="T7" fmla="*/ 2147483646 h 506"/>
              <a:gd name="T8" fmla="*/ 2147483646 w 1148"/>
              <a:gd name="T9" fmla="*/ 2147483646 h 506"/>
              <a:gd name="T10" fmla="*/ 2147483646 w 1148"/>
              <a:gd name="T11" fmla="*/ 2147483646 h 506"/>
              <a:gd name="T12" fmla="*/ 2147483646 w 1148"/>
              <a:gd name="T13" fmla="*/ 2147483646 h 506"/>
              <a:gd name="T14" fmla="*/ 2147483646 w 1148"/>
              <a:gd name="T15" fmla="*/ 2147483646 h 506"/>
              <a:gd name="T16" fmla="*/ 2147483646 w 1148"/>
              <a:gd name="T17" fmla="*/ 2147483646 h 506"/>
              <a:gd name="T18" fmla="*/ 2147483646 w 1148"/>
              <a:gd name="T19" fmla="*/ 2147483646 h 506"/>
              <a:gd name="T20" fmla="*/ 2147483646 w 1148"/>
              <a:gd name="T21" fmla="*/ 2147483646 h 506"/>
              <a:gd name="T22" fmla="*/ 2147483646 w 1148"/>
              <a:gd name="T23" fmla="*/ 2147483646 h 506"/>
              <a:gd name="T24" fmla="*/ 2147483646 w 1148"/>
              <a:gd name="T25" fmla="*/ 2147483646 h 506"/>
              <a:gd name="T26" fmla="*/ 2147483646 w 1148"/>
              <a:gd name="T27" fmla="*/ 2147483646 h 506"/>
              <a:gd name="T28" fmla="*/ 2147483646 w 1148"/>
              <a:gd name="T29" fmla="*/ 2147483646 h 506"/>
              <a:gd name="T30" fmla="*/ 2147483646 w 1148"/>
              <a:gd name="T31" fmla="*/ 2147483646 h 506"/>
              <a:gd name="T32" fmla="*/ 2147483646 w 1148"/>
              <a:gd name="T33" fmla="*/ 2147483646 h 506"/>
              <a:gd name="T34" fmla="*/ 2147483646 w 1148"/>
              <a:gd name="T35" fmla="*/ 2147483646 h 506"/>
              <a:gd name="T36" fmla="*/ 2147483646 w 1148"/>
              <a:gd name="T37" fmla="*/ 2147483646 h 506"/>
              <a:gd name="T38" fmla="*/ 2147483646 w 1148"/>
              <a:gd name="T39" fmla="*/ 2147483646 h 506"/>
              <a:gd name="T40" fmla="*/ 2147483646 w 1148"/>
              <a:gd name="T41" fmla="*/ 2147483646 h 506"/>
              <a:gd name="T42" fmla="*/ 2147483646 w 1148"/>
              <a:gd name="T43" fmla="*/ 2147483646 h 506"/>
              <a:gd name="T44" fmla="*/ 2147483646 w 1148"/>
              <a:gd name="T45" fmla="*/ 0 h 506"/>
              <a:gd name="T46" fmla="*/ 2147483646 w 1148"/>
              <a:gd name="T47" fmla="*/ 2147483646 h 506"/>
              <a:gd name="T48" fmla="*/ 2147483646 w 1148"/>
              <a:gd name="T49" fmla="*/ 2147483646 h 5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8"/>
              <a:gd name="T76" fmla="*/ 0 h 506"/>
              <a:gd name="T77" fmla="*/ 1148 w 1148"/>
              <a:gd name="T78" fmla="*/ 506 h 5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8" h="506">
                <a:moveTo>
                  <a:pt x="181" y="24"/>
                </a:moveTo>
                <a:cubicBezTo>
                  <a:pt x="91" y="42"/>
                  <a:pt x="128" y="33"/>
                  <a:pt x="70" y="48"/>
                </a:cubicBezTo>
                <a:cubicBezTo>
                  <a:pt x="55" y="63"/>
                  <a:pt x="40" y="75"/>
                  <a:pt x="31" y="95"/>
                </a:cubicBezTo>
                <a:cubicBezTo>
                  <a:pt x="24" y="110"/>
                  <a:pt x="15" y="142"/>
                  <a:pt x="15" y="142"/>
                </a:cubicBezTo>
                <a:cubicBezTo>
                  <a:pt x="9" y="224"/>
                  <a:pt x="0" y="255"/>
                  <a:pt x="15" y="332"/>
                </a:cubicBezTo>
                <a:cubicBezTo>
                  <a:pt x="26" y="391"/>
                  <a:pt x="25" y="370"/>
                  <a:pt x="63" y="403"/>
                </a:cubicBezTo>
                <a:cubicBezTo>
                  <a:pt x="121" y="454"/>
                  <a:pt x="122" y="485"/>
                  <a:pt x="205" y="506"/>
                </a:cubicBezTo>
                <a:cubicBezTo>
                  <a:pt x="252" y="503"/>
                  <a:pt x="300" y="504"/>
                  <a:pt x="347" y="498"/>
                </a:cubicBezTo>
                <a:cubicBezTo>
                  <a:pt x="372" y="495"/>
                  <a:pt x="394" y="482"/>
                  <a:pt x="418" y="474"/>
                </a:cubicBezTo>
                <a:cubicBezTo>
                  <a:pt x="426" y="471"/>
                  <a:pt x="441" y="466"/>
                  <a:pt x="441" y="466"/>
                </a:cubicBezTo>
                <a:cubicBezTo>
                  <a:pt x="557" y="478"/>
                  <a:pt x="673" y="486"/>
                  <a:pt x="789" y="498"/>
                </a:cubicBezTo>
                <a:cubicBezTo>
                  <a:pt x="836" y="495"/>
                  <a:pt x="884" y="494"/>
                  <a:pt x="931" y="490"/>
                </a:cubicBezTo>
                <a:cubicBezTo>
                  <a:pt x="961" y="487"/>
                  <a:pt x="1018" y="466"/>
                  <a:pt x="1018" y="466"/>
                </a:cubicBezTo>
                <a:cubicBezTo>
                  <a:pt x="1026" y="461"/>
                  <a:pt x="1032" y="454"/>
                  <a:pt x="1041" y="450"/>
                </a:cubicBezTo>
                <a:cubicBezTo>
                  <a:pt x="1051" y="446"/>
                  <a:pt x="1064" y="449"/>
                  <a:pt x="1073" y="443"/>
                </a:cubicBezTo>
                <a:cubicBezTo>
                  <a:pt x="1091" y="430"/>
                  <a:pt x="1120" y="395"/>
                  <a:pt x="1120" y="395"/>
                </a:cubicBezTo>
                <a:cubicBezTo>
                  <a:pt x="1148" y="313"/>
                  <a:pt x="1139" y="359"/>
                  <a:pt x="1128" y="229"/>
                </a:cubicBezTo>
                <a:cubicBezTo>
                  <a:pt x="1125" y="195"/>
                  <a:pt x="1133" y="154"/>
                  <a:pt x="1112" y="127"/>
                </a:cubicBezTo>
                <a:cubicBezTo>
                  <a:pt x="1101" y="113"/>
                  <a:pt x="1052" y="109"/>
                  <a:pt x="1034" y="103"/>
                </a:cubicBezTo>
                <a:cubicBezTo>
                  <a:pt x="947" y="106"/>
                  <a:pt x="860" y="111"/>
                  <a:pt x="773" y="111"/>
                </a:cubicBezTo>
                <a:cubicBezTo>
                  <a:pt x="728" y="111"/>
                  <a:pt x="683" y="109"/>
                  <a:pt x="639" y="103"/>
                </a:cubicBezTo>
                <a:cubicBezTo>
                  <a:pt x="622" y="101"/>
                  <a:pt x="591" y="87"/>
                  <a:pt x="591" y="87"/>
                </a:cubicBezTo>
                <a:cubicBezTo>
                  <a:pt x="502" y="25"/>
                  <a:pt x="383" y="14"/>
                  <a:pt x="276" y="0"/>
                </a:cubicBezTo>
                <a:cubicBezTo>
                  <a:pt x="257" y="3"/>
                  <a:pt x="238" y="4"/>
                  <a:pt x="220" y="8"/>
                </a:cubicBezTo>
                <a:cubicBezTo>
                  <a:pt x="148" y="25"/>
                  <a:pt x="160" y="24"/>
                  <a:pt x="181" y="24"/>
                </a:cubicBezTo>
                <a:close/>
              </a:path>
            </a:pathLst>
          </a:custGeom>
          <a:solidFill>
            <a:srgbClr val="CCCCFF"/>
          </a:solidFill>
          <a:ln w="9525">
            <a:solidFill>
              <a:schemeClr val="tx1"/>
            </a:solidFill>
            <a:round/>
            <a:headEnd/>
            <a:tailEnd/>
          </a:ln>
        </p:spPr>
        <p:txBody>
          <a:bodyPr wrap="none" anchor="ctr"/>
          <a:lstStyle/>
          <a:p>
            <a:endParaRPr lang="en-US"/>
          </a:p>
        </p:txBody>
      </p:sp>
      <p:grpSp>
        <p:nvGrpSpPr>
          <p:cNvPr id="25" name="Group 91"/>
          <p:cNvGrpSpPr>
            <a:grpSpLocks/>
          </p:cNvGrpSpPr>
          <p:nvPr/>
        </p:nvGrpSpPr>
        <p:grpSpPr bwMode="auto">
          <a:xfrm rot="10800000">
            <a:off x="6854825" y="2590800"/>
            <a:ext cx="823913" cy="228600"/>
            <a:chOff x="3120" y="768"/>
            <a:chExt cx="519" cy="144"/>
          </a:xfrm>
        </p:grpSpPr>
        <p:sp>
          <p:nvSpPr>
            <p:cNvPr id="333891" name="Oval 92"/>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92" name="Freeform 93"/>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93" name="Freeform 94"/>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6" name="Group 95"/>
          <p:cNvGrpSpPr>
            <a:grpSpLocks/>
          </p:cNvGrpSpPr>
          <p:nvPr/>
        </p:nvGrpSpPr>
        <p:grpSpPr bwMode="auto">
          <a:xfrm rot="10800000">
            <a:off x="6854825" y="2819400"/>
            <a:ext cx="823913" cy="228600"/>
            <a:chOff x="3120" y="768"/>
            <a:chExt cx="519" cy="144"/>
          </a:xfrm>
        </p:grpSpPr>
        <p:sp>
          <p:nvSpPr>
            <p:cNvPr id="333888" name="Oval 96"/>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89" name="Freeform 97"/>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90" name="Freeform 98"/>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7" name="Group 99"/>
          <p:cNvGrpSpPr>
            <a:grpSpLocks/>
          </p:cNvGrpSpPr>
          <p:nvPr/>
        </p:nvGrpSpPr>
        <p:grpSpPr bwMode="auto">
          <a:xfrm rot="10800000">
            <a:off x="6842125" y="4279900"/>
            <a:ext cx="823913" cy="228600"/>
            <a:chOff x="3120" y="768"/>
            <a:chExt cx="519" cy="144"/>
          </a:xfrm>
        </p:grpSpPr>
        <p:sp>
          <p:nvSpPr>
            <p:cNvPr id="333885" name="Oval 100"/>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86" name="Freeform 101"/>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87" name="Freeform 102"/>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8" name="Group 103"/>
          <p:cNvGrpSpPr>
            <a:grpSpLocks/>
          </p:cNvGrpSpPr>
          <p:nvPr/>
        </p:nvGrpSpPr>
        <p:grpSpPr bwMode="auto">
          <a:xfrm rot="10800000">
            <a:off x="6842125" y="4038600"/>
            <a:ext cx="823913" cy="228600"/>
            <a:chOff x="3120" y="768"/>
            <a:chExt cx="519" cy="144"/>
          </a:xfrm>
        </p:grpSpPr>
        <p:sp>
          <p:nvSpPr>
            <p:cNvPr id="333882" name="Oval 104"/>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83" name="Freeform 105"/>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84" name="Freeform 106"/>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29" name="Group 107"/>
          <p:cNvGrpSpPr>
            <a:grpSpLocks/>
          </p:cNvGrpSpPr>
          <p:nvPr/>
        </p:nvGrpSpPr>
        <p:grpSpPr bwMode="auto">
          <a:xfrm rot="10800000">
            <a:off x="6854825" y="3810000"/>
            <a:ext cx="823913" cy="228600"/>
            <a:chOff x="3120" y="768"/>
            <a:chExt cx="519" cy="144"/>
          </a:xfrm>
        </p:grpSpPr>
        <p:sp>
          <p:nvSpPr>
            <p:cNvPr id="333879" name="Oval 108"/>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80" name="Freeform 109"/>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81" name="Freeform 110"/>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grpSp>
        <p:nvGrpSpPr>
          <p:cNvPr id="30" name="Group 111"/>
          <p:cNvGrpSpPr>
            <a:grpSpLocks/>
          </p:cNvGrpSpPr>
          <p:nvPr/>
        </p:nvGrpSpPr>
        <p:grpSpPr bwMode="auto">
          <a:xfrm rot="10800000">
            <a:off x="6918325" y="3556000"/>
            <a:ext cx="762000" cy="228600"/>
            <a:chOff x="3120" y="768"/>
            <a:chExt cx="519" cy="144"/>
          </a:xfrm>
        </p:grpSpPr>
        <p:sp>
          <p:nvSpPr>
            <p:cNvPr id="333876" name="Oval 112"/>
            <p:cNvSpPr>
              <a:spLocks noChangeArrowheads="1"/>
            </p:cNvSpPr>
            <p:nvPr/>
          </p:nvSpPr>
          <p:spPr bwMode="auto">
            <a:xfrm>
              <a:off x="3120" y="768"/>
              <a:ext cx="192" cy="144"/>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77" name="Freeform 113"/>
            <p:cNvSpPr>
              <a:spLocks/>
            </p:cNvSpPr>
            <p:nvPr/>
          </p:nvSpPr>
          <p:spPr bwMode="auto">
            <a:xfrm>
              <a:off x="3315" y="810"/>
              <a:ext cx="324" cy="40"/>
            </a:xfrm>
            <a:custGeom>
              <a:avLst/>
              <a:gdLst>
                <a:gd name="T0" fmla="*/ 0 w 324"/>
                <a:gd name="T1" fmla="*/ 27 h 40"/>
                <a:gd name="T2" fmla="*/ 72 w 324"/>
                <a:gd name="T3" fmla="*/ 11 h 40"/>
                <a:gd name="T4" fmla="*/ 135 w 324"/>
                <a:gd name="T5" fmla="*/ 19 h 40"/>
                <a:gd name="T6" fmla="*/ 182 w 324"/>
                <a:gd name="T7" fmla="*/ 3 h 40"/>
                <a:gd name="T8" fmla="*/ 206 w 324"/>
                <a:gd name="T9" fmla="*/ 11 h 40"/>
                <a:gd name="T10" fmla="*/ 222 w 324"/>
                <a:gd name="T11" fmla="*/ 35 h 40"/>
                <a:gd name="T12" fmla="*/ 293 w 324"/>
                <a:gd name="T13" fmla="*/ 19 h 40"/>
                <a:gd name="T14" fmla="*/ 324 w 324"/>
                <a:gd name="T15" fmla="*/ 11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78" name="Freeform 114"/>
            <p:cNvSpPr>
              <a:spLocks/>
            </p:cNvSpPr>
            <p:nvPr/>
          </p:nvSpPr>
          <p:spPr bwMode="auto">
            <a:xfrm>
              <a:off x="3312" y="849"/>
              <a:ext cx="276" cy="59"/>
            </a:xfrm>
            <a:custGeom>
              <a:avLst/>
              <a:gdLst>
                <a:gd name="T0" fmla="*/ 0 w 276"/>
                <a:gd name="T1" fmla="*/ 35 h 59"/>
                <a:gd name="T2" fmla="*/ 79 w 276"/>
                <a:gd name="T3" fmla="*/ 43 h 59"/>
                <a:gd name="T4" fmla="*/ 119 w 276"/>
                <a:gd name="T5" fmla="*/ 51 h 59"/>
                <a:gd name="T6" fmla="*/ 182 w 276"/>
                <a:gd name="T7" fmla="*/ 43 h 59"/>
                <a:gd name="T8" fmla="*/ 237 w 276"/>
                <a:gd name="T9" fmla="*/ 59 h 59"/>
                <a:gd name="T10" fmla="*/ 276 w 276"/>
                <a:gd name="T11" fmla="*/ 51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grpSp>
      <p:sp>
        <p:nvSpPr>
          <p:cNvPr id="333850" name="Oval 116"/>
          <p:cNvSpPr>
            <a:spLocks noChangeArrowheads="1"/>
          </p:cNvSpPr>
          <p:nvPr/>
        </p:nvSpPr>
        <p:spPr bwMode="auto">
          <a:xfrm rot="10800000">
            <a:off x="7388225" y="3048000"/>
            <a:ext cx="304800" cy="228600"/>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51" name="Freeform 117"/>
          <p:cNvSpPr>
            <a:spLocks/>
          </p:cNvSpPr>
          <p:nvPr/>
        </p:nvSpPr>
        <p:spPr bwMode="auto">
          <a:xfrm rot="10800000">
            <a:off x="7097713" y="3125788"/>
            <a:ext cx="285750" cy="76200"/>
          </a:xfrm>
          <a:custGeom>
            <a:avLst/>
            <a:gdLst>
              <a:gd name="T0" fmla="*/ 0 w 324"/>
              <a:gd name="T1" fmla="*/ 2147483646 h 40"/>
              <a:gd name="T2" fmla="*/ 2147483646 w 324"/>
              <a:gd name="T3" fmla="*/ 2147483646 h 40"/>
              <a:gd name="T4" fmla="*/ 2147483646 w 324"/>
              <a:gd name="T5" fmla="*/ 2147483646 h 40"/>
              <a:gd name="T6" fmla="*/ 2147483646 w 324"/>
              <a:gd name="T7" fmla="*/ 2147483646 h 40"/>
              <a:gd name="T8" fmla="*/ 2147483646 w 324"/>
              <a:gd name="T9" fmla="*/ 2147483646 h 40"/>
              <a:gd name="T10" fmla="*/ 2147483646 w 324"/>
              <a:gd name="T11" fmla="*/ 2147483646 h 40"/>
              <a:gd name="T12" fmla="*/ 2147483646 w 324"/>
              <a:gd name="T13" fmla="*/ 2147483646 h 40"/>
              <a:gd name="T14" fmla="*/ 2147483646 w 324"/>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0"/>
              <a:gd name="T26" fmla="*/ 324 w 324"/>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0">
                <a:moveTo>
                  <a:pt x="0" y="27"/>
                </a:moveTo>
                <a:cubicBezTo>
                  <a:pt x="29" y="8"/>
                  <a:pt x="39" y="0"/>
                  <a:pt x="72" y="11"/>
                </a:cubicBezTo>
                <a:cubicBezTo>
                  <a:pt x="104" y="33"/>
                  <a:pt x="90" y="32"/>
                  <a:pt x="135" y="19"/>
                </a:cubicBezTo>
                <a:cubicBezTo>
                  <a:pt x="151" y="15"/>
                  <a:pt x="182" y="3"/>
                  <a:pt x="182" y="3"/>
                </a:cubicBezTo>
                <a:cubicBezTo>
                  <a:pt x="190" y="6"/>
                  <a:pt x="199" y="6"/>
                  <a:pt x="206" y="11"/>
                </a:cubicBezTo>
                <a:cubicBezTo>
                  <a:pt x="214" y="17"/>
                  <a:pt x="213" y="33"/>
                  <a:pt x="222" y="35"/>
                </a:cubicBezTo>
                <a:cubicBezTo>
                  <a:pt x="240" y="40"/>
                  <a:pt x="274" y="25"/>
                  <a:pt x="293" y="19"/>
                </a:cubicBezTo>
                <a:cubicBezTo>
                  <a:pt x="303" y="16"/>
                  <a:pt x="324" y="11"/>
                  <a:pt x="324" y="11"/>
                </a:cubicBezTo>
              </a:path>
            </a:pathLst>
          </a:custGeom>
          <a:noFill/>
          <a:ln w="9525">
            <a:solidFill>
              <a:schemeClr val="tx1"/>
            </a:solidFill>
            <a:round/>
            <a:headEnd/>
            <a:tailEnd/>
          </a:ln>
        </p:spPr>
        <p:txBody>
          <a:bodyPr wrap="none" anchor="ctr"/>
          <a:lstStyle/>
          <a:p>
            <a:endParaRPr lang="en-US"/>
          </a:p>
        </p:txBody>
      </p:sp>
      <p:sp>
        <p:nvSpPr>
          <p:cNvPr id="333852" name="Freeform 118"/>
          <p:cNvSpPr>
            <a:spLocks/>
          </p:cNvSpPr>
          <p:nvPr/>
        </p:nvSpPr>
        <p:spPr bwMode="auto">
          <a:xfrm rot="10800000">
            <a:off x="7173913" y="3049588"/>
            <a:ext cx="214312" cy="96837"/>
          </a:xfrm>
          <a:custGeom>
            <a:avLst/>
            <a:gdLst>
              <a:gd name="T0" fmla="*/ 0 w 276"/>
              <a:gd name="T1" fmla="*/ 2147483646 h 59"/>
              <a:gd name="T2" fmla="*/ 2147483646 w 276"/>
              <a:gd name="T3" fmla="*/ 2147483646 h 59"/>
              <a:gd name="T4" fmla="*/ 2147483646 w 276"/>
              <a:gd name="T5" fmla="*/ 2147483646 h 59"/>
              <a:gd name="T6" fmla="*/ 2147483646 w 276"/>
              <a:gd name="T7" fmla="*/ 2147483646 h 59"/>
              <a:gd name="T8" fmla="*/ 2147483646 w 276"/>
              <a:gd name="T9" fmla="*/ 2147483646 h 59"/>
              <a:gd name="T10" fmla="*/ 2147483646 w 276"/>
              <a:gd name="T11" fmla="*/ 2147483646 h 59"/>
              <a:gd name="T12" fmla="*/ 0 60000 65536"/>
              <a:gd name="T13" fmla="*/ 0 60000 65536"/>
              <a:gd name="T14" fmla="*/ 0 60000 65536"/>
              <a:gd name="T15" fmla="*/ 0 60000 65536"/>
              <a:gd name="T16" fmla="*/ 0 60000 65536"/>
              <a:gd name="T17" fmla="*/ 0 60000 65536"/>
              <a:gd name="T18" fmla="*/ 0 w 276"/>
              <a:gd name="T19" fmla="*/ 0 h 59"/>
              <a:gd name="T20" fmla="*/ 276 w 27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76" h="59">
                <a:moveTo>
                  <a:pt x="0" y="35"/>
                </a:moveTo>
                <a:cubicBezTo>
                  <a:pt x="58" y="54"/>
                  <a:pt x="32" y="55"/>
                  <a:pt x="79" y="43"/>
                </a:cubicBezTo>
                <a:cubicBezTo>
                  <a:pt x="143" y="0"/>
                  <a:pt x="66" y="40"/>
                  <a:pt x="119" y="51"/>
                </a:cubicBezTo>
                <a:cubicBezTo>
                  <a:pt x="140" y="55"/>
                  <a:pt x="161" y="46"/>
                  <a:pt x="182" y="43"/>
                </a:cubicBezTo>
                <a:cubicBezTo>
                  <a:pt x="200" y="48"/>
                  <a:pt x="218" y="59"/>
                  <a:pt x="237" y="59"/>
                </a:cubicBezTo>
                <a:cubicBezTo>
                  <a:pt x="250" y="59"/>
                  <a:pt x="276" y="51"/>
                  <a:pt x="276" y="51"/>
                </a:cubicBezTo>
              </a:path>
            </a:pathLst>
          </a:custGeom>
          <a:noFill/>
          <a:ln w="9525">
            <a:solidFill>
              <a:schemeClr val="tx1"/>
            </a:solidFill>
            <a:round/>
            <a:headEnd/>
            <a:tailEnd/>
          </a:ln>
        </p:spPr>
        <p:txBody>
          <a:bodyPr wrap="none" anchor="ctr"/>
          <a:lstStyle/>
          <a:p>
            <a:endParaRPr lang="en-US"/>
          </a:p>
        </p:txBody>
      </p:sp>
      <p:sp>
        <p:nvSpPr>
          <p:cNvPr id="333853" name="Oval 119"/>
          <p:cNvSpPr>
            <a:spLocks noChangeArrowheads="1"/>
          </p:cNvSpPr>
          <p:nvPr/>
        </p:nvSpPr>
        <p:spPr bwMode="auto">
          <a:xfrm rot="10800000">
            <a:off x="7388225" y="3302000"/>
            <a:ext cx="304800" cy="228600"/>
          </a:xfrm>
          <a:prstGeom prst="ellipse">
            <a:avLst/>
          </a:prstGeom>
          <a:solidFill>
            <a:schemeClr val="folHlink"/>
          </a:solidFill>
          <a:ln w="9525">
            <a:solidFill>
              <a:schemeClr val="tx1"/>
            </a:solidFill>
            <a:round/>
            <a:headEnd/>
            <a:tailEnd/>
          </a:ln>
        </p:spPr>
        <p:txBody>
          <a:bodyPr wrap="none" anchor="ctr"/>
          <a:lstStyle/>
          <a:p>
            <a:pPr eaLnBrk="1" hangingPunct="1"/>
            <a:endParaRPr lang="en-IN" altLang="en-US" sz="2400">
              <a:latin typeface="Times New Roman" pitchFamily="18" charset="0"/>
              <a:ea typeface="MS PGothic" pitchFamily="34" charset="-128"/>
            </a:endParaRPr>
          </a:p>
        </p:txBody>
      </p:sp>
      <p:sp>
        <p:nvSpPr>
          <p:cNvPr id="333854" name="Text Box 120"/>
          <p:cNvSpPr txBox="1">
            <a:spLocks noChangeArrowheads="1"/>
          </p:cNvSpPr>
          <p:nvPr/>
        </p:nvSpPr>
        <p:spPr bwMode="auto">
          <a:xfrm>
            <a:off x="6092825" y="2057400"/>
            <a:ext cx="1382713" cy="3968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Desaturase</a:t>
            </a:r>
          </a:p>
        </p:txBody>
      </p:sp>
      <p:sp>
        <p:nvSpPr>
          <p:cNvPr id="333855" name="Text Box 121"/>
          <p:cNvSpPr txBox="1">
            <a:spLocks noChangeArrowheads="1"/>
          </p:cNvSpPr>
          <p:nvPr/>
        </p:nvSpPr>
        <p:spPr bwMode="auto">
          <a:xfrm>
            <a:off x="6245225" y="4267200"/>
            <a:ext cx="1227138" cy="7016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Cyt </a:t>
            </a:r>
            <a:r>
              <a:rPr lang="en-US" altLang="en-US" sz="2400" i="1">
                <a:latin typeface="Times New Roman" pitchFamily="18" charset="0"/>
                <a:ea typeface="MS PGothic" pitchFamily="34" charset="-128"/>
              </a:rPr>
              <a:t>b</a:t>
            </a:r>
            <a:r>
              <a:rPr lang="en-US" altLang="en-US" sz="2400" baseline="-25000">
                <a:latin typeface="Times New Roman" pitchFamily="18" charset="0"/>
                <a:ea typeface="MS PGothic" pitchFamily="34" charset="-128"/>
              </a:rPr>
              <a:t>5</a:t>
            </a:r>
            <a:endParaRPr lang="en-US" altLang="en-US" sz="2400">
              <a:latin typeface="Times New Roman" pitchFamily="18" charset="0"/>
              <a:ea typeface="MS PGothic" pitchFamily="34" charset="-128"/>
            </a:endParaRPr>
          </a:p>
          <a:p>
            <a:pPr eaLnBrk="1" hangingPunct="1"/>
            <a:r>
              <a:rPr lang="en-US" altLang="en-US" sz="2400">
                <a:latin typeface="Times New Roman" pitchFamily="18" charset="0"/>
                <a:ea typeface="MS PGothic" pitchFamily="34" charset="-128"/>
              </a:rPr>
              <a:t>reductase</a:t>
            </a:r>
          </a:p>
        </p:txBody>
      </p:sp>
      <p:sp>
        <p:nvSpPr>
          <p:cNvPr id="333856" name="Text Box 122"/>
          <p:cNvSpPr txBox="1">
            <a:spLocks noChangeArrowheads="1"/>
          </p:cNvSpPr>
          <p:nvPr/>
        </p:nvSpPr>
        <p:spPr bwMode="auto">
          <a:xfrm>
            <a:off x="5559425" y="3048000"/>
            <a:ext cx="852488" cy="396875"/>
          </a:xfrm>
          <a:prstGeom prst="rect">
            <a:avLst/>
          </a:prstGeom>
          <a:noFill/>
          <a:ln w="9525">
            <a:noFill/>
            <a:miter lim="800000"/>
            <a:headEnd/>
            <a:tailEnd/>
          </a:ln>
        </p:spPr>
        <p:txBody>
          <a:bodyPr>
            <a:spAutoFit/>
          </a:bodyPr>
          <a:lstStyle/>
          <a:p>
            <a:pPr eaLnBrk="1" hangingPunct="1"/>
            <a:r>
              <a:rPr lang="en-US" altLang="en-US" sz="2400">
                <a:latin typeface="Times New Roman" pitchFamily="18" charset="0"/>
                <a:ea typeface="MS PGothic" pitchFamily="34" charset="-128"/>
              </a:rPr>
              <a:t>Cyt </a:t>
            </a:r>
            <a:r>
              <a:rPr lang="en-US" altLang="en-US" sz="2400" i="1">
                <a:latin typeface="Times New Roman" pitchFamily="18" charset="0"/>
                <a:ea typeface="MS PGothic" pitchFamily="34" charset="-128"/>
              </a:rPr>
              <a:t>b</a:t>
            </a:r>
            <a:r>
              <a:rPr lang="en-US" altLang="en-US" sz="2400" baseline="-25000">
                <a:latin typeface="Times New Roman" pitchFamily="18" charset="0"/>
                <a:ea typeface="MS PGothic" pitchFamily="34" charset="-128"/>
              </a:rPr>
              <a:t>5</a:t>
            </a:r>
            <a:endParaRPr lang="en-US" altLang="en-US" sz="2400">
              <a:latin typeface="Times New Roman" pitchFamily="18" charset="0"/>
              <a:ea typeface="MS PGothic" pitchFamily="34" charset="-128"/>
            </a:endParaRPr>
          </a:p>
        </p:txBody>
      </p:sp>
      <p:sp>
        <p:nvSpPr>
          <p:cNvPr id="333857" name="Text Box 125"/>
          <p:cNvSpPr txBox="1">
            <a:spLocks noChangeArrowheads="1"/>
          </p:cNvSpPr>
          <p:nvPr/>
        </p:nvSpPr>
        <p:spPr bwMode="auto">
          <a:xfrm>
            <a:off x="457200" y="1143000"/>
            <a:ext cx="2055813" cy="7016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C</a:t>
            </a:r>
            <a:r>
              <a:rPr lang="en-US" altLang="en-US" sz="2400" baseline="-25000">
                <a:latin typeface="Times New Roman" pitchFamily="18" charset="0"/>
                <a:ea typeface="MS PGothic" pitchFamily="34" charset="-128"/>
              </a:rPr>
              <a:t>18</a:t>
            </a:r>
            <a:r>
              <a:rPr lang="en-US" altLang="en-US" sz="2400">
                <a:latin typeface="Times New Roman" pitchFamily="18" charset="0"/>
                <a:ea typeface="MS PGothic" pitchFamily="34" charset="-128"/>
              </a:rPr>
              <a:t>-stearoly-CoA</a:t>
            </a:r>
          </a:p>
          <a:p>
            <a:pPr eaLnBrk="1" hangingPunct="1"/>
            <a:r>
              <a:rPr lang="en-US" altLang="en-US" sz="2400">
                <a:latin typeface="Times New Roman" pitchFamily="18" charset="0"/>
                <a:ea typeface="MS PGothic" pitchFamily="34" charset="-128"/>
              </a:rPr>
              <a:t>  +  O</a:t>
            </a:r>
            <a:r>
              <a:rPr lang="en-US" altLang="en-US" sz="2400" baseline="-25000">
                <a:latin typeface="Times New Roman" pitchFamily="18" charset="0"/>
                <a:ea typeface="MS PGothic" pitchFamily="34" charset="-128"/>
              </a:rPr>
              <a:t>2</a:t>
            </a:r>
            <a:r>
              <a:rPr lang="en-US" altLang="en-US" sz="2400">
                <a:latin typeface="Times New Roman" pitchFamily="18" charset="0"/>
                <a:ea typeface="MS PGothic" pitchFamily="34" charset="-128"/>
              </a:rPr>
              <a:t>  + 2H</a:t>
            </a:r>
            <a:r>
              <a:rPr lang="en-US" altLang="en-US" sz="2400" baseline="30000">
                <a:latin typeface="Times New Roman" pitchFamily="18" charset="0"/>
                <a:ea typeface="MS PGothic" pitchFamily="34" charset="-128"/>
              </a:rPr>
              <a:t>+</a:t>
            </a:r>
            <a:endParaRPr lang="en-US" altLang="en-US" sz="2400">
              <a:latin typeface="Times New Roman" pitchFamily="18" charset="0"/>
              <a:ea typeface="MS PGothic" pitchFamily="34" charset="-128"/>
            </a:endParaRPr>
          </a:p>
        </p:txBody>
      </p:sp>
      <p:sp>
        <p:nvSpPr>
          <p:cNvPr id="333858" name="Text Box 126"/>
          <p:cNvSpPr txBox="1">
            <a:spLocks noChangeArrowheads="1"/>
          </p:cNvSpPr>
          <p:nvPr/>
        </p:nvSpPr>
        <p:spPr bwMode="auto">
          <a:xfrm>
            <a:off x="3124200" y="1143000"/>
            <a:ext cx="2005013" cy="7016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C</a:t>
            </a:r>
            <a:r>
              <a:rPr lang="en-US" altLang="en-US" sz="2400" baseline="-25000">
                <a:latin typeface="Times New Roman" pitchFamily="18" charset="0"/>
                <a:ea typeface="MS PGothic" pitchFamily="34" charset="-128"/>
              </a:rPr>
              <a:t>18</a:t>
            </a:r>
            <a:r>
              <a:rPr lang="en-US" altLang="en-US" sz="2400">
                <a:latin typeface="Times New Roman" pitchFamily="18" charset="0"/>
                <a:ea typeface="MS PGothic" pitchFamily="34" charset="-128"/>
              </a:rPr>
              <a:t> </a:t>
            </a:r>
            <a:r>
              <a:rPr lang="en-US" altLang="en-US" sz="2400">
                <a:latin typeface="Times New Roman" pitchFamily="18" charset="0"/>
                <a:ea typeface="MS PGothic" pitchFamily="34" charset="-128"/>
                <a:sym typeface="Symbol" pitchFamily="18" charset="2"/>
              </a:rPr>
              <a:t></a:t>
            </a:r>
            <a:r>
              <a:rPr lang="en-US" altLang="en-US" sz="2400" baseline="30000">
                <a:latin typeface="Times New Roman" pitchFamily="18" charset="0"/>
                <a:ea typeface="MS PGothic" pitchFamily="34" charset="-128"/>
              </a:rPr>
              <a:t>9</a:t>
            </a:r>
            <a:r>
              <a:rPr lang="en-US" altLang="en-US" sz="2400">
                <a:latin typeface="Times New Roman" pitchFamily="18" charset="0"/>
                <a:ea typeface="MS PGothic" pitchFamily="34" charset="-128"/>
              </a:rPr>
              <a:t>-oleyl-CoA</a:t>
            </a:r>
          </a:p>
          <a:p>
            <a:pPr eaLnBrk="1" hangingPunct="1"/>
            <a:r>
              <a:rPr lang="en-US" altLang="en-US" sz="2400">
                <a:latin typeface="Times New Roman" pitchFamily="18" charset="0"/>
                <a:ea typeface="MS PGothic" pitchFamily="34" charset="-128"/>
              </a:rPr>
              <a:t>       +  2H</a:t>
            </a:r>
            <a:r>
              <a:rPr lang="en-US" altLang="en-US" sz="2400" baseline="-25000">
                <a:latin typeface="Times New Roman" pitchFamily="18" charset="0"/>
                <a:ea typeface="MS PGothic" pitchFamily="34" charset="-128"/>
              </a:rPr>
              <a:t>2</a:t>
            </a:r>
            <a:r>
              <a:rPr lang="en-US" altLang="en-US" sz="2400">
                <a:latin typeface="Times New Roman" pitchFamily="18" charset="0"/>
                <a:ea typeface="MS PGothic" pitchFamily="34" charset="-128"/>
              </a:rPr>
              <a:t>O</a:t>
            </a:r>
          </a:p>
        </p:txBody>
      </p:sp>
      <p:sp>
        <p:nvSpPr>
          <p:cNvPr id="333859" name="Text Box 127"/>
          <p:cNvSpPr txBox="1">
            <a:spLocks noChangeArrowheads="1"/>
          </p:cNvSpPr>
          <p:nvPr/>
        </p:nvSpPr>
        <p:spPr bwMode="auto">
          <a:xfrm>
            <a:off x="1279525" y="2681288"/>
            <a:ext cx="1479550" cy="3968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2 cyt </a:t>
            </a:r>
            <a:r>
              <a:rPr lang="en-US" altLang="en-US" sz="2400" i="1">
                <a:latin typeface="Times New Roman" pitchFamily="18" charset="0"/>
                <a:ea typeface="MS PGothic" pitchFamily="34" charset="-128"/>
              </a:rPr>
              <a:t>b</a:t>
            </a:r>
            <a:r>
              <a:rPr lang="en-US" altLang="en-US" sz="2400" baseline="-25000">
                <a:latin typeface="Times New Roman" pitchFamily="18" charset="0"/>
                <a:ea typeface="MS PGothic" pitchFamily="34" charset="-128"/>
              </a:rPr>
              <a:t>5</a:t>
            </a:r>
            <a:r>
              <a:rPr lang="en-US" altLang="en-US" sz="2400">
                <a:latin typeface="Times New Roman" pitchFamily="18" charset="0"/>
                <a:ea typeface="MS PGothic" pitchFamily="34" charset="-128"/>
              </a:rPr>
              <a:t> Fe</a:t>
            </a:r>
            <a:r>
              <a:rPr lang="en-US" altLang="en-US" sz="2400" baseline="30000">
                <a:latin typeface="Times New Roman" pitchFamily="18" charset="0"/>
                <a:ea typeface="MS PGothic" pitchFamily="34" charset="-128"/>
              </a:rPr>
              <a:t>2+</a:t>
            </a:r>
            <a:endParaRPr lang="en-US" altLang="en-US" sz="2400">
              <a:latin typeface="Times New Roman" pitchFamily="18" charset="0"/>
              <a:ea typeface="MS PGothic" pitchFamily="34" charset="-128"/>
            </a:endParaRPr>
          </a:p>
        </p:txBody>
      </p:sp>
      <p:sp>
        <p:nvSpPr>
          <p:cNvPr id="333860" name="Text Box 128"/>
          <p:cNvSpPr txBox="1">
            <a:spLocks noChangeArrowheads="1"/>
          </p:cNvSpPr>
          <p:nvPr/>
        </p:nvSpPr>
        <p:spPr bwMode="auto">
          <a:xfrm>
            <a:off x="3429000" y="2743200"/>
            <a:ext cx="1479550" cy="3968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2 cyt </a:t>
            </a:r>
            <a:r>
              <a:rPr lang="en-US" altLang="en-US" sz="2400" i="1">
                <a:latin typeface="Times New Roman" pitchFamily="18" charset="0"/>
                <a:ea typeface="MS PGothic" pitchFamily="34" charset="-128"/>
              </a:rPr>
              <a:t>b</a:t>
            </a:r>
            <a:r>
              <a:rPr lang="en-US" altLang="en-US" sz="2400" baseline="-25000">
                <a:latin typeface="Times New Roman" pitchFamily="18" charset="0"/>
                <a:ea typeface="MS PGothic" pitchFamily="34" charset="-128"/>
              </a:rPr>
              <a:t>5</a:t>
            </a:r>
            <a:r>
              <a:rPr lang="en-US" altLang="en-US" sz="2400">
                <a:latin typeface="Times New Roman" pitchFamily="18" charset="0"/>
                <a:ea typeface="MS PGothic" pitchFamily="34" charset="-128"/>
              </a:rPr>
              <a:t> Fe</a:t>
            </a:r>
            <a:r>
              <a:rPr lang="en-US" altLang="en-US" sz="2400" baseline="30000">
                <a:latin typeface="Times New Roman" pitchFamily="18" charset="0"/>
                <a:ea typeface="MS PGothic" pitchFamily="34" charset="-128"/>
              </a:rPr>
              <a:t>2+</a:t>
            </a:r>
            <a:endParaRPr lang="en-US" altLang="en-US" sz="2400">
              <a:latin typeface="Times New Roman" pitchFamily="18" charset="0"/>
              <a:ea typeface="MS PGothic" pitchFamily="34" charset="-128"/>
            </a:endParaRPr>
          </a:p>
        </p:txBody>
      </p:sp>
      <p:sp>
        <p:nvSpPr>
          <p:cNvPr id="333861" name="Text Box 129"/>
          <p:cNvSpPr txBox="1">
            <a:spLocks noChangeArrowheads="1"/>
          </p:cNvSpPr>
          <p:nvPr/>
        </p:nvSpPr>
        <p:spPr bwMode="auto">
          <a:xfrm>
            <a:off x="228600" y="3962400"/>
            <a:ext cx="2703513" cy="7016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2H</a:t>
            </a:r>
            <a:r>
              <a:rPr lang="en-US" altLang="en-US" sz="2400" baseline="30000">
                <a:latin typeface="Times New Roman" pitchFamily="18" charset="0"/>
                <a:ea typeface="MS PGothic" pitchFamily="34" charset="-128"/>
              </a:rPr>
              <a:t>+</a:t>
            </a:r>
            <a:r>
              <a:rPr lang="en-US" altLang="en-US" sz="2400">
                <a:latin typeface="Times New Roman" pitchFamily="18" charset="0"/>
                <a:ea typeface="MS PGothic" pitchFamily="34" charset="-128"/>
              </a:rPr>
              <a:t>  +  cyt </a:t>
            </a:r>
            <a:r>
              <a:rPr lang="en-US" altLang="en-US" sz="2400" i="1">
                <a:latin typeface="Times New Roman" pitchFamily="18" charset="0"/>
                <a:ea typeface="MS PGothic" pitchFamily="34" charset="-128"/>
              </a:rPr>
              <a:t>b</a:t>
            </a:r>
            <a:r>
              <a:rPr lang="en-US" altLang="en-US" sz="2400" baseline="-25000">
                <a:latin typeface="Times New Roman" pitchFamily="18" charset="0"/>
                <a:ea typeface="MS PGothic" pitchFamily="34" charset="-128"/>
              </a:rPr>
              <a:t>5</a:t>
            </a:r>
            <a:r>
              <a:rPr lang="en-US" altLang="en-US" sz="2400">
                <a:latin typeface="Times New Roman" pitchFamily="18" charset="0"/>
                <a:ea typeface="MS PGothic" pitchFamily="34" charset="-128"/>
              </a:rPr>
              <a:t> reductase</a:t>
            </a:r>
          </a:p>
          <a:p>
            <a:pPr eaLnBrk="1" hangingPunct="1"/>
            <a:r>
              <a:rPr lang="en-US" altLang="en-US" sz="2400">
                <a:latin typeface="Times New Roman" pitchFamily="18" charset="0"/>
                <a:ea typeface="MS PGothic" pitchFamily="34" charset="-128"/>
              </a:rPr>
              <a:t>	FAD</a:t>
            </a:r>
          </a:p>
        </p:txBody>
      </p:sp>
      <p:sp>
        <p:nvSpPr>
          <p:cNvPr id="333862" name="Text Box 130"/>
          <p:cNvSpPr txBox="1">
            <a:spLocks noChangeArrowheads="1"/>
          </p:cNvSpPr>
          <p:nvPr/>
        </p:nvSpPr>
        <p:spPr bwMode="auto">
          <a:xfrm>
            <a:off x="3276600" y="3962400"/>
            <a:ext cx="1887538" cy="70167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cyt </a:t>
            </a:r>
            <a:r>
              <a:rPr lang="en-US" altLang="en-US" sz="2400" i="1">
                <a:latin typeface="Times New Roman" pitchFamily="18" charset="0"/>
                <a:ea typeface="MS PGothic" pitchFamily="34" charset="-128"/>
              </a:rPr>
              <a:t>b</a:t>
            </a:r>
            <a:r>
              <a:rPr lang="en-US" altLang="en-US" sz="2400" baseline="-25000">
                <a:latin typeface="Times New Roman" pitchFamily="18" charset="0"/>
                <a:ea typeface="MS PGothic" pitchFamily="34" charset="-128"/>
              </a:rPr>
              <a:t>5</a:t>
            </a:r>
            <a:r>
              <a:rPr lang="en-US" altLang="en-US" sz="2400">
                <a:latin typeface="Times New Roman" pitchFamily="18" charset="0"/>
                <a:ea typeface="MS PGothic" pitchFamily="34" charset="-128"/>
              </a:rPr>
              <a:t> reductase</a:t>
            </a:r>
          </a:p>
          <a:p>
            <a:pPr eaLnBrk="1" hangingPunct="1"/>
            <a:r>
              <a:rPr lang="en-US" altLang="en-US" sz="2400">
                <a:latin typeface="Times New Roman" pitchFamily="18" charset="0"/>
                <a:ea typeface="MS PGothic" pitchFamily="34" charset="-128"/>
              </a:rPr>
              <a:t>      FADH</a:t>
            </a:r>
            <a:r>
              <a:rPr lang="en-US" altLang="en-US" sz="2400" baseline="-25000">
                <a:latin typeface="Times New Roman" pitchFamily="18" charset="0"/>
                <a:ea typeface="MS PGothic" pitchFamily="34" charset="-128"/>
              </a:rPr>
              <a:t>2</a:t>
            </a:r>
            <a:endParaRPr lang="en-US" altLang="en-US" sz="2400">
              <a:latin typeface="Times New Roman" pitchFamily="18" charset="0"/>
              <a:ea typeface="MS PGothic" pitchFamily="34" charset="-128"/>
            </a:endParaRPr>
          </a:p>
        </p:txBody>
      </p:sp>
      <p:sp>
        <p:nvSpPr>
          <p:cNvPr id="333863" name="Text Box 131"/>
          <p:cNvSpPr txBox="1">
            <a:spLocks noChangeArrowheads="1"/>
          </p:cNvSpPr>
          <p:nvPr/>
        </p:nvSpPr>
        <p:spPr bwMode="auto">
          <a:xfrm>
            <a:off x="990600" y="5318125"/>
            <a:ext cx="1797050" cy="40005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NADPH  +  H</a:t>
            </a:r>
            <a:r>
              <a:rPr lang="en-US" altLang="en-US" sz="2400" baseline="30000">
                <a:latin typeface="Times New Roman" pitchFamily="18" charset="0"/>
                <a:ea typeface="MS PGothic" pitchFamily="34" charset="-128"/>
              </a:rPr>
              <a:t>+</a:t>
            </a:r>
            <a:endParaRPr lang="en-US" altLang="en-US" sz="2400">
              <a:latin typeface="Times New Roman" pitchFamily="18" charset="0"/>
              <a:ea typeface="MS PGothic" pitchFamily="34" charset="-128"/>
            </a:endParaRPr>
          </a:p>
        </p:txBody>
      </p:sp>
      <p:sp>
        <p:nvSpPr>
          <p:cNvPr id="333864" name="Text Box 132"/>
          <p:cNvSpPr txBox="1">
            <a:spLocks noChangeArrowheads="1"/>
          </p:cNvSpPr>
          <p:nvPr/>
        </p:nvSpPr>
        <p:spPr bwMode="auto">
          <a:xfrm>
            <a:off x="3657600" y="5394325"/>
            <a:ext cx="996950" cy="40005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NADP</a:t>
            </a:r>
            <a:r>
              <a:rPr lang="en-US" altLang="en-US" sz="2400" baseline="30000">
                <a:latin typeface="Times New Roman" pitchFamily="18" charset="0"/>
                <a:ea typeface="MS PGothic" pitchFamily="34" charset="-128"/>
              </a:rPr>
              <a:t>+</a:t>
            </a:r>
            <a:endParaRPr lang="en-US" altLang="en-US" sz="2400">
              <a:latin typeface="Times New Roman" pitchFamily="18" charset="0"/>
              <a:ea typeface="MS PGothic" pitchFamily="34" charset="-128"/>
            </a:endParaRPr>
          </a:p>
        </p:txBody>
      </p:sp>
      <p:sp>
        <p:nvSpPr>
          <p:cNvPr id="333865" name="Freeform 134"/>
          <p:cNvSpPr>
            <a:spLocks/>
          </p:cNvSpPr>
          <p:nvPr/>
        </p:nvSpPr>
        <p:spPr bwMode="auto">
          <a:xfrm>
            <a:off x="1752600" y="5003800"/>
            <a:ext cx="2362200" cy="406400"/>
          </a:xfrm>
          <a:custGeom>
            <a:avLst/>
            <a:gdLst>
              <a:gd name="T0" fmla="*/ 0 w 1488"/>
              <a:gd name="T1" fmla="*/ 2147483646 h 256"/>
              <a:gd name="T2" fmla="*/ 2147483646 w 1488"/>
              <a:gd name="T3" fmla="*/ 2147483646 h 256"/>
              <a:gd name="T4" fmla="*/ 2147483646 w 1488"/>
              <a:gd name="T5" fmla="*/ 2147483646 h 256"/>
              <a:gd name="T6" fmla="*/ 2147483646 w 1488"/>
              <a:gd name="T7" fmla="*/ 2147483646 h 256"/>
              <a:gd name="T8" fmla="*/ 2147483646 w 1488"/>
              <a:gd name="T9" fmla="*/ 2147483646 h 256"/>
              <a:gd name="T10" fmla="*/ 2147483646 w 1488"/>
              <a:gd name="T11" fmla="*/ 2147483646 h 256"/>
              <a:gd name="T12" fmla="*/ 0 60000 65536"/>
              <a:gd name="T13" fmla="*/ 0 60000 65536"/>
              <a:gd name="T14" fmla="*/ 0 60000 65536"/>
              <a:gd name="T15" fmla="*/ 0 60000 65536"/>
              <a:gd name="T16" fmla="*/ 0 60000 65536"/>
              <a:gd name="T17" fmla="*/ 0 60000 65536"/>
              <a:gd name="T18" fmla="*/ 0 w 1488"/>
              <a:gd name="T19" fmla="*/ 0 h 256"/>
              <a:gd name="T20" fmla="*/ 1488 w 148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488" h="256">
                <a:moveTo>
                  <a:pt x="0" y="208"/>
                </a:moveTo>
                <a:cubicBezTo>
                  <a:pt x="112" y="152"/>
                  <a:pt x="224" y="96"/>
                  <a:pt x="336" y="64"/>
                </a:cubicBezTo>
                <a:cubicBezTo>
                  <a:pt x="448" y="32"/>
                  <a:pt x="576" y="24"/>
                  <a:pt x="672" y="16"/>
                </a:cubicBezTo>
                <a:cubicBezTo>
                  <a:pt x="768" y="8"/>
                  <a:pt x="816" y="0"/>
                  <a:pt x="912" y="16"/>
                </a:cubicBezTo>
                <a:cubicBezTo>
                  <a:pt x="1008" y="32"/>
                  <a:pt x="1152" y="72"/>
                  <a:pt x="1248" y="112"/>
                </a:cubicBezTo>
                <a:cubicBezTo>
                  <a:pt x="1344" y="152"/>
                  <a:pt x="1448" y="232"/>
                  <a:pt x="1488" y="256"/>
                </a:cubicBezTo>
              </a:path>
            </a:pathLst>
          </a:custGeom>
          <a:noFill/>
          <a:ln w="9525">
            <a:solidFill>
              <a:schemeClr val="tx1"/>
            </a:solidFill>
            <a:round/>
            <a:headEnd type="none" w="med" len="med"/>
            <a:tailEnd type="triangle" w="med" len="med"/>
          </a:ln>
        </p:spPr>
        <p:txBody>
          <a:bodyPr wrap="none" anchor="ctr"/>
          <a:lstStyle/>
          <a:p>
            <a:endParaRPr lang="en-US"/>
          </a:p>
        </p:txBody>
      </p:sp>
      <p:sp>
        <p:nvSpPr>
          <p:cNvPr id="333866" name="Freeform 135"/>
          <p:cNvSpPr>
            <a:spLocks/>
          </p:cNvSpPr>
          <p:nvPr/>
        </p:nvSpPr>
        <p:spPr bwMode="auto">
          <a:xfrm>
            <a:off x="1828800" y="2209800"/>
            <a:ext cx="2362200" cy="406400"/>
          </a:xfrm>
          <a:custGeom>
            <a:avLst/>
            <a:gdLst>
              <a:gd name="T0" fmla="*/ 0 w 1488"/>
              <a:gd name="T1" fmla="*/ 2147483646 h 256"/>
              <a:gd name="T2" fmla="*/ 2147483646 w 1488"/>
              <a:gd name="T3" fmla="*/ 2147483646 h 256"/>
              <a:gd name="T4" fmla="*/ 2147483646 w 1488"/>
              <a:gd name="T5" fmla="*/ 2147483646 h 256"/>
              <a:gd name="T6" fmla="*/ 2147483646 w 1488"/>
              <a:gd name="T7" fmla="*/ 2147483646 h 256"/>
              <a:gd name="T8" fmla="*/ 2147483646 w 1488"/>
              <a:gd name="T9" fmla="*/ 2147483646 h 256"/>
              <a:gd name="T10" fmla="*/ 2147483646 w 1488"/>
              <a:gd name="T11" fmla="*/ 2147483646 h 256"/>
              <a:gd name="T12" fmla="*/ 0 60000 65536"/>
              <a:gd name="T13" fmla="*/ 0 60000 65536"/>
              <a:gd name="T14" fmla="*/ 0 60000 65536"/>
              <a:gd name="T15" fmla="*/ 0 60000 65536"/>
              <a:gd name="T16" fmla="*/ 0 60000 65536"/>
              <a:gd name="T17" fmla="*/ 0 60000 65536"/>
              <a:gd name="T18" fmla="*/ 0 w 1488"/>
              <a:gd name="T19" fmla="*/ 0 h 256"/>
              <a:gd name="T20" fmla="*/ 1488 w 148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488" h="256">
                <a:moveTo>
                  <a:pt x="0" y="208"/>
                </a:moveTo>
                <a:cubicBezTo>
                  <a:pt x="112" y="152"/>
                  <a:pt x="224" y="96"/>
                  <a:pt x="336" y="64"/>
                </a:cubicBezTo>
                <a:cubicBezTo>
                  <a:pt x="448" y="32"/>
                  <a:pt x="576" y="24"/>
                  <a:pt x="672" y="16"/>
                </a:cubicBezTo>
                <a:cubicBezTo>
                  <a:pt x="768" y="8"/>
                  <a:pt x="816" y="0"/>
                  <a:pt x="912" y="16"/>
                </a:cubicBezTo>
                <a:cubicBezTo>
                  <a:pt x="1008" y="32"/>
                  <a:pt x="1152" y="72"/>
                  <a:pt x="1248" y="112"/>
                </a:cubicBezTo>
                <a:cubicBezTo>
                  <a:pt x="1344" y="152"/>
                  <a:pt x="1448" y="232"/>
                  <a:pt x="1488" y="256"/>
                </a:cubicBezTo>
              </a:path>
            </a:pathLst>
          </a:custGeom>
          <a:noFill/>
          <a:ln w="9525">
            <a:solidFill>
              <a:schemeClr val="tx1"/>
            </a:solidFill>
            <a:round/>
            <a:headEnd type="none" w="med" len="med"/>
            <a:tailEnd type="triangle" w="med" len="med"/>
          </a:ln>
        </p:spPr>
        <p:txBody>
          <a:bodyPr wrap="none" anchor="ctr"/>
          <a:lstStyle/>
          <a:p>
            <a:endParaRPr lang="en-US"/>
          </a:p>
        </p:txBody>
      </p:sp>
      <p:sp>
        <p:nvSpPr>
          <p:cNvPr id="333867" name="Freeform 136"/>
          <p:cNvSpPr>
            <a:spLocks/>
          </p:cNvSpPr>
          <p:nvPr/>
        </p:nvSpPr>
        <p:spPr bwMode="auto">
          <a:xfrm flipV="1">
            <a:off x="1828800" y="1828800"/>
            <a:ext cx="2362200" cy="406400"/>
          </a:xfrm>
          <a:custGeom>
            <a:avLst/>
            <a:gdLst>
              <a:gd name="T0" fmla="*/ 0 w 1488"/>
              <a:gd name="T1" fmla="*/ 2147483646 h 256"/>
              <a:gd name="T2" fmla="*/ 2147483646 w 1488"/>
              <a:gd name="T3" fmla="*/ 2147483646 h 256"/>
              <a:gd name="T4" fmla="*/ 2147483646 w 1488"/>
              <a:gd name="T5" fmla="*/ 2147483646 h 256"/>
              <a:gd name="T6" fmla="*/ 2147483646 w 1488"/>
              <a:gd name="T7" fmla="*/ 2147483646 h 256"/>
              <a:gd name="T8" fmla="*/ 2147483646 w 1488"/>
              <a:gd name="T9" fmla="*/ 2147483646 h 256"/>
              <a:gd name="T10" fmla="*/ 2147483646 w 1488"/>
              <a:gd name="T11" fmla="*/ 2147483646 h 256"/>
              <a:gd name="T12" fmla="*/ 0 60000 65536"/>
              <a:gd name="T13" fmla="*/ 0 60000 65536"/>
              <a:gd name="T14" fmla="*/ 0 60000 65536"/>
              <a:gd name="T15" fmla="*/ 0 60000 65536"/>
              <a:gd name="T16" fmla="*/ 0 60000 65536"/>
              <a:gd name="T17" fmla="*/ 0 60000 65536"/>
              <a:gd name="T18" fmla="*/ 0 w 1488"/>
              <a:gd name="T19" fmla="*/ 0 h 256"/>
              <a:gd name="T20" fmla="*/ 1488 w 148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488" h="256">
                <a:moveTo>
                  <a:pt x="0" y="208"/>
                </a:moveTo>
                <a:cubicBezTo>
                  <a:pt x="112" y="152"/>
                  <a:pt x="224" y="96"/>
                  <a:pt x="336" y="64"/>
                </a:cubicBezTo>
                <a:cubicBezTo>
                  <a:pt x="448" y="32"/>
                  <a:pt x="576" y="24"/>
                  <a:pt x="672" y="16"/>
                </a:cubicBezTo>
                <a:cubicBezTo>
                  <a:pt x="768" y="8"/>
                  <a:pt x="816" y="0"/>
                  <a:pt x="912" y="16"/>
                </a:cubicBezTo>
                <a:cubicBezTo>
                  <a:pt x="1008" y="32"/>
                  <a:pt x="1152" y="72"/>
                  <a:pt x="1248" y="112"/>
                </a:cubicBezTo>
                <a:cubicBezTo>
                  <a:pt x="1344" y="152"/>
                  <a:pt x="1448" y="232"/>
                  <a:pt x="1488" y="256"/>
                </a:cubicBezTo>
              </a:path>
            </a:pathLst>
          </a:custGeom>
          <a:noFill/>
          <a:ln w="9525">
            <a:solidFill>
              <a:schemeClr val="tx1"/>
            </a:solidFill>
            <a:round/>
            <a:headEnd type="none" w="med" len="med"/>
            <a:tailEnd type="triangle" w="med" len="med"/>
          </a:ln>
        </p:spPr>
        <p:txBody>
          <a:bodyPr wrap="none" anchor="ctr"/>
          <a:lstStyle/>
          <a:p>
            <a:endParaRPr lang="en-US"/>
          </a:p>
        </p:txBody>
      </p:sp>
      <p:sp>
        <p:nvSpPr>
          <p:cNvPr id="333868" name="Freeform 137"/>
          <p:cNvSpPr>
            <a:spLocks/>
          </p:cNvSpPr>
          <p:nvPr/>
        </p:nvSpPr>
        <p:spPr bwMode="auto">
          <a:xfrm flipV="1">
            <a:off x="1600200" y="4622800"/>
            <a:ext cx="2362200" cy="406400"/>
          </a:xfrm>
          <a:custGeom>
            <a:avLst/>
            <a:gdLst>
              <a:gd name="T0" fmla="*/ 0 w 1488"/>
              <a:gd name="T1" fmla="*/ 2147483646 h 256"/>
              <a:gd name="T2" fmla="*/ 2147483646 w 1488"/>
              <a:gd name="T3" fmla="*/ 2147483646 h 256"/>
              <a:gd name="T4" fmla="*/ 2147483646 w 1488"/>
              <a:gd name="T5" fmla="*/ 2147483646 h 256"/>
              <a:gd name="T6" fmla="*/ 2147483646 w 1488"/>
              <a:gd name="T7" fmla="*/ 2147483646 h 256"/>
              <a:gd name="T8" fmla="*/ 2147483646 w 1488"/>
              <a:gd name="T9" fmla="*/ 2147483646 h 256"/>
              <a:gd name="T10" fmla="*/ 2147483646 w 1488"/>
              <a:gd name="T11" fmla="*/ 2147483646 h 256"/>
              <a:gd name="T12" fmla="*/ 0 60000 65536"/>
              <a:gd name="T13" fmla="*/ 0 60000 65536"/>
              <a:gd name="T14" fmla="*/ 0 60000 65536"/>
              <a:gd name="T15" fmla="*/ 0 60000 65536"/>
              <a:gd name="T16" fmla="*/ 0 60000 65536"/>
              <a:gd name="T17" fmla="*/ 0 60000 65536"/>
              <a:gd name="T18" fmla="*/ 0 w 1488"/>
              <a:gd name="T19" fmla="*/ 0 h 256"/>
              <a:gd name="T20" fmla="*/ 1488 w 148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488" h="256">
                <a:moveTo>
                  <a:pt x="0" y="208"/>
                </a:moveTo>
                <a:cubicBezTo>
                  <a:pt x="112" y="152"/>
                  <a:pt x="224" y="96"/>
                  <a:pt x="336" y="64"/>
                </a:cubicBezTo>
                <a:cubicBezTo>
                  <a:pt x="448" y="32"/>
                  <a:pt x="576" y="24"/>
                  <a:pt x="672" y="16"/>
                </a:cubicBezTo>
                <a:cubicBezTo>
                  <a:pt x="768" y="8"/>
                  <a:pt x="816" y="0"/>
                  <a:pt x="912" y="16"/>
                </a:cubicBezTo>
                <a:cubicBezTo>
                  <a:pt x="1008" y="32"/>
                  <a:pt x="1152" y="72"/>
                  <a:pt x="1248" y="112"/>
                </a:cubicBezTo>
                <a:cubicBezTo>
                  <a:pt x="1344" y="152"/>
                  <a:pt x="1448" y="232"/>
                  <a:pt x="1488" y="256"/>
                </a:cubicBezTo>
              </a:path>
            </a:pathLst>
          </a:custGeom>
          <a:noFill/>
          <a:ln w="9525">
            <a:solidFill>
              <a:schemeClr val="tx1"/>
            </a:solidFill>
            <a:round/>
            <a:headEnd type="none" w="med" len="med"/>
            <a:tailEnd type="triangle" w="med" len="med"/>
          </a:ln>
        </p:spPr>
        <p:txBody>
          <a:bodyPr wrap="none" anchor="ctr"/>
          <a:lstStyle/>
          <a:p>
            <a:endParaRPr lang="en-US"/>
          </a:p>
        </p:txBody>
      </p:sp>
      <p:sp>
        <p:nvSpPr>
          <p:cNvPr id="333869" name="Freeform 138"/>
          <p:cNvSpPr>
            <a:spLocks/>
          </p:cNvSpPr>
          <p:nvPr/>
        </p:nvSpPr>
        <p:spPr bwMode="auto">
          <a:xfrm>
            <a:off x="1676400" y="3581400"/>
            <a:ext cx="2362200" cy="406400"/>
          </a:xfrm>
          <a:custGeom>
            <a:avLst/>
            <a:gdLst>
              <a:gd name="T0" fmla="*/ 0 w 1488"/>
              <a:gd name="T1" fmla="*/ 2147483646 h 256"/>
              <a:gd name="T2" fmla="*/ 2147483646 w 1488"/>
              <a:gd name="T3" fmla="*/ 2147483646 h 256"/>
              <a:gd name="T4" fmla="*/ 2147483646 w 1488"/>
              <a:gd name="T5" fmla="*/ 2147483646 h 256"/>
              <a:gd name="T6" fmla="*/ 2147483646 w 1488"/>
              <a:gd name="T7" fmla="*/ 2147483646 h 256"/>
              <a:gd name="T8" fmla="*/ 2147483646 w 1488"/>
              <a:gd name="T9" fmla="*/ 2147483646 h 256"/>
              <a:gd name="T10" fmla="*/ 2147483646 w 1488"/>
              <a:gd name="T11" fmla="*/ 2147483646 h 256"/>
              <a:gd name="T12" fmla="*/ 0 60000 65536"/>
              <a:gd name="T13" fmla="*/ 0 60000 65536"/>
              <a:gd name="T14" fmla="*/ 0 60000 65536"/>
              <a:gd name="T15" fmla="*/ 0 60000 65536"/>
              <a:gd name="T16" fmla="*/ 0 60000 65536"/>
              <a:gd name="T17" fmla="*/ 0 60000 65536"/>
              <a:gd name="T18" fmla="*/ 0 w 1488"/>
              <a:gd name="T19" fmla="*/ 0 h 256"/>
              <a:gd name="T20" fmla="*/ 1488 w 148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488" h="256">
                <a:moveTo>
                  <a:pt x="0" y="208"/>
                </a:moveTo>
                <a:cubicBezTo>
                  <a:pt x="112" y="152"/>
                  <a:pt x="224" y="96"/>
                  <a:pt x="336" y="64"/>
                </a:cubicBezTo>
                <a:cubicBezTo>
                  <a:pt x="448" y="32"/>
                  <a:pt x="576" y="24"/>
                  <a:pt x="672" y="16"/>
                </a:cubicBezTo>
                <a:cubicBezTo>
                  <a:pt x="768" y="8"/>
                  <a:pt x="816" y="0"/>
                  <a:pt x="912" y="16"/>
                </a:cubicBezTo>
                <a:cubicBezTo>
                  <a:pt x="1008" y="32"/>
                  <a:pt x="1152" y="72"/>
                  <a:pt x="1248" y="112"/>
                </a:cubicBezTo>
                <a:cubicBezTo>
                  <a:pt x="1344" y="152"/>
                  <a:pt x="1448" y="232"/>
                  <a:pt x="1488" y="256"/>
                </a:cubicBezTo>
              </a:path>
            </a:pathLst>
          </a:custGeom>
          <a:noFill/>
          <a:ln w="9525">
            <a:solidFill>
              <a:schemeClr val="tx1"/>
            </a:solidFill>
            <a:round/>
            <a:headEnd type="triangle" w="med" len="med"/>
            <a:tailEnd type="none" w="med" len="med"/>
          </a:ln>
        </p:spPr>
        <p:txBody>
          <a:bodyPr wrap="none" anchor="ctr"/>
          <a:lstStyle/>
          <a:p>
            <a:endParaRPr lang="en-US"/>
          </a:p>
        </p:txBody>
      </p:sp>
      <p:sp>
        <p:nvSpPr>
          <p:cNvPr id="333870" name="Freeform 139"/>
          <p:cNvSpPr>
            <a:spLocks/>
          </p:cNvSpPr>
          <p:nvPr/>
        </p:nvSpPr>
        <p:spPr bwMode="auto">
          <a:xfrm flipV="1">
            <a:off x="1752600" y="3200400"/>
            <a:ext cx="2362200" cy="406400"/>
          </a:xfrm>
          <a:custGeom>
            <a:avLst/>
            <a:gdLst>
              <a:gd name="T0" fmla="*/ 0 w 1488"/>
              <a:gd name="T1" fmla="*/ 2147483646 h 256"/>
              <a:gd name="T2" fmla="*/ 2147483646 w 1488"/>
              <a:gd name="T3" fmla="*/ 2147483646 h 256"/>
              <a:gd name="T4" fmla="*/ 2147483646 w 1488"/>
              <a:gd name="T5" fmla="*/ 2147483646 h 256"/>
              <a:gd name="T6" fmla="*/ 2147483646 w 1488"/>
              <a:gd name="T7" fmla="*/ 2147483646 h 256"/>
              <a:gd name="T8" fmla="*/ 2147483646 w 1488"/>
              <a:gd name="T9" fmla="*/ 2147483646 h 256"/>
              <a:gd name="T10" fmla="*/ 2147483646 w 1488"/>
              <a:gd name="T11" fmla="*/ 2147483646 h 256"/>
              <a:gd name="T12" fmla="*/ 0 60000 65536"/>
              <a:gd name="T13" fmla="*/ 0 60000 65536"/>
              <a:gd name="T14" fmla="*/ 0 60000 65536"/>
              <a:gd name="T15" fmla="*/ 0 60000 65536"/>
              <a:gd name="T16" fmla="*/ 0 60000 65536"/>
              <a:gd name="T17" fmla="*/ 0 60000 65536"/>
              <a:gd name="T18" fmla="*/ 0 w 1488"/>
              <a:gd name="T19" fmla="*/ 0 h 256"/>
              <a:gd name="T20" fmla="*/ 1488 w 148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488" h="256">
                <a:moveTo>
                  <a:pt x="0" y="208"/>
                </a:moveTo>
                <a:cubicBezTo>
                  <a:pt x="112" y="152"/>
                  <a:pt x="224" y="96"/>
                  <a:pt x="336" y="64"/>
                </a:cubicBezTo>
                <a:cubicBezTo>
                  <a:pt x="448" y="32"/>
                  <a:pt x="576" y="24"/>
                  <a:pt x="672" y="16"/>
                </a:cubicBezTo>
                <a:cubicBezTo>
                  <a:pt x="768" y="8"/>
                  <a:pt x="816" y="0"/>
                  <a:pt x="912" y="16"/>
                </a:cubicBezTo>
                <a:cubicBezTo>
                  <a:pt x="1008" y="32"/>
                  <a:pt x="1152" y="72"/>
                  <a:pt x="1248" y="112"/>
                </a:cubicBezTo>
                <a:cubicBezTo>
                  <a:pt x="1344" y="152"/>
                  <a:pt x="1448" y="232"/>
                  <a:pt x="1488" y="256"/>
                </a:cubicBezTo>
              </a:path>
            </a:pathLst>
          </a:custGeom>
          <a:noFill/>
          <a:ln w="9525">
            <a:solidFill>
              <a:schemeClr val="tx1"/>
            </a:solidFill>
            <a:round/>
            <a:headEnd type="triangle" w="med" len="med"/>
            <a:tailEnd type="none" w="med" len="med"/>
          </a:ln>
        </p:spPr>
        <p:txBody>
          <a:bodyPr wrap="none" anchor="ctr"/>
          <a:lstStyle/>
          <a:p>
            <a:endParaRPr lang="en-US"/>
          </a:p>
        </p:txBody>
      </p:sp>
      <p:sp>
        <p:nvSpPr>
          <p:cNvPr id="333871" name="Text Box 140"/>
          <p:cNvSpPr txBox="1">
            <a:spLocks noChangeArrowheads="1"/>
          </p:cNvSpPr>
          <p:nvPr/>
        </p:nvSpPr>
        <p:spPr bwMode="auto">
          <a:xfrm>
            <a:off x="685800" y="204788"/>
            <a:ext cx="4838700" cy="519112"/>
          </a:xfrm>
          <a:prstGeom prst="rect">
            <a:avLst/>
          </a:prstGeom>
          <a:solidFill>
            <a:schemeClr val="hlink"/>
          </a:solidFill>
          <a:ln w="9525">
            <a:noFill/>
            <a:miter lim="800000"/>
            <a:headEnd/>
            <a:tailEnd/>
          </a:ln>
          <a:effectLst>
            <a:outerShdw dist="107763" dir="2700000" algn="ctr" rotWithShape="0">
              <a:schemeClr val="bg2"/>
            </a:outerShdw>
          </a:effectLst>
        </p:spPr>
        <p:txBody>
          <a:bodyPr wrap="none">
            <a:spAutoFit/>
          </a:bodyPr>
          <a:lstStyle/>
          <a:p>
            <a:pPr eaLnBrk="1" hangingPunct="1"/>
            <a:r>
              <a:rPr lang="en-US" altLang="en-US" sz="2800">
                <a:ea typeface="MS PGothic" pitchFamily="34" charset="-128"/>
              </a:rPr>
              <a:t>Fatty acid desaturation system</a:t>
            </a:r>
          </a:p>
        </p:txBody>
      </p:sp>
      <p:sp>
        <p:nvSpPr>
          <p:cNvPr id="333872" name="Text Box 141"/>
          <p:cNvSpPr txBox="1">
            <a:spLocks noChangeArrowheads="1"/>
          </p:cNvSpPr>
          <p:nvPr/>
        </p:nvSpPr>
        <p:spPr bwMode="auto">
          <a:xfrm>
            <a:off x="2286000" y="1752600"/>
            <a:ext cx="1354138" cy="396875"/>
          </a:xfrm>
          <a:prstGeom prst="rect">
            <a:avLst/>
          </a:prstGeom>
          <a:noFill/>
          <a:ln w="9525">
            <a:noFill/>
            <a:miter lim="800000"/>
            <a:headEnd/>
            <a:tailEnd/>
          </a:ln>
        </p:spPr>
        <p:txBody>
          <a:bodyPr wrap="none">
            <a:spAutoFit/>
          </a:bodyPr>
          <a:lstStyle/>
          <a:p>
            <a:pPr eaLnBrk="1" hangingPunct="1"/>
            <a:r>
              <a:rPr lang="en-US" altLang="en-US" sz="2400" i="1">
                <a:latin typeface="Times New Roman" pitchFamily="18" charset="0"/>
                <a:ea typeface="MS PGothic" pitchFamily="34" charset="-128"/>
              </a:rPr>
              <a:t>Desaturase</a:t>
            </a:r>
          </a:p>
        </p:txBody>
      </p:sp>
      <p:sp>
        <p:nvSpPr>
          <p:cNvPr id="24718" name="Freeform 142"/>
          <p:cNvSpPr>
            <a:spLocks/>
          </p:cNvSpPr>
          <p:nvPr/>
        </p:nvSpPr>
        <p:spPr bwMode="auto">
          <a:xfrm>
            <a:off x="1676400" y="4648200"/>
            <a:ext cx="2057400" cy="609600"/>
          </a:xfrm>
          <a:custGeom>
            <a:avLst/>
            <a:gdLst>
              <a:gd name="T0" fmla="*/ 0 w 1296"/>
              <a:gd name="T1" fmla="*/ 2147483646 h 384"/>
              <a:gd name="T2" fmla="*/ 2147483646 w 1296"/>
              <a:gd name="T3" fmla="*/ 2147483646 h 384"/>
              <a:gd name="T4" fmla="*/ 2147483646 w 1296"/>
              <a:gd name="T5" fmla="*/ 2147483646 h 384"/>
              <a:gd name="T6" fmla="*/ 2147483646 w 1296"/>
              <a:gd name="T7" fmla="*/ 2147483646 h 384"/>
              <a:gd name="T8" fmla="*/ 2147483646 w 1296"/>
              <a:gd name="T9" fmla="*/ 0 h 384"/>
              <a:gd name="T10" fmla="*/ 0 60000 65536"/>
              <a:gd name="T11" fmla="*/ 0 60000 65536"/>
              <a:gd name="T12" fmla="*/ 0 60000 65536"/>
              <a:gd name="T13" fmla="*/ 0 60000 65536"/>
              <a:gd name="T14" fmla="*/ 0 60000 65536"/>
              <a:gd name="T15" fmla="*/ 0 w 1296"/>
              <a:gd name="T16" fmla="*/ 0 h 384"/>
              <a:gd name="T17" fmla="*/ 1296 w 1296"/>
              <a:gd name="T18" fmla="*/ 384 h 384"/>
            </a:gdLst>
            <a:ahLst/>
            <a:cxnLst>
              <a:cxn ang="T10">
                <a:pos x="T0" y="T1"/>
              </a:cxn>
              <a:cxn ang="T11">
                <a:pos x="T2" y="T3"/>
              </a:cxn>
              <a:cxn ang="T12">
                <a:pos x="T4" y="T5"/>
              </a:cxn>
              <a:cxn ang="T13">
                <a:pos x="T6" y="T7"/>
              </a:cxn>
              <a:cxn ang="T14">
                <a:pos x="T8" y="T9"/>
              </a:cxn>
            </a:cxnLst>
            <a:rect l="T15" t="T16" r="T17" b="T18"/>
            <a:pathLst>
              <a:path w="1296" h="384">
                <a:moveTo>
                  <a:pt x="0" y="384"/>
                </a:moveTo>
                <a:cubicBezTo>
                  <a:pt x="168" y="308"/>
                  <a:pt x="336" y="232"/>
                  <a:pt x="480" y="192"/>
                </a:cubicBezTo>
                <a:cubicBezTo>
                  <a:pt x="624" y="152"/>
                  <a:pt x="744" y="168"/>
                  <a:pt x="864" y="144"/>
                </a:cubicBezTo>
                <a:cubicBezTo>
                  <a:pt x="984" y="120"/>
                  <a:pt x="1128" y="72"/>
                  <a:pt x="1200" y="48"/>
                </a:cubicBezTo>
                <a:cubicBezTo>
                  <a:pt x="1272" y="24"/>
                  <a:pt x="1280" y="8"/>
                  <a:pt x="1296" y="0"/>
                </a:cubicBezTo>
              </a:path>
            </a:pathLst>
          </a:custGeom>
          <a:noFill/>
          <a:ln w="38100" cap="flat" cmpd="sng">
            <a:solidFill>
              <a:srgbClr val="CC0000"/>
            </a:solidFill>
            <a:prstDash val="sysDot"/>
            <a:round/>
            <a:headEnd/>
            <a:tailEnd/>
          </a:ln>
        </p:spPr>
        <p:txBody>
          <a:bodyPr wrap="none" anchor="ctr"/>
          <a:lstStyle/>
          <a:p>
            <a:endParaRPr lang="en-US"/>
          </a:p>
        </p:txBody>
      </p:sp>
      <p:sp>
        <p:nvSpPr>
          <p:cNvPr id="24719" name="Freeform 143"/>
          <p:cNvSpPr>
            <a:spLocks/>
          </p:cNvSpPr>
          <p:nvPr/>
        </p:nvSpPr>
        <p:spPr bwMode="auto">
          <a:xfrm>
            <a:off x="1905000" y="3200400"/>
            <a:ext cx="2133600" cy="685800"/>
          </a:xfrm>
          <a:custGeom>
            <a:avLst/>
            <a:gdLst>
              <a:gd name="T0" fmla="*/ 2147483646 w 1344"/>
              <a:gd name="T1" fmla="*/ 2147483646 h 432"/>
              <a:gd name="T2" fmla="*/ 2147483646 w 1344"/>
              <a:gd name="T3" fmla="*/ 2147483646 h 432"/>
              <a:gd name="T4" fmla="*/ 2147483646 w 1344"/>
              <a:gd name="T5" fmla="*/ 2147483646 h 432"/>
              <a:gd name="T6" fmla="*/ 2147483646 w 1344"/>
              <a:gd name="T7" fmla="*/ 2147483646 h 432"/>
              <a:gd name="T8" fmla="*/ 0 w 1344"/>
              <a:gd name="T9" fmla="*/ 0 h 432"/>
              <a:gd name="T10" fmla="*/ 0 60000 65536"/>
              <a:gd name="T11" fmla="*/ 0 60000 65536"/>
              <a:gd name="T12" fmla="*/ 0 60000 65536"/>
              <a:gd name="T13" fmla="*/ 0 60000 65536"/>
              <a:gd name="T14" fmla="*/ 0 60000 65536"/>
              <a:gd name="T15" fmla="*/ 0 w 1344"/>
              <a:gd name="T16" fmla="*/ 0 h 432"/>
              <a:gd name="T17" fmla="*/ 1344 w 1344"/>
              <a:gd name="T18" fmla="*/ 432 h 432"/>
            </a:gdLst>
            <a:ahLst/>
            <a:cxnLst>
              <a:cxn ang="T10">
                <a:pos x="T0" y="T1"/>
              </a:cxn>
              <a:cxn ang="T11">
                <a:pos x="T2" y="T3"/>
              </a:cxn>
              <a:cxn ang="T12">
                <a:pos x="T4" y="T5"/>
              </a:cxn>
              <a:cxn ang="T13">
                <a:pos x="T6" y="T7"/>
              </a:cxn>
              <a:cxn ang="T14">
                <a:pos x="T8" y="T9"/>
              </a:cxn>
            </a:cxnLst>
            <a:rect l="T15" t="T16" r="T17" b="T18"/>
            <a:pathLst>
              <a:path w="1344" h="432">
                <a:moveTo>
                  <a:pt x="1344" y="432"/>
                </a:moveTo>
                <a:cubicBezTo>
                  <a:pt x="1192" y="356"/>
                  <a:pt x="1040" y="280"/>
                  <a:pt x="912" y="240"/>
                </a:cubicBezTo>
                <a:cubicBezTo>
                  <a:pt x="784" y="200"/>
                  <a:pt x="688" y="208"/>
                  <a:pt x="576" y="192"/>
                </a:cubicBezTo>
                <a:cubicBezTo>
                  <a:pt x="464" y="176"/>
                  <a:pt x="336" y="176"/>
                  <a:pt x="240" y="144"/>
                </a:cubicBezTo>
                <a:cubicBezTo>
                  <a:pt x="144" y="112"/>
                  <a:pt x="40" y="24"/>
                  <a:pt x="0" y="0"/>
                </a:cubicBezTo>
              </a:path>
            </a:pathLst>
          </a:custGeom>
          <a:noFill/>
          <a:ln w="38100" cap="flat" cmpd="sng">
            <a:solidFill>
              <a:srgbClr val="CC0000"/>
            </a:solidFill>
            <a:prstDash val="sysDot"/>
            <a:round/>
            <a:headEnd/>
            <a:tailEnd/>
          </a:ln>
        </p:spPr>
        <p:txBody>
          <a:bodyPr wrap="none" anchor="ctr"/>
          <a:lstStyle/>
          <a:p>
            <a:endParaRPr lang="en-US"/>
          </a:p>
        </p:txBody>
      </p:sp>
      <p:sp>
        <p:nvSpPr>
          <p:cNvPr id="24720" name="Freeform 144"/>
          <p:cNvSpPr>
            <a:spLocks/>
          </p:cNvSpPr>
          <p:nvPr/>
        </p:nvSpPr>
        <p:spPr bwMode="auto">
          <a:xfrm>
            <a:off x="1905000" y="1828800"/>
            <a:ext cx="2438400" cy="762000"/>
          </a:xfrm>
          <a:custGeom>
            <a:avLst/>
            <a:gdLst>
              <a:gd name="T0" fmla="*/ 0 w 1536"/>
              <a:gd name="T1" fmla="*/ 2147483646 h 480"/>
              <a:gd name="T2" fmla="*/ 2147483646 w 1536"/>
              <a:gd name="T3" fmla="*/ 2147483646 h 480"/>
              <a:gd name="T4" fmla="*/ 2147483646 w 1536"/>
              <a:gd name="T5" fmla="*/ 2147483646 h 480"/>
              <a:gd name="T6" fmla="*/ 2147483646 w 1536"/>
              <a:gd name="T7" fmla="*/ 2147483646 h 480"/>
              <a:gd name="T8" fmla="*/ 2147483646 w 1536"/>
              <a:gd name="T9" fmla="*/ 2147483646 h 480"/>
              <a:gd name="T10" fmla="*/ 2147483646 w 1536"/>
              <a:gd name="T11" fmla="*/ 0 h 480"/>
              <a:gd name="T12" fmla="*/ 0 60000 65536"/>
              <a:gd name="T13" fmla="*/ 0 60000 65536"/>
              <a:gd name="T14" fmla="*/ 0 60000 65536"/>
              <a:gd name="T15" fmla="*/ 0 60000 65536"/>
              <a:gd name="T16" fmla="*/ 0 60000 65536"/>
              <a:gd name="T17" fmla="*/ 0 60000 65536"/>
              <a:gd name="T18" fmla="*/ 0 w 1536"/>
              <a:gd name="T19" fmla="*/ 0 h 480"/>
              <a:gd name="T20" fmla="*/ 1536 w 153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536" h="480">
                <a:moveTo>
                  <a:pt x="0" y="480"/>
                </a:moveTo>
                <a:cubicBezTo>
                  <a:pt x="172" y="420"/>
                  <a:pt x="344" y="360"/>
                  <a:pt x="480" y="336"/>
                </a:cubicBezTo>
                <a:cubicBezTo>
                  <a:pt x="616" y="312"/>
                  <a:pt x="712" y="352"/>
                  <a:pt x="816" y="336"/>
                </a:cubicBezTo>
                <a:cubicBezTo>
                  <a:pt x="920" y="320"/>
                  <a:pt x="1008" y="280"/>
                  <a:pt x="1104" y="240"/>
                </a:cubicBezTo>
                <a:cubicBezTo>
                  <a:pt x="1200" y="200"/>
                  <a:pt x="1320" y="136"/>
                  <a:pt x="1392" y="96"/>
                </a:cubicBezTo>
                <a:cubicBezTo>
                  <a:pt x="1464" y="56"/>
                  <a:pt x="1512" y="16"/>
                  <a:pt x="1536" y="0"/>
                </a:cubicBezTo>
              </a:path>
            </a:pathLst>
          </a:custGeom>
          <a:noFill/>
          <a:ln w="38100" cap="flat" cmpd="sng">
            <a:solidFill>
              <a:srgbClr val="CC0000"/>
            </a:solidFill>
            <a:prstDash val="sysDot"/>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18"/>
                                        </p:tgtEl>
                                        <p:attrNameLst>
                                          <p:attrName>style.visibility</p:attrName>
                                        </p:attrNameLst>
                                      </p:cBhvr>
                                      <p:to>
                                        <p:strVal val="visible"/>
                                      </p:to>
                                    </p:set>
                                    <p:animEffect transition="in" filter="wipe(left)">
                                      <p:cBhvr>
                                        <p:cTn id="7" dur="500"/>
                                        <p:tgtEl>
                                          <p:spTgt spid="24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719"/>
                                        </p:tgtEl>
                                        <p:attrNameLst>
                                          <p:attrName>style.visibility</p:attrName>
                                        </p:attrNameLst>
                                      </p:cBhvr>
                                      <p:to>
                                        <p:strVal val="visible"/>
                                      </p:to>
                                    </p:set>
                                    <p:animEffect transition="in" filter="wipe(right)">
                                      <p:cBhvr>
                                        <p:cTn id="12" dur="500"/>
                                        <p:tgtEl>
                                          <p:spTgt spid="247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20"/>
                                        </p:tgtEl>
                                        <p:attrNameLst>
                                          <p:attrName>style.visibility</p:attrName>
                                        </p:attrNameLst>
                                      </p:cBhvr>
                                      <p:to>
                                        <p:strVal val="visible"/>
                                      </p:to>
                                    </p:set>
                                    <p:animEffect transition="in" filter="wipe(left)">
                                      <p:cBhvr>
                                        <p:cTn id="17" dur="500"/>
                                        <p:tgtEl>
                                          <p:spTgt spid="24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18" grpId="0" animBg="1"/>
      <p:bldP spid="24719" grpId="0" animBg="1"/>
      <p:bldP spid="247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381000" y="0"/>
            <a:ext cx="8534400" cy="6629400"/>
          </a:xfrm>
          <a:prstGeom prst="rect">
            <a:avLst/>
          </a:prstGeom>
          <a:solidFill>
            <a:srgbClr val="66FFFF"/>
          </a:solidFill>
          <a:ln w="9525">
            <a:solidFill>
              <a:schemeClr val="tx1"/>
            </a:solidFill>
            <a:miter lim="800000"/>
            <a:headEnd/>
            <a:tailEnd/>
          </a:ln>
        </p:spPr>
        <p:txBody>
          <a:bodyPr wrap="none" anchor="ctr"/>
          <a:lstStyle/>
          <a:p>
            <a:pPr algn="ctr" eaLnBrk="1" hangingPunct="1"/>
            <a:endParaRPr lang="en-US" altLang="en-US" sz="2400">
              <a:latin typeface="Times New Roman" pitchFamily="18" charset="0"/>
              <a:ea typeface="MS PGothic" pitchFamily="34" charset="-128"/>
            </a:endParaRPr>
          </a:p>
        </p:txBody>
      </p:sp>
      <p:sp>
        <p:nvSpPr>
          <p:cNvPr id="15363" name="Text Box 3"/>
          <p:cNvSpPr txBox="1">
            <a:spLocks noChangeArrowheads="1"/>
          </p:cNvSpPr>
          <p:nvPr/>
        </p:nvSpPr>
        <p:spPr bwMode="auto">
          <a:xfrm>
            <a:off x="3429000" y="0"/>
            <a:ext cx="1435100" cy="45720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rPr>
              <a:t>Palmitate</a:t>
            </a:r>
          </a:p>
        </p:txBody>
      </p:sp>
      <p:sp>
        <p:nvSpPr>
          <p:cNvPr id="15364" name="Text Box 4"/>
          <p:cNvSpPr txBox="1">
            <a:spLocks noChangeArrowheads="1"/>
          </p:cNvSpPr>
          <p:nvPr/>
        </p:nvSpPr>
        <p:spPr bwMode="auto">
          <a:xfrm>
            <a:off x="3505200" y="1066800"/>
            <a:ext cx="1266825" cy="45720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rPr>
              <a:t>Stearate</a:t>
            </a:r>
          </a:p>
        </p:txBody>
      </p:sp>
      <p:sp>
        <p:nvSpPr>
          <p:cNvPr id="15365" name="Text Box 5"/>
          <p:cNvSpPr txBox="1">
            <a:spLocks noChangeArrowheads="1"/>
          </p:cNvSpPr>
          <p:nvPr/>
        </p:nvSpPr>
        <p:spPr bwMode="auto">
          <a:xfrm>
            <a:off x="3657600" y="2057400"/>
            <a:ext cx="1028700" cy="45720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rPr>
              <a:t>Oleate</a:t>
            </a:r>
          </a:p>
        </p:txBody>
      </p:sp>
      <p:sp>
        <p:nvSpPr>
          <p:cNvPr id="15366" name="Text Box 6"/>
          <p:cNvSpPr txBox="1">
            <a:spLocks noChangeArrowheads="1"/>
          </p:cNvSpPr>
          <p:nvPr/>
        </p:nvSpPr>
        <p:spPr bwMode="auto">
          <a:xfrm>
            <a:off x="3505200" y="3200400"/>
            <a:ext cx="1401763" cy="457200"/>
          </a:xfrm>
          <a:prstGeom prst="rect">
            <a:avLst/>
          </a:prstGeom>
          <a:noFill/>
          <a:ln w="9525">
            <a:noFill/>
            <a:miter lim="800000"/>
            <a:headEnd/>
            <a:tailEnd/>
          </a:ln>
        </p:spPr>
        <p:txBody>
          <a:bodyPr wrap="none">
            <a:spAutoFit/>
          </a:bodyPr>
          <a:lstStyle/>
          <a:p>
            <a:pPr eaLnBrk="1" hangingPunct="1"/>
            <a:r>
              <a:rPr lang="en-US" altLang="en-US" sz="2400">
                <a:solidFill>
                  <a:srgbClr val="006600"/>
                </a:solidFill>
                <a:latin typeface="Times New Roman" pitchFamily="18" charset="0"/>
                <a:ea typeface="MS PGothic" pitchFamily="34" charset="-128"/>
              </a:rPr>
              <a:t>Linoleate</a:t>
            </a:r>
          </a:p>
        </p:txBody>
      </p:sp>
      <p:sp>
        <p:nvSpPr>
          <p:cNvPr id="15367" name="Text Box 7"/>
          <p:cNvSpPr txBox="1">
            <a:spLocks noChangeArrowheads="1"/>
          </p:cNvSpPr>
          <p:nvPr/>
        </p:nvSpPr>
        <p:spPr bwMode="auto">
          <a:xfrm>
            <a:off x="1524000" y="4114800"/>
            <a:ext cx="1941513"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sym typeface="Symbol" pitchFamily="18" charset="2"/>
              </a:rPr>
              <a:t>-Linolenate</a:t>
            </a:r>
            <a:endParaRPr lang="en-US" altLang="en-US" sz="2400">
              <a:latin typeface="Times New Roman" pitchFamily="18" charset="0"/>
              <a:ea typeface="MS PGothic" pitchFamily="34" charset="-128"/>
            </a:endParaRPr>
          </a:p>
        </p:txBody>
      </p:sp>
      <p:sp>
        <p:nvSpPr>
          <p:cNvPr id="15368" name="Text Box 8"/>
          <p:cNvSpPr txBox="1">
            <a:spLocks noChangeArrowheads="1"/>
          </p:cNvSpPr>
          <p:nvPr/>
        </p:nvSpPr>
        <p:spPr bwMode="auto">
          <a:xfrm>
            <a:off x="6324600" y="3733800"/>
            <a:ext cx="1798638" cy="45720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sym typeface="Symbol" pitchFamily="18" charset="2"/>
              </a:rPr>
              <a:t>-Linolenate</a:t>
            </a:r>
            <a:endParaRPr lang="en-US" altLang="en-US" sz="2400">
              <a:solidFill>
                <a:schemeClr val="accent2"/>
              </a:solidFill>
              <a:latin typeface="Times New Roman" pitchFamily="18" charset="0"/>
              <a:ea typeface="MS PGothic" pitchFamily="34" charset="-128"/>
            </a:endParaRPr>
          </a:p>
        </p:txBody>
      </p:sp>
      <p:sp>
        <p:nvSpPr>
          <p:cNvPr id="15369" name="Text Box 9"/>
          <p:cNvSpPr txBox="1">
            <a:spLocks noChangeArrowheads="1"/>
          </p:cNvSpPr>
          <p:nvPr/>
        </p:nvSpPr>
        <p:spPr bwMode="auto">
          <a:xfrm>
            <a:off x="6172200" y="4876800"/>
            <a:ext cx="2197100" cy="45720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rPr>
              <a:t>Eicosatrienoate</a:t>
            </a:r>
          </a:p>
        </p:txBody>
      </p:sp>
      <p:sp>
        <p:nvSpPr>
          <p:cNvPr id="15370" name="Text Box 10"/>
          <p:cNvSpPr txBox="1">
            <a:spLocks noChangeArrowheads="1"/>
          </p:cNvSpPr>
          <p:nvPr/>
        </p:nvSpPr>
        <p:spPr bwMode="auto">
          <a:xfrm>
            <a:off x="6324600" y="5791200"/>
            <a:ext cx="1962150" cy="45720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rPr>
              <a:t>Arachidonate</a:t>
            </a:r>
          </a:p>
        </p:txBody>
      </p:sp>
      <p:sp>
        <p:nvSpPr>
          <p:cNvPr id="15371" name="Text Box 11"/>
          <p:cNvSpPr txBox="1">
            <a:spLocks noChangeArrowheads="1"/>
          </p:cNvSpPr>
          <p:nvPr/>
        </p:nvSpPr>
        <p:spPr bwMode="auto">
          <a:xfrm>
            <a:off x="1524000" y="4495800"/>
            <a:ext cx="1905000"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18:3(</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9,12,15</a:t>
            </a:r>
            <a:r>
              <a:rPr lang="en-US" altLang="en-US" sz="2800">
                <a:latin typeface="Times New Roman" pitchFamily="18" charset="0"/>
                <a:ea typeface="MS PGothic" pitchFamily="34" charset="-128"/>
                <a:sym typeface="Symbol" pitchFamily="18" charset="2"/>
              </a:rPr>
              <a:t>)</a:t>
            </a:r>
            <a:endParaRPr lang="en-US" altLang="en-US" sz="2800" baseline="30000">
              <a:latin typeface="Times New Roman" pitchFamily="18" charset="0"/>
              <a:ea typeface="MS PGothic" pitchFamily="34" charset="-128"/>
              <a:sym typeface="Symbol" pitchFamily="18" charset="2"/>
            </a:endParaRPr>
          </a:p>
        </p:txBody>
      </p:sp>
      <p:sp>
        <p:nvSpPr>
          <p:cNvPr id="15372" name="Text Box 12"/>
          <p:cNvSpPr txBox="1">
            <a:spLocks noChangeArrowheads="1"/>
          </p:cNvSpPr>
          <p:nvPr/>
        </p:nvSpPr>
        <p:spPr bwMode="auto">
          <a:xfrm>
            <a:off x="3505200" y="3505200"/>
            <a:ext cx="1603375"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18:2(</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9,12</a:t>
            </a:r>
            <a:r>
              <a:rPr lang="en-US" altLang="en-US" sz="2800">
                <a:latin typeface="Times New Roman" pitchFamily="18" charset="0"/>
                <a:ea typeface="MS PGothic" pitchFamily="34" charset="-128"/>
                <a:sym typeface="Symbol" pitchFamily="18" charset="2"/>
              </a:rPr>
              <a:t>)</a:t>
            </a:r>
            <a:endParaRPr lang="en-US" altLang="en-US" sz="2800" baseline="30000">
              <a:latin typeface="Times New Roman" pitchFamily="18" charset="0"/>
              <a:ea typeface="MS PGothic" pitchFamily="34" charset="-128"/>
              <a:sym typeface="Symbol" pitchFamily="18" charset="2"/>
            </a:endParaRPr>
          </a:p>
        </p:txBody>
      </p:sp>
      <p:sp>
        <p:nvSpPr>
          <p:cNvPr id="15373" name="Text Box 13"/>
          <p:cNvSpPr txBox="1">
            <a:spLocks noChangeArrowheads="1"/>
          </p:cNvSpPr>
          <p:nvPr/>
        </p:nvSpPr>
        <p:spPr bwMode="auto">
          <a:xfrm>
            <a:off x="6477000" y="4114800"/>
            <a:ext cx="1784350"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18:3(</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6,9,12</a:t>
            </a:r>
            <a:r>
              <a:rPr lang="en-US" altLang="en-US" sz="2800">
                <a:latin typeface="Times New Roman" pitchFamily="18" charset="0"/>
                <a:ea typeface="MS PGothic" pitchFamily="34" charset="-128"/>
                <a:sym typeface="Symbol" pitchFamily="18" charset="2"/>
              </a:rPr>
              <a:t>)</a:t>
            </a:r>
            <a:endParaRPr lang="en-US" altLang="en-US" sz="2800" baseline="30000">
              <a:latin typeface="Times New Roman" pitchFamily="18" charset="0"/>
              <a:ea typeface="MS PGothic" pitchFamily="34" charset="-128"/>
              <a:sym typeface="Symbol" pitchFamily="18" charset="2"/>
            </a:endParaRPr>
          </a:p>
        </p:txBody>
      </p:sp>
      <p:sp>
        <p:nvSpPr>
          <p:cNvPr id="15374" name="Text Box 14"/>
          <p:cNvSpPr txBox="1">
            <a:spLocks noChangeArrowheads="1"/>
          </p:cNvSpPr>
          <p:nvPr/>
        </p:nvSpPr>
        <p:spPr bwMode="auto">
          <a:xfrm>
            <a:off x="3733800" y="381000"/>
            <a:ext cx="742950"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16:0</a:t>
            </a:r>
          </a:p>
        </p:txBody>
      </p:sp>
      <p:sp>
        <p:nvSpPr>
          <p:cNvPr id="15375" name="Text Box 15"/>
          <p:cNvSpPr txBox="1">
            <a:spLocks noChangeArrowheads="1"/>
          </p:cNvSpPr>
          <p:nvPr/>
        </p:nvSpPr>
        <p:spPr bwMode="auto">
          <a:xfrm>
            <a:off x="3733800" y="1447800"/>
            <a:ext cx="742950"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18:0</a:t>
            </a:r>
          </a:p>
        </p:txBody>
      </p:sp>
      <p:sp>
        <p:nvSpPr>
          <p:cNvPr id="15376" name="Text Box 16"/>
          <p:cNvSpPr txBox="1">
            <a:spLocks noChangeArrowheads="1"/>
          </p:cNvSpPr>
          <p:nvPr/>
        </p:nvSpPr>
        <p:spPr bwMode="auto">
          <a:xfrm>
            <a:off x="4419600" y="685800"/>
            <a:ext cx="1546225"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Elongase</a:t>
            </a:r>
          </a:p>
        </p:txBody>
      </p:sp>
      <p:sp>
        <p:nvSpPr>
          <p:cNvPr id="15377" name="Text Box 17"/>
          <p:cNvSpPr txBox="1">
            <a:spLocks noChangeArrowheads="1"/>
          </p:cNvSpPr>
          <p:nvPr/>
        </p:nvSpPr>
        <p:spPr bwMode="auto">
          <a:xfrm>
            <a:off x="3581400" y="2362200"/>
            <a:ext cx="1301750"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18:1(</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9</a:t>
            </a:r>
            <a:r>
              <a:rPr lang="en-US" altLang="en-US" sz="2800">
                <a:latin typeface="Times New Roman" pitchFamily="18" charset="0"/>
                <a:ea typeface="MS PGothic" pitchFamily="34" charset="-128"/>
                <a:sym typeface="Symbol" pitchFamily="18" charset="2"/>
              </a:rPr>
              <a:t>)</a:t>
            </a:r>
            <a:endParaRPr lang="en-US" altLang="en-US" sz="2800" baseline="30000">
              <a:latin typeface="Times New Roman" pitchFamily="18" charset="0"/>
              <a:ea typeface="MS PGothic" pitchFamily="34" charset="-128"/>
              <a:sym typeface="Symbol" pitchFamily="18" charset="2"/>
            </a:endParaRPr>
          </a:p>
        </p:txBody>
      </p:sp>
      <p:sp>
        <p:nvSpPr>
          <p:cNvPr id="15378" name="Line 18"/>
          <p:cNvSpPr>
            <a:spLocks noChangeShapeType="1"/>
          </p:cNvSpPr>
          <p:nvPr/>
        </p:nvSpPr>
        <p:spPr bwMode="auto">
          <a:xfrm>
            <a:off x="2438400" y="51054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15379" name="Line 19"/>
          <p:cNvSpPr>
            <a:spLocks noChangeShapeType="1"/>
          </p:cNvSpPr>
          <p:nvPr/>
        </p:nvSpPr>
        <p:spPr bwMode="auto">
          <a:xfrm flipH="1">
            <a:off x="2971800" y="762000"/>
            <a:ext cx="533400" cy="304800"/>
          </a:xfrm>
          <a:prstGeom prst="line">
            <a:avLst/>
          </a:prstGeom>
          <a:noFill/>
          <a:ln w="9525">
            <a:solidFill>
              <a:schemeClr val="tx1"/>
            </a:solidFill>
            <a:round/>
            <a:headEnd/>
            <a:tailEnd type="triangle" w="med" len="med"/>
          </a:ln>
        </p:spPr>
        <p:txBody>
          <a:bodyPr wrap="none" anchor="ctr"/>
          <a:lstStyle/>
          <a:p>
            <a:endParaRPr lang="en-US"/>
          </a:p>
        </p:txBody>
      </p:sp>
      <p:sp>
        <p:nvSpPr>
          <p:cNvPr id="15380" name="Text Box 20"/>
          <p:cNvSpPr txBox="1">
            <a:spLocks noChangeArrowheads="1"/>
          </p:cNvSpPr>
          <p:nvPr/>
        </p:nvSpPr>
        <p:spPr bwMode="auto">
          <a:xfrm>
            <a:off x="1143000" y="838200"/>
            <a:ext cx="1806575"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Palmitoleate</a:t>
            </a:r>
          </a:p>
        </p:txBody>
      </p:sp>
      <p:sp>
        <p:nvSpPr>
          <p:cNvPr id="15381" name="Text Box 21"/>
          <p:cNvSpPr txBox="1">
            <a:spLocks noChangeArrowheads="1"/>
          </p:cNvSpPr>
          <p:nvPr/>
        </p:nvSpPr>
        <p:spPr bwMode="auto">
          <a:xfrm>
            <a:off x="1371600" y="1219200"/>
            <a:ext cx="1301750"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16:1(</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9</a:t>
            </a:r>
            <a:r>
              <a:rPr lang="en-US" altLang="en-US" sz="2800">
                <a:latin typeface="Times New Roman" pitchFamily="18" charset="0"/>
                <a:ea typeface="MS PGothic" pitchFamily="34" charset="-128"/>
                <a:sym typeface="Symbol" pitchFamily="18" charset="2"/>
              </a:rPr>
              <a:t>)</a:t>
            </a:r>
            <a:endParaRPr lang="en-US" altLang="en-US" sz="2800" baseline="30000">
              <a:latin typeface="Times New Roman" pitchFamily="18" charset="0"/>
              <a:ea typeface="MS PGothic" pitchFamily="34" charset="-128"/>
              <a:sym typeface="Symbol" pitchFamily="18" charset="2"/>
            </a:endParaRPr>
          </a:p>
        </p:txBody>
      </p:sp>
      <p:sp>
        <p:nvSpPr>
          <p:cNvPr id="15382" name="Text Box 22"/>
          <p:cNvSpPr txBox="1">
            <a:spLocks noChangeArrowheads="1"/>
          </p:cNvSpPr>
          <p:nvPr/>
        </p:nvSpPr>
        <p:spPr bwMode="auto">
          <a:xfrm>
            <a:off x="4495800" y="1676400"/>
            <a:ext cx="1822450"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Desaturase</a:t>
            </a:r>
          </a:p>
        </p:txBody>
      </p:sp>
      <p:sp>
        <p:nvSpPr>
          <p:cNvPr id="15383" name="Line 23"/>
          <p:cNvSpPr>
            <a:spLocks noChangeShapeType="1"/>
          </p:cNvSpPr>
          <p:nvPr/>
        </p:nvSpPr>
        <p:spPr bwMode="auto">
          <a:xfrm>
            <a:off x="4038600" y="7620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15384" name="Line 24"/>
          <p:cNvSpPr>
            <a:spLocks noChangeShapeType="1"/>
          </p:cNvSpPr>
          <p:nvPr/>
        </p:nvSpPr>
        <p:spPr bwMode="auto">
          <a:xfrm>
            <a:off x="4038600" y="1905000"/>
            <a:ext cx="0" cy="228600"/>
          </a:xfrm>
          <a:prstGeom prst="line">
            <a:avLst/>
          </a:prstGeom>
          <a:noFill/>
          <a:ln w="9525">
            <a:solidFill>
              <a:schemeClr val="tx1"/>
            </a:solidFill>
            <a:round/>
            <a:headEnd/>
            <a:tailEnd type="triangle" w="med" len="med"/>
          </a:ln>
        </p:spPr>
        <p:txBody>
          <a:bodyPr wrap="none" anchor="ctr"/>
          <a:lstStyle/>
          <a:p>
            <a:endParaRPr lang="en-US"/>
          </a:p>
        </p:txBody>
      </p:sp>
      <p:sp>
        <p:nvSpPr>
          <p:cNvPr id="15385" name="Line 25"/>
          <p:cNvSpPr>
            <a:spLocks noChangeShapeType="1"/>
          </p:cNvSpPr>
          <p:nvPr/>
        </p:nvSpPr>
        <p:spPr bwMode="auto">
          <a:xfrm>
            <a:off x="4038600" y="2819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334874" name="Text Box 26"/>
          <p:cNvSpPr txBox="1">
            <a:spLocks noChangeArrowheads="1"/>
          </p:cNvSpPr>
          <p:nvPr/>
        </p:nvSpPr>
        <p:spPr bwMode="auto">
          <a:xfrm>
            <a:off x="5013325" y="2784475"/>
            <a:ext cx="184150" cy="457200"/>
          </a:xfrm>
          <a:prstGeom prst="rect">
            <a:avLst/>
          </a:prstGeom>
          <a:noFill/>
          <a:ln w="9525">
            <a:noFill/>
            <a:miter lim="800000"/>
            <a:headEnd/>
            <a:tailEnd/>
          </a:ln>
        </p:spPr>
        <p:txBody>
          <a:bodyPr wrap="none">
            <a:spAutoFit/>
          </a:bodyPr>
          <a:lstStyle/>
          <a:p>
            <a:pPr eaLnBrk="1" hangingPunct="1"/>
            <a:endParaRPr lang="en-US" altLang="en-US" sz="2400">
              <a:latin typeface="Times New Roman" pitchFamily="18" charset="0"/>
              <a:ea typeface="MS PGothic" pitchFamily="34" charset="-128"/>
            </a:endParaRPr>
          </a:p>
        </p:txBody>
      </p:sp>
      <p:sp>
        <p:nvSpPr>
          <p:cNvPr id="15387" name="Text Box 27"/>
          <p:cNvSpPr txBox="1">
            <a:spLocks noChangeArrowheads="1"/>
          </p:cNvSpPr>
          <p:nvPr/>
        </p:nvSpPr>
        <p:spPr bwMode="auto">
          <a:xfrm>
            <a:off x="4495800" y="2743200"/>
            <a:ext cx="1822450"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Desaturase</a:t>
            </a:r>
          </a:p>
        </p:txBody>
      </p:sp>
      <p:sp>
        <p:nvSpPr>
          <p:cNvPr id="15388" name="Text Box 28"/>
          <p:cNvSpPr txBox="1">
            <a:spLocks noChangeArrowheads="1"/>
          </p:cNvSpPr>
          <p:nvPr/>
        </p:nvSpPr>
        <p:spPr bwMode="auto">
          <a:xfrm>
            <a:off x="1295400" y="381000"/>
            <a:ext cx="1822450"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Desaturase</a:t>
            </a:r>
          </a:p>
        </p:txBody>
      </p:sp>
      <p:sp>
        <p:nvSpPr>
          <p:cNvPr id="15389" name="Line 29"/>
          <p:cNvSpPr>
            <a:spLocks noChangeShapeType="1"/>
          </p:cNvSpPr>
          <p:nvPr/>
        </p:nvSpPr>
        <p:spPr bwMode="auto">
          <a:xfrm>
            <a:off x="5181600" y="3733800"/>
            <a:ext cx="1066800" cy="381000"/>
          </a:xfrm>
          <a:prstGeom prst="line">
            <a:avLst/>
          </a:prstGeom>
          <a:noFill/>
          <a:ln w="9525">
            <a:solidFill>
              <a:schemeClr val="tx1"/>
            </a:solidFill>
            <a:round/>
            <a:headEnd/>
            <a:tailEnd type="triangle" w="med" len="med"/>
          </a:ln>
        </p:spPr>
        <p:txBody>
          <a:bodyPr wrap="none" anchor="ctr"/>
          <a:lstStyle/>
          <a:p>
            <a:endParaRPr lang="en-US"/>
          </a:p>
        </p:txBody>
      </p:sp>
      <p:sp>
        <p:nvSpPr>
          <p:cNvPr id="15390" name="Line 30"/>
          <p:cNvSpPr>
            <a:spLocks noChangeShapeType="1"/>
          </p:cNvSpPr>
          <p:nvPr/>
        </p:nvSpPr>
        <p:spPr bwMode="auto">
          <a:xfrm flipH="1">
            <a:off x="2438400" y="3733800"/>
            <a:ext cx="1066800" cy="457200"/>
          </a:xfrm>
          <a:prstGeom prst="line">
            <a:avLst/>
          </a:prstGeom>
          <a:noFill/>
          <a:ln w="9525">
            <a:solidFill>
              <a:schemeClr val="tx1"/>
            </a:solidFill>
            <a:round/>
            <a:headEnd/>
            <a:tailEnd type="triangle" w="med" len="med"/>
          </a:ln>
        </p:spPr>
        <p:txBody>
          <a:bodyPr wrap="none" anchor="ctr"/>
          <a:lstStyle/>
          <a:p>
            <a:endParaRPr lang="en-US"/>
          </a:p>
        </p:txBody>
      </p:sp>
      <p:sp>
        <p:nvSpPr>
          <p:cNvPr id="15391" name="Text Box 31"/>
          <p:cNvSpPr txBox="1">
            <a:spLocks noChangeArrowheads="1"/>
          </p:cNvSpPr>
          <p:nvPr/>
        </p:nvSpPr>
        <p:spPr bwMode="auto">
          <a:xfrm>
            <a:off x="1143000" y="3352800"/>
            <a:ext cx="1822450"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Desaturase</a:t>
            </a:r>
          </a:p>
        </p:txBody>
      </p:sp>
      <p:sp>
        <p:nvSpPr>
          <p:cNvPr id="15392" name="Line 32"/>
          <p:cNvSpPr>
            <a:spLocks noChangeShapeType="1"/>
          </p:cNvSpPr>
          <p:nvPr/>
        </p:nvSpPr>
        <p:spPr bwMode="auto">
          <a:xfrm>
            <a:off x="7086600" y="46482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15393" name="Line 33"/>
          <p:cNvSpPr>
            <a:spLocks noChangeShapeType="1"/>
          </p:cNvSpPr>
          <p:nvPr/>
        </p:nvSpPr>
        <p:spPr bwMode="auto">
          <a:xfrm>
            <a:off x="7543800" y="55626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15394" name="Text Box 34"/>
          <p:cNvSpPr txBox="1">
            <a:spLocks noChangeArrowheads="1"/>
          </p:cNvSpPr>
          <p:nvPr/>
        </p:nvSpPr>
        <p:spPr bwMode="auto">
          <a:xfrm>
            <a:off x="4191000" y="3962400"/>
            <a:ext cx="1822450"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Desaturase</a:t>
            </a:r>
          </a:p>
        </p:txBody>
      </p:sp>
      <p:sp>
        <p:nvSpPr>
          <p:cNvPr id="15395" name="Text Box 35"/>
          <p:cNvSpPr txBox="1">
            <a:spLocks noChangeArrowheads="1"/>
          </p:cNvSpPr>
          <p:nvPr/>
        </p:nvSpPr>
        <p:spPr bwMode="auto">
          <a:xfrm>
            <a:off x="4876800" y="5410200"/>
            <a:ext cx="1822450"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Desaturase</a:t>
            </a:r>
          </a:p>
        </p:txBody>
      </p:sp>
      <p:sp>
        <p:nvSpPr>
          <p:cNvPr id="15396" name="Text Box 36"/>
          <p:cNvSpPr txBox="1">
            <a:spLocks noChangeArrowheads="1"/>
          </p:cNvSpPr>
          <p:nvPr/>
        </p:nvSpPr>
        <p:spPr bwMode="auto">
          <a:xfrm>
            <a:off x="5029200" y="4495800"/>
            <a:ext cx="1546225" cy="519113"/>
          </a:xfrm>
          <a:prstGeom prst="rect">
            <a:avLst/>
          </a:prstGeom>
          <a:noFill/>
          <a:ln w="9525">
            <a:noFill/>
            <a:miter lim="800000"/>
            <a:headEnd/>
            <a:tailEnd/>
          </a:ln>
        </p:spPr>
        <p:txBody>
          <a:bodyPr wrap="none">
            <a:spAutoFit/>
          </a:bodyPr>
          <a:lstStyle/>
          <a:p>
            <a:pPr eaLnBrk="1" hangingPunct="1"/>
            <a:r>
              <a:rPr lang="en-US" altLang="en-US" sz="2800" i="1">
                <a:solidFill>
                  <a:srgbClr val="FF0000"/>
                </a:solidFill>
                <a:latin typeface="Times New Roman" pitchFamily="18" charset="0"/>
                <a:ea typeface="MS PGothic" pitchFamily="34" charset="-128"/>
              </a:rPr>
              <a:t>Elongase</a:t>
            </a:r>
          </a:p>
        </p:txBody>
      </p:sp>
      <p:sp>
        <p:nvSpPr>
          <p:cNvPr id="15397" name="Text Box 37"/>
          <p:cNvSpPr txBox="1">
            <a:spLocks noChangeArrowheads="1"/>
          </p:cNvSpPr>
          <p:nvPr/>
        </p:nvSpPr>
        <p:spPr bwMode="auto">
          <a:xfrm>
            <a:off x="6400800" y="5181600"/>
            <a:ext cx="1905000"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20:3(</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8,11,14</a:t>
            </a:r>
            <a:r>
              <a:rPr lang="en-US" altLang="en-US" sz="2800">
                <a:latin typeface="Times New Roman" pitchFamily="18" charset="0"/>
                <a:ea typeface="MS PGothic" pitchFamily="34" charset="-128"/>
                <a:sym typeface="Symbol" pitchFamily="18" charset="2"/>
              </a:rPr>
              <a:t>)</a:t>
            </a:r>
          </a:p>
        </p:txBody>
      </p:sp>
      <p:sp>
        <p:nvSpPr>
          <p:cNvPr id="15398" name="Text Box 38"/>
          <p:cNvSpPr txBox="1">
            <a:spLocks noChangeArrowheads="1"/>
          </p:cNvSpPr>
          <p:nvPr/>
        </p:nvSpPr>
        <p:spPr bwMode="auto">
          <a:xfrm>
            <a:off x="6400800" y="6096000"/>
            <a:ext cx="2085975" cy="519113"/>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20:4(</a:t>
            </a:r>
            <a:r>
              <a:rPr lang="en-US" altLang="en-US" sz="2800">
                <a:latin typeface="Times New Roman" pitchFamily="18" charset="0"/>
                <a:ea typeface="MS PGothic" pitchFamily="34" charset="-128"/>
                <a:sym typeface="Symbol" pitchFamily="18" charset="2"/>
              </a:rPr>
              <a:t></a:t>
            </a:r>
            <a:r>
              <a:rPr lang="en-US" altLang="en-US" sz="2800" baseline="30000">
                <a:latin typeface="Times New Roman" pitchFamily="18" charset="0"/>
                <a:ea typeface="MS PGothic" pitchFamily="34" charset="-128"/>
                <a:sym typeface="Symbol" pitchFamily="18" charset="2"/>
              </a:rPr>
              <a:t>5,8,11,14</a:t>
            </a:r>
            <a:r>
              <a:rPr lang="en-US" altLang="en-US" sz="2800">
                <a:latin typeface="Times New Roman" pitchFamily="18" charset="0"/>
                <a:ea typeface="MS PGothic" pitchFamily="34" charset="-128"/>
                <a:sym typeface="Symbol" pitchFamily="18" charset="2"/>
              </a:rPr>
              <a:t>)</a:t>
            </a:r>
          </a:p>
        </p:txBody>
      </p:sp>
      <p:sp>
        <p:nvSpPr>
          <p:cNvPr id="15399" name="Text Box 39"/>
          <p:cNvSpPr txBox="1">
            <a:spLocks noChangeArrowheads="1"/>
          </p:cNvSpPr>
          <p:nvPr/>
        </p:nvSpPr>
        <p:spPr bwMode="auto">
          <a:xfrm>
            <a:off x="1736725" y="5451475"/>
            <a:ext cx="1749425" cy="457200"/>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ea typeface="MS PGothic" pitchFamily="34" charset="-128"/>
              </a:rPr>
              <a:t>Other lipids</a:t>
            </a:r>
          </a:p>
        </p:txBody>
      </p:sp>
      <p:sp>
        <p:nvSpPr>
          <p:cNvPr id="15400" name="Text Box 40"/>
          <p:cNvSpPr txBox="1">
            <a:spLocks noChangeArrowheads="1"/>
          </p:cNvSpPr>
          <p:nvPr/>
        </p:nvSpPr>
        <p:spPr bwMode="auto">
          <a:xfrm>
            <a:off x="6629400" y="1600200"/>
            <a:ext cx="1784350" cy="1187450"/>
          </a:xfrm>
          <a:prstGeom prst="rect">
            <a:avLst/>
          </a:prstGeom>
          <a:noFill/>
          <a:ln w="9525">
            <a:noFill/>
            <a:miter lim="800000"/>
            <a:headEnd/>
            <a:tailEnd/>
          </a:ln>
        </p:spPr>
        <p:txBody>
          <a:bodyPr wrap="none">
            <a:spAutoFit/>
          </a:bodyPr>
          <a:lstStyle/>
          <a:p>
            <a:pPr eaLnBrk="1" hangingPunct="1"/>
            <a:r>
              <a:rPr lang="en-US" altLang="en-US" sz="2400">
                <a:solidFill>
                  <a:schemeClr val="accent2"/>
                </a:solidFill>
                <a:latin typeface="Times New Roman" pitchFamily="18" charset="0"/>
                <a:ea typeface="MS PGothic" pitchFamily="34" charset="-128"/>
              </a:rPr>
              <a:t>Permitted</a:t>
            </a:r>
          </a:p>
          <a:p>
            <a:pPr eaLnBrk="1" hangingPunct="1"/>
            <a:r>
              <a:rPr lang="en-US" altLang="en-US" sz="2400">
                <a:solidFill>
                  <a:schemeClr val="accent2"/>
                </a:solidFill>
                <a:latin typeface="Times New Roman" pitchFamily="18" charset="0"/>
                <a:ea typeface="MS PGothic" pitchFamily="34" charset="-128"/>
              </a:rPr>
              <a:t>transitions</a:t>
            </a:r>
          </a:p>
          <a:p>
            <a:pPr eaLnBrk="1" hangingPunct="1"/>
            <a:r>
              <a:rPr lang="en-US" altLang="en-US" sz="2400">
                <a:solidFill>
                  <a:schemeClr val="accent2"/>
                </a:solidFill>
                <a:latin typeface="Times New Roman" pitchFamily="18" charset="0"/>
                <a:ea typeface="MS PGothic" pitchFamily="34" charset="-128"/>
              </a:rPr>
              <a:t>in mammals</a:t>
            </a:r>
          </a:p>
        </p:txBody>
      </p:sp>
      <p:sp>
        <p:nvSpPr>
          <p:cNvPr id="15401" name="Line 41"/>
          <p:cNvSpPr>
            <a:spLocks noChangeShapeType="1"/>
          </p:cNvSpPr>
          <p:nvPr/>
        </p:nvSpPr>
        <p:spPr bwMode="auto">
          <a:xfrm>
            <a:off x="7467600" y="3276600"/>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15402" name="Line 42"/>
          <p:cNvSpPr>
            <a:spLocks noChangeShapeType="1"/>
          </p:cNvSpPr>
          <p:nvPr/>
        </p:nvSpPr>
        <p:spPr bwMode="auto">
          <a:xfrm flipH="1" flipV="1">
            <a:off x="5181600" y="2286000"/>
            <a:ext cx="1143000" cy="152400"/>
          </a:xfrm>
          <a:prstGeom prst="line">
            <a:avLst/>
          </a:prstGeom>
          <a:noFill/>
          <a:ln w="9525">
            <a:solidFill>
              <a:schemeClr val="tx1"/>
            </a:solidFill>
            <a:round/>
            <a:headEnd/>
            <a:tailEnd type="triangle" w="med" len="med"/>
          </a:ln>
        </p:spPr>
        <p:txBody>
          <a:bodyPr wrap="none" anchor="ctr"/>
          <a:lstStyle/>
          <a:p>
            <a:endParaRPr lang="en-US"/>
          </a:p>
        </p:txBody>
      </p:sp>
      <p:sp>
        <p:nvSpPr>
          <p:cNvPr id="15403" name="Text Box 43"/>
          <p:cNvSpPr txBox="1">
            <a:spLocks noChangeArrowheads="1"/>
          </p:cNvSpPr>
          <p:nvPr/>
        </p:nvSpPr>
        <p:spPr bwMode="auto">
          <a:xfrm>
            <a:off x="822325" y="2479675"/>
            <a:ext cx="1411288" cy="822325"/>
          </a:xfrm>
          <a:prstGeom prst="rect">
            <a:avLst/>
          </a:prstGeom>
          <a:solidFill>
            <a:srgbClr val="FFFF00"/>
          </a:solidFill>
          <a:ln w="9525">
            <a:noFill/>
            <a:miter lim="800000"/>
            <a:headEnd/>
            <a:tailEnd/>
          </a:ln>
        </p:spPr>
        <p:txBody>
          <a:bodyPr wrap="none">
            <a:spAutoFit/>
          </a:bodyPr>
          <a:lstStyle/>
          <a:p>
            <a:pPr eaLnBrk="1" hangingPunct="1"/>
            <a:r>
              <a:rPr lang="en-US" altLang="en-US" sz="2400">
                <a:solidFill>
                  <a:srgbClr val="006600"/>
                </a:solidFill>
                <a:latin typeface="Times New Roman" pitchFamily="18" charset="0"/>
                <a:ea typeface="MS PGothic" pitchFamily="34" charset="-128"/>
              </a:rPr>
              <a:t>Essential</a:t>
            </a:r>
          </a:p>
          <a:p>
            <a:pPr eaLnBrk="1" hangingPunct="1"/>
            <a:r>
              <a:rPr lang="en-US" altLang="en-US" sz="2400">
                <a:solidFill>
                  <a:srgbClr val="006600"/>
                </a:solidFill>
                <a:latin typeface="Times New Roman" pitchFamily="18" charset="0"/>
                <a:ea typeface="MS PGothic" pitchFamily="34" charset="-128"/>
              </a:rPr>
              <a:t>fatty acid</a:t>
            </a:r>
          </a:p>
        </p:txBody>
      </p:sp>
      <p:sp>
        <p:nvSpPr>
          <p:cNvPr id="15404" name="Line 44"/>
          <p:cNvSpPr>
            <a:spLocks noChangeShapeType="1"/>
          </p:cNvSpPr>
          <p:nvPr/>
        </p:nvSpPr>
        <p:spPr bwMode="auto">
          <a:xfrm>
            <a:off x="2362200" y="2895600"/>
            <a:ext cx="1066800" cy="457200"/>
          </a:xfrm>
          <a:prstGeom prst="line">
            <a:avLst/>
          </a:prstGeom>
          <a:noFill/>
          <a:ln w="9525">
            <a:solidFill>
              <a:schemeClr val="tx1"/>
            </a:solidFill>
            <a:round/>
            <a:headEnd/>
            <a:tailEnd type="triangle" w="med" len="med"/>
          </a:ln>
        </p:spPr>
        <p:txBody>
          <a:bodyPr wrap="none" anchor="ctr"/>
          <a:lstStyle/>
          <a:p>
            <a:endParaRPr lang="en-US"/>
          </a:p>
        </p:txBody>
      </p:sp>
      <p:sp>
        <p:nvSpPr>
          <p:cNvPr id="334893" name="Line 45"/>
          <p:cNvSpPr>
            <a:spLocks noChangeShapeType="1"/>
          </p:cNvSpPr>
          <p:nvPr/>
        </p:nvSpPr>
        <p:spPr bwMode="auto">
          <a:xfrm>
            <a:off x="609600" y="2819400"/>
            <a:ext cx="8153400" cy="0"/>
          </a:xfrm>
          <a:prstGeom prst="line">
            <a:avLst/>
          </a:prstGeom>
          <a:noFill/>
          <a:ln w="38100">
            <a:solidFill>
              <a:schemeClr val="accent2"/>
            </a:solidFill>
            <a:prstDash val="sysDot"/>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374"/>
                                        </p:tgtEl>
                                        <p:attrNameLst>
                                          <p:attrName>style.visibility</p:attrName>
                                        </p:attrNameLst>
                                      </p:cBhvr>
                                      <p:to>
                                        <p:strVal val="visible"/>
                                      </p:to>
                                    </p:set>
                                    <p:animEffect transition="in" filter="box(out)">
                                      <p:cBhvr>
                                        <p:cTn id="13" dur="500"/>
                                        <p:tgtEl>
                                          <p:spTgt spid="153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383"/>
                                        </p:tgtEl>
                                        <p:attrNameLst>
                                          <p:attrName>style.visibility</p:attrName>
                                        </p:attrNameLst>
                                      </p:cBhvr>
                                      <p:to>
                                        <p:strVal val="visible"/>
                                      </p:to>
                                    </p:set>
                                    <p:animEffect transition="in" filter="wipe(up)">
                                      <p:cBhvr>
                                        <p:cTn id="18" dur="500"/>
                                        <p:tgtEl>
                                          <p:spTgt spid="153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box(out)">
                                      <p:cBhvr>
                                        <p:cTn id="23" dur="500"/>
                                        <p:tgtEl>
                                          <p:spTgt spid="153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375"/>
                                        </p:tgtEl>
                                        <p:attrNameLst>
                                          <p:attrName>style.visibility</p:attrName>
                                        </p:attrNameLst>
                                      </p:cBhvr>
                                      <p:to>
                                        <p:strVal val="visible"/>
                                      </p:to>
                                    </p:set>
                                    <p:animEffect transition="in" filter="box(out)">
                                      <p:cBhvr>
                                        <p:cTn id="28" dur="500"/>
                                        <p:tgtEl>
                                          <p:spTgt spid="153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376"/>
                                        </p:tgtEl>
                                        <p:attrNameLst>
                                          <p:attrName>style.visibility</p:attrName>
                                        </p:attrNameLst>
                                      </p:cBhvr>
                                      <p:to>
                                        <p:strVal val="visible"/>
                                      </p:to>
                                    </p:set>
                                    <p:anim calcmode="lin" valueType="num">
                                      <p:cBhvr additive="base">
                                        <p:cTn id="33" dur="500" fill="hold"/>
                                        <p:tgtEl>
                                          <p:spTgt spid="15376"/>
                                        </p:tgtEl>
                                        <p:attrNameLst>
                                          <p:attrName>ppt_x</p:attrName>
                                        </p:attrNameLst>
                                      </p:cBhvr>
                                      <p:tavLst>
                                        <p:tav tm="0">
                                          <p:val>
                                            <p:strVal val="1+#ppt_w/2"/>
                                          </p:val>
                                        </p:tav>
                                        <p:tav tm="100000">
                                          <p:val>
                                            <p:strVal val="#ppt_x"/>
                                          </p:val>
                                        </p:tav>
                                      </p:tavLst>
                                    </p:anim>
                                    <p:anim calcmode="lin" valueType="num">
                                      <p:cBhvr additive="base">
                                        <p:cTn id="34" dur="500" fill="hold"/>
                                        <p:tgtEl>
                                          <p:spTgt spid="15376"/>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379"/>
                                        </p:tgtEl>
                                        <p:attrNameLst>
                                          <p:attrName>style.visibility</p:attrName>
                                        </p:attrNameLst>
                                      </p:cBhvr>
                                      <p:to>
                                        <p:strVal val="visible"/>
                                      </p:to>
                                    </p:set>
                                    <p:animEffect transition="in" filter="wipe(up)">
                                      <p:cBhvr>
                                        <p:cTn id="39" dur="500"/>
                                        <p:tgtEl>
                                          <p:spTgt spid="153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5380"/>
                                        </p:tgtEl>
                                        <p:attrNameLst>
                                          <p:attrName>style.visibility</p:attrName>
                                        </p:attrNameLst>
                                      </p:cBhvr>
                                      <p:to>
                                        <p:strVal val="visible"/>
                                      </p:to>
                                    </p:set>
                                    <p:anim calcmode="lin" valueType="num">
                                      <p:cBhvr additive="base">
                                        <p:cTn id="44" dur="500" fill="hold"/>
                                        <p:tgtEl>
                                          <p:spTgt spid="15380"/>
                                        </p:tgtEl>
                                        <p:attrNameLst>
                                          <p:attrName>ppt_x</p:attrName>
                                        </p:attrNameLst>
                                      </p:cBhvr>
                                      <p:tavLst>
                                        <p:tav tm="0">
                                          <p:val>
                                            <p:strVal val="0-#ppt_w/2"/>
                                          </p:val>
                                        </p:tav>
                                        <p:tav tm="100000">
                                          <p:val>
                                            <p:strVal val="#ppt_x"/>
                                          </p:val>
                                        </p:tav>
                                      </p:tavLst>
                                    </p:anim>
                                    <p:anim calcmode="lin" valueType="num">
                                      <p:cBhvr additive="base">
                                        <p:cTn id="45" dur="500" fill="hold"/>
                                        <p:tgtEl>
                                          <p:spTgt spid="15380"/>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5381"/>
                                        </p:tgtEl>
                                        <p:attrNameLst>
                                          <p:attrName>style.visibility</p:attrName>
                                        </p:attrNameLst>
                                      </p:cBhvr>
                                      <p:to>
                                        <p:strVal val="visible"/>
                                      </p:to>
                                    </p:set>
                                    <p:animEffect transition="in" filter="box(out)">
                                      <p:cBhvr>
                                        <p:cTn id="50" dur="500"/>
                                        <p:tgtEl>
                                          <p:spTgt spid="153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388"/>
                                        </p:tgtEl>
                                        <p:attrNameLst>
                                          <p:attrName>style.visibility</p:attrName>
                                        </p:attrNameLst>
                                      </p:cBhvr>
                                      <p:to>
                                        <p:strVal val="visible"/>
                                      </p:to>
                                    </p:set>
                                    <p:anim calcmode="lin" valueType="num">
                                      <p:cBhvr additive="base">
                                        <p:cTn id="55" dur="500" fill="hold"/>
                                        <p:tgtEl>
                                          <p:spTgt spid="15388"/>
                                        </p:tgtEl>
                                        <p:attrNameLst>
                                          <p:attrName>ppt_x</p:attrName>
                                        </p:attrNameLst>
                                      </p:cBhvr>
                                      <p:tavLst>
                                        <p:tav tm="0">
                                          <p:val>
                                            <p:strVal val="0-#ppt_w/2"/>
                                          </p:val>
                                        </p:tav>
                                        <p:tav tm="100000">
                                          <p:val>
                                            <p:strVal val="#ppt_x"/>
                                          </p:val>
                                        </p:tav>
                                      </p:tavLst>
                                    </p:anim>
                                    <p:anim calcmode="lin" valueType="num">
                                      <p:cBhvr additive="base">
                                        <p:cTn id="56" dur="500" fill="hold"/>
                                        <p:tgtEl>
                                          <p:spTgt spid="1538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5384"/>
                                        </p:tgtEl>
                                        <p:attrNameLst>
                                          <p:attrName>style.visibility</p:attrName>
                                        </p:attrNameLst>
                                      </p:cBhvr>
                                      <p:to>
                                        <p:strVal val="visible"/>
                                      </p:to>
                                    </p:set>
                                    <p:animEffect transition="in" filter="wipe(up)">
                                      <p:cBhvr>
                                        <p:cTn id="61" dur="500"/>
                                        <p:tgtEl>
                                          <p:spTgt spid="1538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15365"/>
                                        </p:tgtEl>
                                        <p:attrNameLst>
                                          <p:attrName>style.visibility</p:attrName>
                                        </p:attrNameLst>
                                      </p:cBhvr>
                                      <p:to>
                                        <p:strVal val="visible"/>
                                      </p:to>
                                    </p:set>
                                    <p:animEffect transition="in" filter="box(out)">
                                      <p:cBhvr>
                                        <p:cTn id="66" dur="500"/>
                                        <p:tgtEl>
                                          <p:spTgt spid="1536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32" fill="hold" grpId="0" nodeType="clickEffect">
                                  <p:stCondLst>
                                    <p:cond delay="0"/>
                                  </p:stCondLst>
                                  <p:childTnLst>
                                    <p:set>
                                      <p:cBhvr>
                                        <p:cTn id="70" dur="1" fill="hold">
                                          <p:stCondLst>
                                            <p:cond delay="0"/>
                                          </p:stCondLst>
                                        </p:cTn>
                                        <p:tgtEl>
                                          <p:spTgt spid="15377"/>
                                        </p:tgtEl>
                                        <p:attrNameLst>
                                          <p:attrName>style.visibility</p:attrName>
                                        </p:attrNameLst>
                                      </p:cBhvr>
                                      <p:to>
                                        <p:strVal val="visible"/>
                                      </p:to>
                                    </p:set>
                                    <p:animEffect transition="in" filter="box(out)">
                                      <p:cBhvr>
                                        <p:cTn id="71" dur="500"/>
                                        <p:tgtEl>
                                          <p:spTgt spid="1537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15382"/>
                                        </p:tgtEl>
                                        <p:attrNameLst>
                                          <p:attrName>style.visibility</p:attrName>
                                        </p:attrNameLst>
                                      </p:cBhvr>
                                      <p:to>
                                        <p:strVal val="visible"/>
                                      </p:to>
                                    </p:set>
                                    <p:anim calcmode="lin" valueType="num">
                                      <p:cBhvr additive="base">
                                        <p:cTn id="76" dur="500" fill="hold"/>
                                        <p:tgtEl>
                                          <p:spTgt spid="15382"/>
                                        </p:tgtEl>
                                        <p:attrNameLst>
                                          <p:attrName>ppt_x</p:attrName>
                                        </p:attrNameLst>
                                      </p:cBhvr>
                                      <p:tavLst>
                                        <p:tav tm="0">
                                          <p:val>
                                            <p:strVal val="1+#ppt_w/2"/>
                                          </p:val>
                                        </p:tav>
                                        <p:tav tm="100000">
                                          <p:val>
                                            <p:strVal val="#ppt_x"/>
                                          </p:val>
                                        </p:tav>
                                      </p:tavLst>
                                    </p:anim>
                                    <p:anim calcmode="lin" valueType="num">
                                      <p:cBhvr additive="base">
                                        <p:cTn id="77" dur="500" fill="hold"/>
                                        <p:tgtEl>
                                          <p:spTgt spid="15382"/>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5385"/>
                                        </p:tgtEl>
                                        <p:attrNameLst>
                                          <p:attrName>style.visibility</p:attrName>
                                        </p:attrNameLst>
                                      </p:cBhvr>
                                      <p:to>
                                        <p:strVal val="visible"/>
                                      </p:to>
                                    </p:set>
                                    <p:animEffect transition="in" filter="wipe(up)">
                                      <p:cBhvr>
                                        <p:cTn id="82" dur="500"/>
                                        <p:tgtEl>
                                          <p:spTgt spid="153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15366"/>
                                        </p:tgtEl>
                                        <p:attrNameLst>
                                          <p:attrName>style.visibility</p:attrName>
                                        </p:attrNameLst>
                                      </p:cBhvr>
                                      <p:to>
                                        <p:strVal val="visible"/>
                                      </p:to>
                                    </p:set>
                                    <p:animEffect transition="in" filter="box(out)">
                                      <p:cBhvr>
                                        <p:cTn id="87" dur="500"/>
                                        <p:tgtEl>
                                          <p:spTgt spid="1536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32" fill="hold" grpId="0" nodeType="clickEffect">
                                  <p:stCondLst>
                                    <p:cond delay="0"/>
                                  </p:stCondLst>
                                  <p:childTnLst>
                                    <p:set>
                                      <p:cBhvr>
                                        <p:cTn id="91" dur="1" fill="hold">
                                          <p:stCondLst>
                                            <p:cond delay="0"/>
                                          </p:stCondLst>
                                        </p:cTn>
                                        <p:tgtEl>
                                          <p:spTgt spid="15372"/>
                                        </p:tgtEl>
                                        <p:attrNameLst>
                                          <p:attrName>style.visibility</p:attrName>
                                        </p:attrNameLst>
                                      </p:cBhvr>
                                      <p:to>
                                        <p:strVal val="visible"/>
                                      </p:to>
                                    </p:set>
                                    <p:animEffect transition="in" filter="box(out)">
                                      <p:cBhvr>
                                        <p:cTn id="92" dur="500"/>
                                        <p:tgtEl>
                                          <p:spTgt spid="1537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5387"/>
                                        </p:tgtEl>
                                        <p:attrNameLst>
                                          <p:attrName>style.visibility</p:attrName>
                                        </p:attrNameLst>
                                      </p:cBhvr>
                                      <p:to>
                                        <p:strVal val="visible"/>
                                      </p:to>
                                    </p:set>
                                    <p:anim calcmode="lin" valueType="num">
                                      <p:cBhvr additive="base">
                                        <p:cTn id="97" dur="500" fill="hold"/>
                                        <p:tgtEl>
                                          <p:spTgt spid="15387"/>
                                        </p:tgtEl>
                                        <p:attrNameLst>
                                          <p:attrName>ppt_x</p:attrName>
                                        </p:attrNameLst>
                                      </p:cBhvr>
                                      <p:tavLst>
                                        <p:tav tm="0">
                                          <p:val>
                                            <p:strVal val="1+#ppt_w/2"/>
                                          </p:val>
                                        </p:tav>
                                        <p:tav tm="100000">
                                          <p:val>
                                            <p:strVal val="#ppt_x"/>
                                          </p:val>
                                        </p:tav>
                                      </p:tavLst>
                                    </p:anim>
                                    <p:anim calcmode="lin" valueType="num">
                                      <p:cBhvr additive="base">
                                        <p:cTn id="98" dur="500" fill="hold"/>
                                        <p:tgtEl>
                                          <p:spTgt spid="15387"/>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grpId="0" nodeType="clickEffect">
                                  <p:stCondLst>
                                    <p:cond delay="0"/>
                                  </p:stCondLst>
                                  <p:childTnLst>
                                    <p:set>
                                      <p:cBhvr>
                                        <p:cTn id="102" dur="1" fill="hold">
                                          <p:stCondLst>
                                            <p:cond delay="0"/>
                                          </p:stCondLst>
                                        </p:cTn>
                                        <p:tgtEl>
                                          <p:spTgt spid="15390"/>
                                        </p:tgtEl>
                                        <p:attrNameLst>
                                          <p:attrName>style.visibility</p:attrName>
                                        </p:attrNameLst>
                                      </p:cBhvr>
                                      <p:to>
                                        <p:strVal val="visible"/>
                                      </p:to>
                                    </p:set>
                                    <p:animEffect transition="in" filter="wipe(right)">
                                      <p:cBhvr>
                                        <p:cTn id="103" dur="500"/>
                                        <p:tgtEl>
                                          <p:spTgt spid="1539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32" fill="hold" grpId="0" nodeType="clickEffect">
                                  <p:stCondLst>
                                    <p:cond delay="0"/>
                                  </p:stCondLst>
                                  <p:childTnLst>
                                    <p:set>
                                      <p:cBhvr>
                                        <p:cTn id="107" dur="1" fill="hold">
                                          <p:stCondLst>
                                            <p:cond delay="0"/>
                                          </p:stCondLst>
                                        </p:cTn>
                                        <p:tgtEl>
                                          <p:spTgt spid="15367"/>
                                        </p:tgtEl>
                                        <p:attrNameLst>
                                          <p:attrName>style.visibility</p:attrName>
                                        </p:attrNameLst>
                                      </p:cBhvr>
                                      <p:to>
                                        <p:strVal val="visible"/>
                                      </p:to>
                                    </p:set>
                                    <p:animEffect transition="in" filter="box(out)">
                                      <p:cBhvr>
                                        <p:cTn id="108" dur="500"/>
                                        <p:tgtEl>
                                          <p:spTgt spid="1536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32" fill="hold" grpId="0" nodeType="clickEffect">
                                  <p:stCondLst>
                                    <p:cond delay="0"/>
                                  </p:stCondLst>
                                  <p:childTnLst>
                                    <p:set>
                                      <p:cBhvr>
                                        <p:cTn id="112" dur="1" fill="hold">
                                          <p:stCondLst>
                                            <p:cond delay="0"/>
                                          </p:stCondLst>
                                        </p:cTn>
                                        <p:tgtEl>
                                          <p:spTgt spid="15371"/>
                                        </p:tgtEl>
                                        <p:attrNameLst>
                                          <p:attrName>style.visibility</p:attrName>
                                        </p:attrNameLst>
                                      </p:cBhvr>
                                      <p:to>
                                        <p:strVal val="visible"/>
                                      </p:to>
                                    </p:set>
                                    <p:animEffect transition="in" filter="box(out)">
                                      <p:cBhvr>
                                        <p:cTn id="113" dur="500"/>
                                        <p:tgtEl>
                                          <p:spTgt spid="1537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15391"/>
                                        </p:tgtEl>
                                        <p:attrNameLst>
                                          <p:attrName>style.visibility</p:attrName>
                                        </p:attrNameLst>
                                      </p:cBhvr>
                                      <p:to>
                                        <p:strVal val="visible"/>
                                      </p:to>
                                    </p:set>
                                    <p:anim calcmode="lin" valueType="num">
                                      <p:cBhvr additive="base">
                                        <p:cTn id="118" dur="500" fill="hold"/>
                                        <p:tgtEl>
                                          <p:spTgt spid="15391"/>
                                        </p:tgtEl>
                                        <p:attrNameLst>
                                          <p:attrName>ppt_x</p:attrName>
                                        </p:attrNameLst>
                                      </p:cBhvr>
                                      <p:tavLst>
                                        <p:tav tm="0">
                                          <p:val>
                                            <p:strVal val="0-#ppt_w/2"/>
                                          </p:val>
                                        </p:tav>
                                        <p:tav tm="100000">
                                          <p:val>
                                            <p:strVal val="#ppt_x"/>
                                          </p:val>
                                        </p:tav>
                                      </p:tavLst>
                                    </p:anim>
                                    <p:anim calcmode="lin" valueType="num">
                                      <p:cBhvr additive="base">
                                        <p:cTn id="119" dur="500" fill="hold"/>
                                        <p:tgtEl>
                                          <p:spTgt spid="15391"/>
                                        </p:tgtEl>
                                        <p:attrNameLst>
                                          <p:attrName>ppt_y</p:attrName>
                                        </p:attrNameLst>
                                      </p:cBhvr>
                                      <p:tavLst>
                                        <p:tav tm="0">
                                          <p:val>
                                            <p:strVal val="#ppt_y"/>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5378"/>
                                        </p:tgtEl>
                                        <p:attrNameLst>
                                          <p:attrName>style.visibility</p:attrName>
                                        </p:attrNameLst>
                                      </p:cBhvr>
                                      <p:to>
                                        <p:strVal val="visible"/>
                                      </p:to>
                                    </p:set>
                                    <p:animEffect transition="in" filter="wipe(up)">
                                      <p:cBhvr>
                                        <p:cTn id="124" dur="500"/>
                                        <p:tgtEl>
                                          <p:spTgt spid="1537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32" fill="hold" grpId="0" nodeType="clickEffect">
                                  <p:stCondLst>
                                    <p:cond delay="0"/>
                                  </p:stCondLst>
                                  <p:childTnLst>
                                    <p:set>
                                      <p:cBhvr>
                                        <p:cTn id="128" dur="1" fill="hold">
                                          <p:stCondLst>
                                            <p:cond delay="0"/>
                                          </p:stCondLst>
                                        </p:cTn>
                                        <p:tgtEl>
                                          <p:spTgt spid="15399"/>
                                        </p:tgtEl>
                                        <p:attrNameLst>
                                          <p:attrName>style.visibility</p:attrName>
                                        </p:attrNameLst>
                                      </p:cBhvr>
                                      <p:to>
                                        <p:strVal val="visible"/>
                                      </p:to>
                                    </p:set>
                                    <p:animEffect transition="in" filter="box(out)">
                                      <p:cBhvr>
                                        <p:cTn id="129" dur="500"/>
                                        <p:tgtEl>
                                          <p:spTgt spid="15399"/>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5389"/>
                                        </p:tgtEl>
                                        <p:attrNameLst>
                                          <p:attrName>style.visibility</p:attrName>
                                        </p:attrNameLst>
                                      </p:cBhvr>
                                      <p:to>
                                        <p:strVal val="visible"/>
                                      </p:to>
                                    </p:set>
                                    <p:animEffect transition="in" filter="wipe(left)">
                                      <p:cBhvr>
                                        <p:cTn id="134" dur="500"/>
                                        <p:tgtEl>
                                          <p:spTgt spid="1538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5368"/>
                                        </p:tgtEl>
                                        <p:attrNameLst>
                                          <p:attrName>style.visibility</p:attrName>
                                        </p:attrNameLst>
                                      </p:cBhvr>
                                      <p:to>
                                        <p:strVal val="visible"/>
                                      </p:to>
                                    </p:set>
                                    <p:anim calcmode="lin" valueType="num">
                                      <p:cBhvr additive="base">
                                        <p:cTn id="139" dur="500" fill="hold"/>
                                        <p:tgtEl>
                                          <p:spTgt spid="15368"/>
                                        </p:tgtEl>
                                        <p:attrNameLst>
                                          <p:attrName>ppt_x</p:attrName>
                                        </p:attrNameLst>
                                      </p:cBhvr>
                                      <p:tavLst>
                                        <p:tav tm="0">
                                          <p:val>
                                            <p:strVal val="1+#ppt_w/2"/>
                                          </p:val>
                                        </p:tav>
                                        <p:tav tm="100000">
                                          <p:val>
                                            <p:strVal val="#ppt_x"/>
                                          </p:val>
                                        </p:tav>
                                      </p:tavLst>
                                    </p:anim>
                                    <p:anim calcmode="lin" valueType="num">
                                      <p:cBhvr additive="base">
                                        <p:cTn id="140"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 presetClass="entr" presetSubtype="32" fill="hold" grpId="0" nodeType="clickEffect">
                                  <p:stCondLst>
                                    <p:cond delay="0"/>
                                  </p:stCondLst>
                                  <p:childTnLst>
                                    <p:set>
                                      <p:cBhvr>
                                        <p:cTn id="144" dur="1" fill="hold">
                                          <p:stCondLst>
                                            <p:cond delay="0"/>
                                          </p:stCondLst>
                                        </p:cTn>
                                        <p:tgtEl>
                                          <p:spTgt spid="15373"/>
                                        </p:tgtEl>
                                        <p:attrNameLst>
                                          <p:attrName>style.visibility</p:attrName>
                                        </p:attrNameLst>
                                      </p:cBhvr>
                                      <p:to>
                                        <p:strVal val="visible"/>
                                      </p:to>
                                    </p:set>
                                    <p:animEffect transition="in" filter="box(out)">
                                      <p:cBhvr>
                                        <p:cTn id="145" dur="500"/>
                                        <p:tgtEl>
                                          <p:spTgt spid="1537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15394"/>
                                        </p:tgtEl>
                                        <p:attrNameLst>
                                          <p:attrName>style.visibility</p:attrName>
                                        </p:attrNameLst>
                                      </p:cBhvr>
                                      <p:to>
                                        <p:strVal val="visible"/>
                                      </p:to>
                                    </p:set>
                                    <p:anim calcmode="lin" valueType="num">
                                      <p:cBhvr additive="base">
                                        <p:cTn id="150" dur="500" fill="hold"/>
                                        <p:tgtEl>
                                          <p:spTgt spid="15394"/>
                                        </p:tgtEl>
                                        <p:attrNameLst>
                                          <p:attrName>ppt_x</p:attrName>
                                        </p:attrNameLst>
                                      </p:cBhvr>
                                      <p:tavLst>
                                        <p:tav tm="0">
                                          <p:val>
                                            <p:strVal val="#ppt_x"/>
                                          </p:val>
                                        </p:tav>
                                        <p:tav tm="100000">
                                          <p:val>
                                            <p:strVal val="#ppt_x"/>
                                          </p:val>
                                        </p:tav>
                                      </p:tavLst>
                                    </p:anim>
                                    <p:anim calcmode="lin" valueType="num">
                                      <p:cBhvr additive="base">
                                        <p:cTn id="151" dur="500" fill="hold"/>
                                        <p:tgtEl>
                                          <p:spTgt spid="15394"/>
                                        </p:tgtEl>
                                        <p:attrNameLst>
                                          <p:attrName>ppt_y</p:attrName>
                                        </p:attrNameLst>
                                      </p:cBhvr>
                                      <p:tavLst>
                                        <p:tav tm="0">
                                          <p:val>
                                            <p:strVal val="1+#ppt_h/2"/>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1" fill="hold" grpId="0" nodeType="clickEffect">
                                  <p:stCondLst>
                                    <p:cond delay="0"/>
                                  </p:stCondLst>
                                  <p:childTnLst>
                                    <p:set>
                                      <p:cBhvr>
                                        <p:cTn id="155" dur="1" fill="hold">
                                          <p:stCondLst>
                                            <p:cond delay="0"/>
                                          </p:stCondLst>
                                        </p:cTn>
                                        <p:tgtEl>
                                          <p:spTgt spid="15392"/>
                                        </p:tgtEl>
                                        <p:attrNameLst>
                                          <p:attrName>style.visibility</p:attrName>
                                        </p:attrNameLst>
                                      </p:cBhvr>
                                      <p:to>
                                        <p:strVal val="visible"/>
                                      </p:to>
                                    </p:set>
                                    <p:animEffect transition="in" filter="wipe(up)">
                                      <p:cBhvr>
                                        <p:cTn id="156" dur="500"/>
                                        <p:tgtEl>
                                          <p:spTgt spid="1539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2" fill="hold" grpId="0" nodeType="clickEffect">
                                  <p:stCondLst>
                                    <p:cond delay="0"/>
                                  </p:stCondLst>
                                  <p:childTnLst>
                                    <p:set>
                                      <p:cBhvr>
                                        <p:cTn id="160" dur="1" fill="hold">
                                          <p:stCondLst>
                                            <p:cond delay="0"/>
                                          </p:stCondLst>
                                        </p:cTn>
                                        <p:tgtEl>
                                          <p:spTgt spid="15369"/>
                                        </p:tgtEl>
                                        <p:attrNameLst>
                                          <p:attrName>style.visibility</p:attrName>
                                        </p:attrNameLst>
                                      </p:cBhvr>
                                      <p:to>
                                        <p:strVal val="visible"/>
                                      </p:to>
                                    </p:set>
                                    <p:anim calcmode="lin" valueType="num">
                                      <p:cBhvr additive="base">
                                        <p:cTn id="161" dur="500" fill="hold"/>
                                        <p:tgtEl>
                                          <p:spTgt spid="15369"/>
                                        </p:tgtEl>
                                        <p:attrNameLst>
                                          <p:attrName>ppt_x</p:attrName>
                                        </p:attrNameLst>
                                      </p:cBhvr>
                                      <p:tavLst>
                                        <p:tav tm="0">
                                          <p:val>
                                            <p:strVal val="1+#ppt_w/2"/>
                                          </p:val>
                                        </p:tav>
                                        <p:tav tm="100000">
                                          <p:val>
                                            <p:strVal val="#ppt_x"/>
                                          </p:val>
                                        </p:tav>
                                      </p:tavLst>
                                    </p:anim>
                                    <p:anim calcmode="lin" valueType="num">
                                      <p:cBhvr additive="base">
                                        <p:cTn id="162"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4" presetClass="entr" presetSubtype="32" fill="hold" grpId="0" nodeType="clickEffect">
                                  <p:stCondLst>
                                    <p:cond delay="0"/>
                                  </p:stCondLst>
                                  <p:childTnLst>
                                    <p:set>
                                      <p:cBhvr>
                                        <p:cTn id="166" dur="1" fill="hold">
                                          <p:stCondLst>
                                            <p:cond delay="0"/>
                                          </p:stCondLst>
                                        </p:cTn>
                                        <p:tgtEl>
                                          <p:spTgt spid="15397"/>
                                        </p:tgtEl>
                                        <p:attrNameLst>
                                          <p:attrName>style.visibility</p:attrName>
                                        </p:attrNameLst>
                                      </p:cBhvr>
                                      <p:to>
                                        <p:strVal val="visible"/>
                                      </p:to>
                                    </p:set>
                                    <p:animEffect transition="in" filter="box(out)">
                                      <p:cBhvr>
                                        <p:cTn id="167" dur="500"/>
                                        <p:tgtEl>
                                          <p:spTgt spid="15397"/>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5396"/>
                                        </p:tgtEl>
                                        <p:attrNameLst>
                                          <p:attrName>style.visibility</p:attrName>
                                        </p:attrNameLst>
                                      </p:cBhvr>
                                      <p:to>
                                        <p:strVal val="visible"/>
                                      </p:to>
                                    </p:set>
                                    <p:anim calcmode="lin" valueType="num">
                                      <p:cBhvr additive="base">
                                        <p:cTn id="172" dur="500" fill="hold"/>
                                        <p:tgtEl>
                                          <p:spTgt spid="15396"/>
                                        </p:tgtEl>
                                        <p:attrNameLst>
                                          <p:attrName>ppt_x</p:attrName>
                                        </p:attrNameLst>
                                      </p:cBhvr>
                                      <p:tavLst>
                                        <p:tav tm="0">
                                          <p:val>
                                            <p:strVal val="#ppt_x"/>
                                          </p:val>
                                        </p:tav>
                                        <p:tav tm="100000">
                                          <p:val>
                                            <p:strVal val="#ppt_x"/>
                                          </p:val>
                                        </p:tav>
                                      </p:tavLst>
                                    </p:anim>
                                    <p:anim calcmode="lin" valueType="num">
                                      <p:cBhvr additive="base">
                                        <p:cTn id="173" dur="500" fill="hold"/>
                                        <p:tgtEl>
                                          <p:spTgt spid="15396"/>
                                        </p:tgtEl>
                                        <p:attrNameLst>
                                          <p:attrName>ppt_y</p:attrName>
                                        </p:attrNameLst>
                                      </p:cBhvr>
                                      <p:tavLst>
                                        <p:tav tm="0">
                                          <p:val>
                                            <p:strVal val="1+#ppt_h/2"/>
                                          </p:val>
                                        </p:tav>
                                        <p:tav tm="100000">
                                          <p:val>
                                            <p:strVal val="#ppt_y"/>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1" fill="hold" grpId="0" nodeType="clickEffect">
                                  <p:stCondLst>
                                    <p:cond delay="0"/>
                                  </p:stCondLst>
                                  <p:childTnLst>
                                    <p:set>
                                      <p:cBhvr>
                                        <p:cTn id="177" dur="1" fill="hold">
                                          <p:stCondLst>
                                            <p:cond delay="0"/>
                                          </p:stCondLst>
                                        </p:cTn>
                                        <p:tgtEl>
                                          <p:spTgt spid="15393"/>
                                        </p:tgtEl>
                                        <p:attrNameLst>
                                          <p:attrName>style.visibility</p:attrName>
                                        </p:attrNameLst>
                                      </p:cBhvr>
                                      <p:to>
                                        <p:strVal val="visible"/>
                                      </p:to>
                                    </p:set>
                                    <p:animEffect transition="in" filter="wipe(up)">
                                      <p:cBhvr>
                                        <p:cTn id="178" dur="500"/>
                                        <p:tgtEl>
                                          <p:spTgt spid="15393"/>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5370"/>
                                        </p:tgtEl>
                                        <p:attrNameLst>
                                          <p:attrName>style.visibility</p:attrName>
                                        </p:attrNameLst>
                                      </p:cBhvr>
                                      <p:to>
                                        <p:strVal val="visible"/>
                                      </p:to>
                                    </p:set>
                                    <p:anim calcmode="lin" valueType="num">
                                      <p:cBhvr additive="base">
                                        <p:cTn id="183" dur="500" fill="hold"/>
                                        <p:tgtEl>
                                          <p:spTgt spid="15370"/>
                                        </p:tgtEl>
                                        <p:attrNameLst>
                                          <p:attrName>ppt_x</p:attrName>
                                        </p:attrNameLst>
                                      </p:cBhvr>
                                      <p:tavLst>
                                        <p:tav tm="0">
                                          <p:val>
                                            <p:strVal val="#ppt_x"/>
                                          </p:val>
                                        </p:tav>
                                        <p:tav tm="100000">
                                          <p:val>
                                            <p:strVal val="#ppt_x"/>
                                          </p:val>
                                        </p:tav>
                                      </p:tavLst>
                                    </p:anim>
                                    <p:anim calcmode="lin" valueType="num">
                                      <p:cBhvr additive="base">
                                        <p:cTn id="184"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 presetClass="entr" presetSubtype="32" fill="hold" grpId="0" nodeType="clickEffect">
                                  <p:stCondLst>
                                    <p:cond delay="0"/>
                                  </p:stCondLst>
                                  <p:childTnLst>
                                    <p:set>
                                      <p:cBhvr>
                                        <p:cTn id="188" dur="1" fill="hold">
                                          <p:stCondLst>
                                            <p:cond delay="0"/>
                                          </p:stCondLst>
                                        </p:cTn>
                                        <p:tgtEl>
                                          <p:spTgt spid="15398"/>
                                        </p:tgtEl>
                                        <p:attrNameLst>
                                          <p:attrName>style.visibility</p:attrName>
                                        </p:attrNameLst>
                                      </p:cBhvr>
                                      <p:to>
                                        <p:strVal val="visible"/>
                                      </p:to>
                                    </p:set>
                                    <p:animEffect transition="in" filter="box(out)">
                                      <p:cBhvr>
                                        <p:cTn id="189" dur="500"/>
                                        <p:tgtEl>
                                          <p:spTgt spid="15398"/>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15395"/>
                                        </p:tgtEl>
                                        <p:attrNameLst>
                                          <p:attrName>style.visibility</p:attrName>
                                        </p:attrNameLst>
                                      </p:cBhvr>
                                      <p:to>
                                        <p:strVal val="visible"/>
                                      </p:to>
                                    </p:set>
                                    <p:anim calcmode="lin" valueType="num">
                                      <p:cBhvr additive="base">
                                        <p:cTn id="194" dur="500" fill="hold"/>
                                        <p:tgtEl>
                                          <p:spTgt spid="15395"/>
                                        </p:tgtEl>
                                        <p:attrNameLst>
                                          <p:attrName>ppt_x</p:attrName>
                                        </p:attrNameLst>
                                      </p:cBhvr>
                                      <p:tavLst>
                                        <p:tav tm="0">
                                          <p:val>
                                            <p:strVal val="#ppt_x"/>
                                          </p:val>
                                        </p:tav>
                                        <p:tav tm="100000">
                                          <p:val>
                                            <p:strVal val="#ppt_x"/>
                                          </p:val>
                                        </p:tav>
                                      </p:tavLst>
                                    </p:anim>
                                    <p:anim calcmode="lin" valueType="num">
                                      <p:cBhvr additive="base">
                                        <p:cTn id="195" dur="500" fill="hold"/>
                                        <p:tgtEl>
                                          <p:spTgt spid="15395"/>
                                        </p:tgtEl>
                                        <p:attrNameLst>
                                          <p:attrName>ppt_y</p:attrName>
                                        </p:attrNameLst>
                                      </p:cBhvr>
                                      <p:tavLst>
                                        <p:tav tm="0">
                                          <p:val>
                                            <p:strVal val="1+#ppt_h/2"/>
                                          </p:val>
                                        </p:tav>
                                        <p:tav tm="100000">
                                          <p:val>
                                            <p:strVal val="#ppt_y"/>
                                          </p:val>
                                        </p:tav>
                                      </p:tavLst>
                                    </p:anim>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3" presetClass="entr" presetSubtype="528" fill="hold" grpId="0" nodeType="clickEffect">
                                  <p:stCondLst>
                                    <p:cond delay="0"/>
                                  </p:stCondLst>
                                  <p:childTnLst>
                                    <p:set>
                                      <p:cBhvr>
                                        <p:cTn id="199" dur="1" fill="hold">
                                          <p:stCondLst>
                                            <p:cond delay="0"/>
                                          </p:stCondLst>
                                        </p:cTn>
                                        <p:tgtEl>
                                          <p:spTgt spid="15400"/>
                                        </p:tgtEl>
                                        <p:attrNameLst>
                                          <p:attrName>style.visibility</p:attrName>
                                        </p:attrNameLst>
                                      </p:cBhvr>
                                      <p:to>
                                        <p:strVal val="visible"/>
                                      </p:to>
                                    </p:set>
                                    <p:anim calcmode="lin" valueType="num">
                                      <p:cBhvr>
                                        <p:cTn id="200" dur="500" fill="hold"/>
                                        <p:tgtEl>
                                          <p:spTgt spid="15400"/>
                                        </p:tgtEl>
                                        <p:attrNameLst>
                                          <p:attrName>ppt_w</p:attrName>
                                        </p:attrNameLst>
                                      </p:cBhvr>
                                      <p:tavLst>
                                        <p:tav tm="0">
                                          <p:val>
                                            <p:fltVal val="0"/>
                                          </p:val>
                                        </p:tav>
                                        <p:tav tm="100000">
                                          <p:val>
                                            <p:strVal val="#ppt_w"/>
                                          </p:val>
                                        </p:tav>
                                      </p:tavLst>
                                    </p:anim>
                                    <p:anim calcmode="lin" valueType="num">
                                      <p:cBhvr>
                                        <p:cTn id="201" dur="500" fill="hold"/>
                                        <p:tgtEl>
                                          <p:spTgt spid="15400"/>
                                        </p:tgtEl>
                                        <p:attrNameLst>
                                          <p:attrName>ppt_h</p:attrName>
                                        </p:attrNameLst>
                                      </p:cBhvr>
                                      <p:tavLst>
                                        <p:tav tm="0">
                                          <p:val>
                                            <p:fltVal val="0"/>
                                          </p:val>
                                        </p:tav>
                                        <p:tav tm="100000">
                                          <p:val>
                                            <p:strVal val="#ppt_h"/>
                                          </p:val>
                                        </p:tav>
                                      </p:tavLst>
                                    </p:anim>
                                    <p:anim calcmode="lin" valueType="num">
                                      <p:cBhvr>
                                        <p:cTn id="202" dur="500" fill="hold"/>
                                        <p:tgtEl>
                                          <p:spTgt spid="15400"/>
                                        </p:tgtEl>
                                        <p:attrNameLst>
                                          <p:attrName>ppt_x</p:attrName>
                                        </p:attrNameLst>
                                      </p:cBhvr>
                                      <p:tavLst>
                                        <p:tav tm="0">
                                          <p:val>
                                            <p:fltVal val="0.5"/>
                                          </p:val>
                                        </p:tav>
                                        <p:tav tm="100000">
                                          <p:val>
                                            <p:strVal val="#ppt_x"/>
                                          </p:val>
                                        </p:tav>
                                      </p:tavLst>
                                    </p:anim>
                                    <p:anim calcmode="lin" valueType="num">
                                      <p:cBhvr>
                                        <p:cTn id="203" dur="500" fill="hold"/>
                                        <p:tgtEl>
                                          <p:spTgt spid="15400"/>
                                        </p:tgtEl>
                                        <p:attrNameLst>
                                          <p:attrName>ppt_y</p:attrName>
                                        </p:attrNameLst>
                                      </p:cBhvr>
                                      <p:tavLst>
                                        <p:tav tm="0">
                                          <p:val>
                                            <p:fltVal val="0.5"/>
                                          </p:val>
                                        </p:tav>
                                        <p:tav tm="100000">
                                          <p:val>
                                            <p:strVal val="#ppt_y"/>
                                          </p:val>
                                        </p:tav>
                                      </p:tavLst>
                                    </p:anim>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15401"/>
                                        </p:tgtEl>
                                        <p:attrNameLst>
                                          <p:attrName>style.visibility</p:attrName>
                                        </p:attrNameLst>
                                      </p:cBhvr>
                                      <p:to>
                                        <p:strVal val="visible"/>
                                      </p:to>
                                    </p:set>
                                    <p:animEffect transition="in" filter="wipe(up)">
                                      <p:cBhvr>
                                        <p:cTn id="208" dur="500"/>
                                        <p:tgtEl>
                                          <p:spTgt spid="15401"/>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2" fill="hold" grpId="0" nodeType="clickEffect">
                                  <p:stCondLst>
                                    <p:cond delay="0"/>
                                  </p:stCondLst>
                                  <p:childTnLst>
                                    <p:set>
                                      <p:cBhvr>
                                        <p:cTn id="212" dur="1" fill="hold">
                                          <p:stCondLst>
                                            <p:cond delay="0"/>
                                          </p:stCondLst>
                                        </p:cTn>
                                        <p:tgtEl>
                                          <p:spTgt spid="15402"/>
                                        </p:tgtEl>
                                        <p:attrNameLst>
                                          <p:attrName>style.visibility</p:attrName>
                                        </p:attrNameLst>
                                      </p:cBhvr>
                                      <p:to>
                                        <p:strVal val="visible"/>
                                      </p:to>
                                    </p:set>
                                    <p:animEffect transition="in" filter="wipe(right)">
                                      <p:cBhvr>
                                        <p:cTn id="213" dur="500"/>
                                        <p:tgtEl>
                                          <p:spTgt spid="15402"/>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23" presetClass="entr" presetSubtype="528" fill="hold" grpId="0" nodeType="clickEffect">
                                  <p:stCondLst>
                                    <p:cond delay="0"/>
                                  </p:stCondLst>
                                  <p:childTnLst>
                                    <p:set>
                                      <p:cBhvr>
                                        <p:cTn id="217" dur="1" fill="hold">
                                          <p:stCondLst>
                                            <p:cond delay="0"/>
                                          </p:stCondLst>
                                        </p:cTn>
                                        <p:tgtEl>
                                          <p:spTgt spid="15403"/>
                                        </p:tgtEl>
                                        <p:attrNameLst>
                                          <p:attrName>style.visibility</p:attrName>
                                        </p:attrNameLst>
                                      </p:cBhvr>
                                      <p:to>
                                        <p:strVal val="visible"/>
                                      </p:to>
                                    </p:set>
                                    <p:anim calcmode="lin" valueType="num">
                                      <p:cBhvr>
                                        <p:cTn id="218" dur="500" fill="hold"/>
                                        <p:tgtEl>
                                          <p:spTgt spid="15403"/>
                                        </p:tgtEl>
                                        <p:attrNameLst>
                                          <p:attrName>ppt_w</p:attrName>
                                        </p:attrNameLst>
                                      </p:cBhvr>
                                      <p:tavLst>
                                        <p:tav tm="0">
                                          <p:val>
                                            <p:fltVal val="0"/>
                                          </p:val>
                                        </p:tav>
                                        <p:tav tm="100000">
                                          <p:val>
                                            <p:strVal val="#ppt_w"/>
                                          </p:val>
                                        </p:tav>
                                      </p:tavLst>
                                    </p:anim>
                                    <p:anim calcmode="lin" valueType="num">
                                      <p:cBhvr>
                                        <p:cTn id="219" dur="500" fill="hold"/>
                                        <p:tgtEl>
                                          <p:spTgt spid="15403"/>
                                        </p:tgtEl>
                                        <p:attrNameLst>
                                          <p:attrName>ppt_h</p:attrName>
                                        </p:attrNameLst>
                                      </p:cBhvr>
                                      <p:tavLst>
                                        <p:tav tm="0">
                                          <p:val>
                                            <p:fltVal val="0"/>
                                          </p:val>
                                        </p:tav>
                                        <p:tav tm="100000">
                                          <p:val>
                                            <p:strVal val="#ppt_h"/>
                                          </p:val>
                                        </p:tav>
                                      </p:tavLst>
                                    </p:anim>
                                    <p:anim calcmode="lin" valueType="num">
                                      <p:cBhvr>
                                        <p:cTn id="220" dur="500" fill="hold"/>
                                        <p:tgtEl>
                                          <p:spTgt spid="15403"/>
                                        </p:tgtEl>
                                        <p:attrNameLst>
                                          <p:attrName>ppt_x</p:attrName>
                                        </p:attrNameLst>
                                      </p:cBhvr>
                                      <p:tavLst>
                                        <p:tav tm="0">
                                          <p:val>
                                            <p:fltVal val="0.5"/>
                                          </p:val>
                                        </p:tav>
                                        <p:tav tm="100000">
                                          <p:val>
                                            <p:strVal val="#ppt_x"/>
                                          </p:val>
                                        </p:tav>
                                      </p:tavLst>
                                    </p:anim>
                                    <p:anim calcmode="lin" valueType="num">
                                      <p:cBhvr>
                                        <p:cTn id="221" dur="500" fill="hold"/>
                                        <p:tgtEl>
                                          <p:spTgt spid="15403"/>
                                        </p:tgtEl>
                                        <p:attrNameLst>
                                          <p:attrName>ppt_y</p:attrName>
                                        </p:attrNameLst>
                                      </p:cBhvr>
                                      <p:tavLst>
                                        <p:tav tm="0">
                                          <p:val>
                                            <p:fltVal val="0.5"/>
                                          </p:val>
                                        </p:tav>
                                        <p:tav tm="100000">
                                          <p:val>
                                            <p:strVal val="#ppt_y"/>
                                          </p:val>
                                        </p:tav>
                                      </p:tavLst>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2" presetClass="entr" presetSubtype="8" fill="hold" grpId="0" nodeType="clickEffect">
                                  <p:stCondLst>
                                    <p:cond delay="0"/>
                                  </p:stCondLst>
                                  <p:childTnLst>
                                    <p:set>
                                      <p:cBhvr>
                                        <p:cTn id="225" dur="1" fill="hold">
                                          <p:stCondLst>
                                            <p:cond delay="0"/>
                                          </p:stCondLst>
                                        </p:cTn>
                                        <p:tgtEl>
                                          <p:spTgt spid="15404"/>
                                        </p:tgtEl>
                                        <p:attrNameLst>
                                          <p:attrName>style.visibility</p:attrName>
                                        </p:attrNameLst>
                                      </p:cBhvr>
                                      <p:to>
                                        <p:strVal val="visible"/>
                                      </p:to>
                                    </p:set>
                                    <p:animEffect transition="in" filter="wipe(left)">
                                      <p:cBhvr>
                                        <p:cTn id="226" dur="5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4" grpId="0" autoUpdateAnimBg="0"/>
      <p:bldP spid="15365" grpId="0" autoUpdateAnimBg="0"/>
      <p:bldP spid="15366" grpId="0" autoUpdateAnimBg="0"/>
      <p:bldP spid="15367" grpId="0" autoUpdateAnimBg="0"/>
      <p:bldP spid="15368" grpId="0" autoUpdateAnimBg="0"/>
      <p:bldP spid="15369" grpId="0" autoUpdateAnimBg="0"/>
      <p:bldP spid="15370" grpId="0" autoUpdateAnimBg="0"/>
      <p:bldP spid="15371" grpId="0" autoUpdateAnimBg="0"/>
      <p:bldP spid="15372" grpId="0" autoUpdateAnimBg="0"/>
      <p:bldP spid="15373" grpId="0" autoUpdateAnimBg="0"/>
      <p:bldP spid="15374" grpId="0" autoUpdateAnimBg="0"/>
      <p:bldP spid="15375" grpId="0" autoUpdateAnimBg="0"/>
      <p:bldP spid="15376" grpId="0" autoUpdateAnimBg="0"/>
      <p:bldP spid="15377" grpId="0" autoUpdateAnimBg="0"/>
      <p:bldP spid="15378" grpId="0" animBg="1"/>
      <p:bldP spid="15379" grpId="0" animBg="1"/>
      <p:bldP spid="15380" grpId="0" autoUpdateAnimBg="0"/>
      <p:bldP spid="15381" grpId="0" autoUpdateAnimBg="0"/>
      <p:bldP spid="15382" grpId="0" autoUpdateAnimBg="0"/>
      <p:bldP spid="15383" grpId="0" animBg="1"/>
      <p:bldP spid="15384" grpId="0" animBg="1"/>
      <p:bldP spid="15385" grpId="0" animBg="1"/>
      <p:bldP spid="15387" grpId="0" autoUpdateAnimBg="0"/>
      <p:bldP spid="15388" grpId="0" autoUpdateAnimBg="0"/>
      <p:bldP spid="15389" grpId="0" animBg="1"/>
      <p:bldP spid="15390" grpId="0" animBg="1"/>
      <p:bldP spid="15391" grpId="0" autoUpdateAnimBg="0"/>
      <p:bldP spid="15392" grpId="0" animBg="1"/>
      <p:bldP spid="15393" grpId="0" animBg="1"/>
      <p:bldP spid="15394" grpId="0" autoUpdateAnimBg="0"/>
      <p:bldP spid="15395" grpId="0" autoUpdateAnimBg="0"/>
      <p:bldP spid="15396" grpId="0" autoUpdateAnimBg="0"/>
      <p:bldP spid="15397" grpId="0" autoUpdateAnimBg="0"/>
      <p:bldP spid="15398" grpId="0" autoUpdateAnimBg="0"/>
      <p:bldP spid="15399" grpId="0" autoUpdateAnimBg="0"/>
      <p:bldP spid="15400" grpId="0" autoUpdateAnimBg="0"/>
      <p:bldP spid="15401" grpId="0" animBg="1"/>
      <p:bldP spid="15402" grpId="0" animBg="1"/>
      <p:bldP spid="15403" grpId="0" animBg="1" autoUpdateAnimBg="0"/>
      <p:bldP spid="1540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0"/>
          <p:cNvSpPr txBox="1">
            <a:spLocks noChangeArrowheads="1"/>
          </p:cNvSpPr>
          <p:nvPr/>
        </p:nvSpPr>
        <p:spPr bwMode="auto">
          <a:xfrm>
            <a:off x="457200" y="304800"/>
            <a:ext cx="7848600" cy="457200"/>
          </a:xfrm>
          <a:prstGeom prst="rect">
            <a:avLst/>
          </a:prstGeom>
          <a:noFill/>
          <a:ln w="9525">
            <a:noFill/>
            <a:miter lim="800000"/>
            <a:headEnd/>
            <a:tailEnd/>
          </a:ln>
        </p:spPr>
        <p:txBody>
          <a:bodyPr>
            <a:spAutoFit/>
          </a:bodyPr>
          <a:lstStyle/>
          <a:p>
            <a:pPr algn="ctr" eaLnBrk="1" hangingPunct="1">
              <a:spcBef>
                <a:spcPct val="50000"/>
              </a:spcBef>
            </a:pPr>
            <a:r>
              <a:rPr lang="en-US" altLang="en-US" sz="2400" b="1">
                <a:latin typeface="Times New Roman" pitchFamily="18" charset="0"/>
                <a:ea typeface="MS PGothic" pitchFamily="34" charset="-128"/>
              </a:rPr>
              <a:t>Differences in synthesis and catabolism of Fat</a:t>
            </a:r>
          </a:p>
        </p:txBody>
      </p:sp>
      <p:graphicFrame>
        <p:nvGraphicFramePr>
          <p:cNvPr id="18542" name="Group 110"/>
          <p:cNvGraphicFramePr>
            <a:graphicFrameLocks noGrp="1"/>
          </p:cNvGraphicFramePr>
          <p:nvPr>
            <p:ph/>
          </p:nvPr>
        </p:nvGraphicFramePr>
        <p:xfrm>
          <a:off x="228600" y="838200"/>
          <a:ext cx="8305800" cy="5832473"/>
        </p:xfrm>
        <a:graphic>
          <a:graphicData uri="http://schemas.openxmlformats.org/drawingml/2006/table">
            <a:tbl>
              <a:tblPr/>
              <a:tblGrid>
                <a:gridCol w="2667000"/>
                <a:gridCol w="2971800"/>
                <a:gridCol w="2667000"/>
              </a:tblGrid>
              <a:tr h="7094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Fatty acid Synthesis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Catabolism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3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Intermediates are bound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Acyl Carrier Protein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Bound to CoenzymeA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Site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 </a:t>
                      </a:r>
                      <a:r>
                        <a:rPr kumimoji="0" lang="en-US" sz="2000" b="0" i="0" u="none" strike="noStrike" cap="none" normalizeH="0" baseline="0" dirty="0" err="1">
                          <a:ln>
                            <a:noFill/>
                          </a:ln>
                          <a:solidFill>
                            <a:schemeClr val="tx1"/>
                          </a:solidFill>
                          <a:effectLst/>
                          <a:latin typeface="Arial" charset="0"/>
                        </a:rPr>
                        <a:t>cytosol</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 Mitochondria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Tissue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Liver, Adipose Tissue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Muscles, Liver</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Precursor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Acetyl Co 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Acyl CoA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Units added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MalonylCoA</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AcetylCoA</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4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Transport System</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Citrate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Carnitine</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Enzyme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Multifunctional Enzyme complex</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Individual Enzyme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Endproduct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Palmitate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Acetyl </a:t>
                      </a:r>
                      <a:r>
                        <a:rPr kumimoji="0" lang="en-US" sz="2000" b="0" i="0" u="none" strike="noStrike" cap="none" normalizeH="0" baseline="0" dirty="0" err="1">
                          <a:ln>
                            <a:noFill/>
                          </a:ln>
                          <a:solidFill>
                            <a:schemeClr val="tx1"/>
                          </a:solidFill>
                          <a:effectLst/>
                          <a:latin typeface="Arial" charset="0"/>
                        </a:rPr>
                        <a:t>CoA</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e</a:t>
                      </a:r>
                      <a:r>
                        <a:rPr kumimoji="0" lang="en-US" sz="2000" b="0" i="0" u="none" strike="noStrike" cap="none" normalizeH="0" baseline="30000" dirty="0">
                          <a:ln>
                            <a:noFill/>
                          </a:ln>
                          <a:solidFill>
                            <a:schemeClr val="tx1"/>
                          </a:solidFill>
                          <a:effectLst/>
                          <a:latin typeface="Arial" charset="0"/>
                        </a:rPr>
                        <a:t>+ </a:t>
                      </a:r>
                      <a:r>
                        <a:rPr kumimoji="0" lang="en-US" sz="2000" b="0" i="0" u="none" strike="noStrike" cap="none" normalizeH="0" baseline="-25000" dirty="0">
                          <a:ln>
                            <a:noFill/>
                          </a:ln>
                          <a:solidFill>
                            <a:schemeClr val="tx1"/>
                          </a:solidFill>
                          <a:effectLst/>
                          <a:latin typeface="Arial" charset="0"/>
                        </a:rPr>
                        <a:t>  </a:t>
                      </a:r>
                      <a:r>
                        <a:rPr kumimoji="0" lang="en-US" sz="2000" b="0" i="0" u="none" strike="noStrike" cap="none" normalizeH="0" baseline="0" dirty="0">
                          <a:ln>
                            <a:noFill/>
                          </a:ln>
                          <a:solidFill>
                            <a:schemeClr val="tx1"/>
                          </a:solidFill>
                          <a:effectLst/>
                          <a:latin typeface="Arial" charset="0"/>
                        </a:rPr>
                        <a:t>donor/acceptor</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FAD/NAD</a:t>
                      </a:r>
                      <a:r>
                        <a:rPr kumimoji="0" lang="en-US" sz="2000" b="0" i="0" u="none" strike="noStrike" cap="none" normalizeH="0" baseline="30000" dirty="0">
                          <a:ln>
                            <a:noFill/>
                          </a:ln>
                          <a:solidFill>
                            <a:schemeClr val="tx1"/>
                          </a:solidFill>
                          <a:effectLst/>
                          <a:latin typeface="Arial" charset="0"/>
                        </a:rPr>
                        <a:t>+</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NADP</a:t>
                      </a:r>
                      <a:r>
                        <a:rPr kumimoji="0" lang="en-US" sz="2000" b="0" i="0" u="none" strike="noStrike" cap="none" normalizeH="0" baseline="30000" dirty="0">
                          <a:ln>
                            <a:noFill/>
                          </a:ln>
                          <a:solidFill>
                            <a:schemeClr val="tx1"/>
                          </a:solidFill>
                          <a:effectLst/>
                          <a:latin typeface="Arial" charset="0"/>
                        </a:rPr>
                        <a:t>+</a:t>
                      </a:r>
                      <a:endParaRPr kumimoji="0" lang="en-US" sz="20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p:cNvSpPr>
          <p:nvPr>
            <p:ph idx="1"/>
          </p:nvPr>
        </p:nvSpPr>
        <p:spPr>
          <a:xfrm>
            <a:off x="223838" y="342900"/>
            <a:ext cx="8863012" cy="6191250"/>
          </a:xfrm>
        </p:spPr>
        <p:txBody>
          <a:bodyPr/>
          <a:lstStyle/>
          <a:p>
            <a:pPr marL="285750" indent="-285750" eaLnBrk="1" hangingPunct="1">
              <a:lnSpc>
                <a:spcPct val="95000"/>
              </a:lnSpc>
              <a:spcBef>
                <a:spcPct val="0"/>
              </a:spcBef>
              <a:buFontTx/>
              <a:buNone/>
            </a:pPr>
            <a:r>
              <a:rPr lang="en-US" altLang="en-US" sz="2400" b="1" smtClean="0">
                <a:solidFill>
                  <a:srgbClr val="000099"/>
                </a:solidFill>
              </a:rPr>
              <a:t>Palmitate</a:t>
            </a:r>
            <a:r>
              <a:rPr lang="en-US" altLang="en-US" sz="2400" smtClean="0"/>
              <a:t>, a </a:t>
            </a:r>
            <a:r>
              <a:rPr lang="en-US" altLang="en-US" sz="2400" b="1" smtClean="0">
                <a:solidFill>
                  <a:srgbClr val="000099"/>
                </a:solidFill>
              </a:rPr>
              <a:t>16-C</a:t>
            </a:r>
            <a:r>
              <a:rPr lang="en-US" altLang="en-US" sz="2400" smtClean="0"/>
              <a:t> saturated fatty acid,</a:t>
            </a:r>
            <a:r>
              <a:rPr lang="en-US" altLang="en-US" sz="2400" b="1" smtClean="0"/>
              <a:t> </a:t>
            </a:r>
            <a:r>
              <a:rPr lang="en-US" altLang="en-US" sz="2400" smtClean="0"/>
              <a:t>is the final product of the Fatty Acid Synthase reactions. </a:t>
            </a:r>
          </a:p>
          <a:p>
            <a:pPr marL="285750" indent="-285750" eaLnBrk="1" hangingPunct="1">
              <a:lnSpc>
                <a:spcPct val="95000"/>
              </a:lnSpc>
              <a:spcBef>
                <a:spcPct val="0"/>
              </a:spcBef>
              <a:spcAft>
                <a:spcPct val="30000"/>
              </a:spcAft>
              <a:buFontTx/>
              <a:buNone/>
            </a:pPr>
            <a:r>
              <a:rPr lang="en-US" altLang="en-US" sz="2000" smtClean="0"/>
              <a:t>1. a. How many acetyl-CoA used for initial priming of enzyme? _____</a:t>
            </a:r>
          </a:p>
          <a:p>
            <a:pPr marL="285750" indent="-285750" eaLnBrk="1" hangingPunct="1">
              <a:lnSpc>
                <a:spcPct val="95000"/>
              </a:lnSpc>
              <a:spcBef>
                <a:spcPct val="0"/>
              </a:spcBef>
              <a:spcAft>
                <a:spcPct val="30000"/>
              </a:spcAft>
              <a:buFontTx/>
              <a:buNone/>
            </a:pPr>
            <a:r>
              <a:rPr lang="en-US" altLang="en-US" sz="2000" smtClean="0"/>
              <a:t>    b. How many acetyl-CoA used for synthesis of each malonate? ____</a:t>
            </a:r>
          </a:p>
          <a:p>
            <a:pPr marL="285750" indent="-285750" eaLnBrk="1" hangingPunct="1">
              <a:lnSpc>
                <a:spcPct val="95000"/>
              </a:lnSpc>
              <a:spcBef>
                <a:spcPct val="0"/>
              </a:spcBef>
              <a:buFontTx/>
              <a:buNone/>
            </a:pPr>
            <a:r>
              <a:rPr lang="en-US" altLang="en-US" sz="2000" smtClean="0"/>
              <a:t>    c. How many malonate used (how many reaction cycles) per </a:t>
            </a:r>
          </a:p>
          <a:p>
            <a:pPr marL="285750" indent="-285750" eaLnBrk="1" hangingPunct="1">
              <a:lnSpc>
                <a:spcPct val="95000"/>
              </a:lnSpc>
              <a:spcBef>
                <a:spcPct val="0"/>
              </a:spcBef>
              <a:spcAft>
                <a:spcPct val="30000"/>
              </a:spcAft>
              <a:buFontTx/>
              <a:buNone/>
            </a:pPr>
            <a:r>
              <a:rPr lang="en-US" altLang="en-US" sz="2000" smtClean="0"/>
              <a:t>        synthesis of one 16-C palminate? ________</a:t>
            </a:r>
          </a:p>
          <a:p>
            <a:pPr marL="285750" indent="-285750" eaLnBrk="1" hangingPunct="1">
              <a:lnSpc>
                <a:spcPct val="95000"/>
              </a:lnSpc>
              <a:spcBef>
                <a:spcPct val="0"/>
              </a:spcBef>
              <a:buFontTx/>
              <a:buNone/>
            </a:pPr>
            <a:r>
              <a:rPr lang="en-US" altLang="en-US" sz="2000" smtClean="0"/>
              <a:t>    d. </a:t>
            </a:r>
            <a:r>
              <a:rPr lang="en-US" altLang="en-US" sz="2000" b="1" smtClean="0">
                <a:solidFill>
                  <a:srgbClr val="000099"/>
                </a:solidFill>
              </a:rPr>
              <a:t>Total acetyl-CoA</a:t>
            </a:r>
            <a:r>
              <a:rPr lang="en-US" altLang="en-US" sz="2000" smtClean="0"/>
              <a:t> used for priming &amp; for syntheisis of malonate,     </a:t>
            </a:r>
          </a:p>
          <a:p>
            <a:pPr marL="285750" indent="-285750" eaLnBrk="1" hangingPunct="1">
              <a:lnSpc>
                <a:spcPct val="95000"/>
              </a:lnSpc>
              <a:spcBef>
                <a:spcPct val="0"/>
              </a:spcBef>
              <a:spcAft>
                <a:spcPct val="50000"/>
              </a:spcAft>
              <a:buFontTx/>
              <a:buNone/>
            </a:pPr>
            <a:r>
              <a:rPr lang="en-US" altLang="en-US" sz="2000" smtClean="0"/>
              <a:t>        : ________</a:t>
            </a:r>
          </a:p>
          <a:p>
            <a:pPr marL="285750" indent="-285750" eaLnBrk="1" hangingPunct="1">
              <a:lnSpc>
                <a:spcPct val="95000"/>
              </a:lnSpc>
              <a:spcBef>
                <a:spcPct val="0"/>
              </a:spcBef>
              <a:buFontTx/>
              <a:buNone/>
            </a:pPr>
            <a:r>
              <a:rPr lang="en-US" altLang="en-US" sz="2000" smtClean="0"/>
              <a:t>2. a. How many ~P bonds of ATP used for synthesis of each</a:t>
            </a:r>
          </a:p>
          <a:p>
            <a:pPr marL="285750" indent="-285750" eaLnBrk="1" hangingPunct="1">
              <a:lnSpc>
                <a:spcPct val="95000"/>
              </a:lnSpc>
              <a:spcBef>
                <a:spcPct val="0"/>
              </a:spcBef>
              <a:spcAft>
                <a:spcPct val="30000"/>
              </a:spcAft>
              <a:buFontTx/>
              <a:buNone/>
            </a:pPr>
            <a:r>
              <a:rPr lang="en-US" altLang="en-US" sz="2000" smtClean="0"/>
              <a:t>        malonate? ________</a:t>
            </a:r>
          </a:p>
          <a:p>
            <a:pPr marL="285750" indent="-285750" eaLnBrk="1" hangingPunct="1">
              <a:lnSpc>
                <a:spcPct val="95000"/>
              </a:lnSpc>
              <a:spcBef>
                <a:spcPct val="0"/>
              </a:spcBef>
              <a:buFontTx/>
              <a:buNone/>
            </a:pPr>
            <a:r>
              <a:rPr lang="en-US" altLang="en-US" sz="2000" smtClean="0"/>
              <a:t>    b. </a:t>
            </a:r>
            <a:r>
              <a:rPr lang="en-US" altLang="en-US" sz="2000" b="1" smtClean="0">
                <a:solidFill>
                  <a:srgbClr val="000099"/>
                </a:solidFill>
              </a:rPr>
              <a:t>Total ~P bonds of ATP</a:t>
            </a:r>
            <a:r>
              <a:rPr lang="en-US" altLang="en-US" sz="2000" smtClean="0"/>
              <a:t> used for synthesis of one 16-C palmitate,</a:t>
            </a:r>
          </a:p>
          <a:p>
            <a:pPr marL="285750" indent="-285750" eaLnBrk="1" hangingPunct="1">
              <a:lnSpc>
                <a:spcPct val="95000"/>
              </a:lnSpc>
              <a:spcBef>
                <a:spcPct val="0"/>
              </a:spcBef>
              <a:spcAft>
                <a:spcPct val="50000"/>
              </a:spcAft>
              <a:buFontTx/>
              <a:buNone/>
            </a:pPr>
            <a:r>
              <a:rPr lang="en-US" altLang="en-US" sz="2000" smtClean="0"/>
              <a:t>        : ________</a:t>
            </a:r>
          </a:p>
          <a:p>
            <a:pPr marL="285750" indent="-285750" eaLnBrk="1" hangingPunct="1">
              <a:lnSpc>
                <a:spcPct val="95000"/>
              </a:lnSpc>
              <a:spcBef>
                <a:spcPct val="0"/>
              </a:spcBef>
              <a:spcAft>
                <a:spcPct val="30000"/>
              </a:spcAft>
              <a:buFontTx/>
              <a:buNone/>
            </a:pPr>
            <a:r>
              <a:rPr lang="en-US" altLang="en-US" sz="2000" smtClean="0"/>
              <a:t>3. a. How many NADPH used per reaction cycle? __________</a:t>
            </a:r>
          </a:p>
          <a:p>
            <a:pPr marL="285750" indent="-285750" eaLnBrk="1" hangingPunct="1">
              <a:lnSpc>
                <a:spcPct val="95000"/>
              </a:lnSpc>
              <a:spcBef>
                <a:spcPct val="0"/>
              </a:spcBef>
              <a:buFontTx/>
              <a:buNone/>
            </a:pPr>
            <a:r>
              <a:rPr lang="en-US" altLang="en-US" sz="2000" smtClean="0"/>
              <a:t>    b. </a:t>
            </a:r>
            <a:r>
              <a:rPr lang="en-US" altLang="en-US" sz="2000" b="1" smtClean="0">
                <a:solidFill>
                  <a:srgbClr val="000099"/>
                </a:solidFill>
              </a:rPr>
              <a:t>Total NADPH</a:t>
            </a:r>
            <a:r>
              <a:rPr lang="en-US" altLang="en-US" sz="2000" smtClean="0"/>
              <a:t> used per synthesis of one 16-C palmitate, :</a:t>
            </a:r>
          </a:p>
          <a:p>
            <a:pPr marL="285750" indent="-285750" eaLnBrk="1" hangingPunct="1">
              <a:lnSpc>
                <a:spcPct val="95000"/>
              </a:lnSpc>
              <a:spcBef>
                <a:spcPct val="0"/>
              </a:spcBef>
              <a:spcAft>
                <a:spcPct val="30000"/>
              </a:spcAft>
              <a:buFontTx/>
              <a:buNone/>
            </a:pPr>
            <a:r>
              <a:rPr lang="en-US" altLang="en-US" sz="2000" smtClean="0"/>
              <a:t>         _________</a:t>
            </a:r>
          </a:p>
        </p:txBody>
      </p:sp>
      <p:sp>
        <p:nvSpPr>
          <p:cNvPr id="105475" name="Text Box 3"/>
          <p:cNvSpPr txBox="1">
            <a:spLocks noChangeArrowheads="1"/>
          </p:cNvSpPr>
          <p:nvPr/>
        </p:nvSpPr>
        <p:spPr bwMode="auto">
          <a:xfrm>
            <a:off x="7467600" y="8382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1</a:t>
            </a:r>
          </a:p>
        </p:txBody>
      </p:sp>
      <p:sp>
        <p:nvSpPr>
          <p:cNvPr id="105476" name="Text Box 4"/>
          <p:cNvSpPr txBox="1">
            <a:spLocks noChangeArrowheads="1"/>
          </p:cNvSpPr>
          <p:nvPr/>
        </p:nvSpPr>
        <p:spPr bwMode="auto">
          <a:xfrm>
            <a:off x="7848600" y="13716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1</a:t>
            </a:r>
          </a:p>
        </p:txBody>
      </p:sp>
      <p:sp>
        <p:nvSpPr>
          <p:cNvPr id="105477" name="Text Box 5"/>
          <p:cNvSpPr txBox="1">
            <a:spLocks noChangeArrowheads="1"/>
          </p:cNvSpPr>
          <p:nvPr/>
        </p:nvSpPr>
        <p:spPr bwMode="auto">
          <a:xfrm>
            <a:off x="5257800" y="19812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7</a:t>
            </a:r>
          </a:p>
        </p:txBody>
      </p:sp>
      <p:sp>
        <p:nvSpPr>
          <p:cNvPr id="105478" name="Text Box 6"/>
          <p:cNvSpPr txBox="1">
            <a:spLocks noChangeArrowheads="1"/>
          </p:cNvSpPr>
          <p:nvPr/>
        </p:nvSpPr>
        <p:spPr bwMode="auto">
          <a:xfrm>
            <a:off x="1371600" y="26670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8</a:t>
            </a:r>
          </a:p>
        </p:txBody>
      </p:sp>
      <p:sp>
        <p:nvSpPr>
          <p:cNvPr id="105479" name="Text Box 7"/>
          <p:cNvSpPr txBox="1">
            <a:spLocks noChangeArrowheads="1"/>
          </p:cNvSpPr>
          <p:nvPr/>
        </p:nvSpPr>
        <p:spPr bwMode="auto">
          <a:xfrm>
            <a:off x="2286000" y="33528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1</a:t>
            </a:r>
          </a:p>
        </p:txBody>
      </p:sp>
      <p:sp>
        <p:nvSpPr>
          <p:cNvPr id="105480" name="Text Box 8"/>
          <p:cNvSpPr txBox="1">
            <a:spLocks noChangeArrowheads="1"/>
          </p:cNvSpPr>
          <p:nvPr/>
        </p:nvSpPr>
        <p:spPr bwMode="auto">
          <a:xfrm>
            <a:off x="1371600" y="41148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7</a:t>
            </a:r>
          </a:p>
        </p:txBody>
      </p:sp>
      <p:sp>
        <p:nvSpPr>
          <p:cNvPr id="105481" name="Text Box 9"/>
          <p:cNvSpPr txBox="1">
            <a:spLocks noChangeArrowheads="1"/>
          </p:cNvSpPr>
          <p:nvPr/>
        </p:nvSpPr>
        <p:spPr bwMode="auto">
          <a:xfrm>
            <a:off x="6248400" y="4495800"/>
            <a:ext cx="3365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2</a:t>
            </a:r>
          </a:p>
        </p:txBody>
      </p:sp>
      <p:sp>
        <p:nvSpPr>
          <p:cNvPr id="105482" name="Text Box 10"/>
          <p:cNvSpPr txBox="1">
            <a:spLocks noChangeArrowheads="1"/>
          </p:cNvSpPr>
          <p:nvPr/>
        </p:nvSpPr>
        <p:spPr bwMode="auto">
          <a:xfrm>
            <a:off x="1371600" y="5181600"/>
            <a:ext cx="488950" cy="457200"/>
          </a:xfrm>
          <a:prstGeom prst="rect">
            <a:avLst/>
          </a:prstGeom>
          <a:noFill/>
          <a:ln w="9525">
            <a:noFill/>
            <a:miter lim="800000"/>
            <a:headEnd/>
            <a:tailEnd/>
          </a:ln>
        </p:spPr>
        <p:txBody>
          <a:bodyPr wrap="none">
            <a:spAutoFit/>
          </a:bodyPr>
          <a:lstStyle/>
          <a:p>
            <a:pPr eaLnBrk="1" hangingPunct="1"/>
            <a:r>
              <a:rPr lang="en-US" altLang="en-US" sz="2400" b="1">
                <a:solidFill>
                  <a:srgbClr val="000099"/>
                </a:solidFill>
                <a:latin typeface="Times New Roman" pitchFamily="18" charset="0"/>
                <a:ea typeface="MS PGothic" pitchFamily="34" charset="-128"/>
              </a:rPr>
              <a:t>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6">
                                            <p:txEl>
                                              <p:pRg st="0" end="0"/>
                                            </p:txEl>
                                          </p:spTgt>
                                        </p:tgtEl>
                                        <p:attrNameLst>
                                          <p:attrName>style.visibility</p:attrName>
                                        </p:attrNameLst>
                                      </p:cBhvr>
                                      <p:to>
                                        <p:strVal val="visible"/>
                                      </p:to>
                                    </p:set>
                                    <p:anim calcmode="lin" valueType="num">
                                      <p:cBhvr additive="base">
                                        <p:cTn id="13" dur="500" fill="hold"/>
                                        <p:tgtEl>
                                          <p:spTgt spid="10547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5477">
                                            <p:txEl>
                                              <p:pRg st="0" end="0"/>
                                            </p:txEl>
                                          </p:spTgt>
                                        </p:tgtEl>
                                        <p:attrNameLst>
                                          <p:attrName>style.visibility</p:attrName>
                                        </p:attrNameLst>
                                      </p:cBhvr>
                                      <p:to>
                                        <p:strVal val="visible"/>
                                      </p:to>
                                    </p:set>
                                    <p:anim calcmode="lin" valueType="num">
                                      <p:cBhvr additive="base">
                                        <p:cTn id="19" dur="500" fill="hold"/>
                                        <p:tgtEl>
                                          <p:spTgt spid="10547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4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5478">
                                            <p:txEl>
                                              <p:pRg st="0" end="0"/>
                                            </p:txEl>
                                          </p:spTgt>
                                        </p:tgtEl>
                                        <p:attrNameLst>
                                          <p:attrName>style.visibility</p:attrName>
                                        </p:attrNameLst>
                                      </p:cBhvr>
                                      <p:to>
                                        <p:strVal val="visible"/>
                                      </p:to>
                                    </p:set>
                                    <p:anim calcmode="lin" valueType="num">
                                      <p:cBhvr additive="base">
                                        <p:cTn id="25" dur="500" fill="hold"/>
                                        <p:tgtEl>
                                          <p:spTgt spid="10547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4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5479">
                                            <p:txEl>
                                              <p:pRg st="0" end="0"/>
                                            </p:txEl>
                                          </p:spTgt>
                                        </p:tgtEl>
                                        <p:attrNameLst>
                                          <p:attrName>style.visibility</p:attrName>
                                        </p:attrNameLst>
                                      </p:cBhvr>
                                      <p:to>
                                        <p:strVal val="visible"/>
                                      </p:to>
                                    </p:set>
                                    <p:anim calcmode="lin" valueType="num">
                                      <p:cBhvr additive="base">
                                        <p:cTn id="31" dur="500" fill="hold"/>
                                        <p:tgtEl>
                                          <p:spTgt spid="10547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4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5480">
                                            <p:txEl>
                                              <p:pRg st="0" end="0"/>
                                            </p:txEl>
                                          </p:spTgt>
                                        </p:tgtEl>
                                        <p:attrNameLst>
                                          <p:attrName>style.visibility</p:attrName>
                                        </p:attrNameLst>
                                      </p:cBhvr>
                                      <p:to>
                                        <p:strVal val="visible"/>
                                      </p:to>
                                    </p:set>
                                    <p:anim calcmode="lin" valueType="num">
                                      <p:cBhvr additive="base">
                                        <p:cTn id="37" dur="500" fill="hold"/>
                                        <p:tgtEl>
                                          <p:spTgt spid="10548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4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5481">
                                            <p:txEl>
                                              <p:pRg st="0" end="0"/>
                                            </p:txEl>
                                          </p:spTgt>
                                        </p:tgtEl>
                                        <p:attrNameLst>
                                          <p:attrName>style.visibility</p:attrName>
                                        </p:attrNameLst>
                                      </p:cBhvr>
                                      <p:to>
                                        <p:strVal val="visible"/>
                                      </p:to>
                                    </p:set>
                                    <p:anim calcmode="lin" valueType="num">
                                      <p:cBhvr additive="base">
                                        <p:cTn id="43" dur="500" fill="hold"/>
                                        <p:tgtEl>
                                          <p:spTgt spid="10548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4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5482">
                                            <p:txEl>
                                              <p:pRg st="0" end="0"/>
                                            </p:txEl>
                                          </p:spTgt>
                                        </p:tgtEl>
                                        <p:attrNameLst>
                                          <p:attrName>style.visibility</p:attrName>
                                        </p:attrNameLst>
                                      </p:cBhvr>
                                      <p:to>
                                        <p:strVal val="visible"/>
                                      </p:to>
                                    </p:set>
                                    <p:anim calcmode="lin" valueType="num">
                                      <p:cBhvr additive="base">
                                        <p:cTn id="49" dur="500" fill="hold"/>
                                        <p:tgtEl>
                                          <p:spTgt spid="10548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54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p:cNvSpPr>
          <p:nvPr>
            <p:ph type="title"/>
          </p:nvPr>
        </p:nvSpPr>
        <p:spPr>
          <a:xfrm>
            <a:off x="457200" y="274638"/>
            <a:ext cx="8229600" cy="639762"/>
          </a:xfrm>
        </p:spPr>
        <p:txBody>
          <a:bodyPr/>
          <a:lstStyle/>
          <a:p>
            <a:pPr eaLnBrk="1" hangingPunct="1"/>
            <a:r>
              <a:rPr lang="en-US" altLang="en-US" sz="2600" b="1" smtClean="0"/>
              <a:t>Medical Importance</a:t>
            </a:r>
          </a:p>
        </p:txBody>
      </p:sp>
      <p:sp>
        <p:nvSpPr>
          <p:cNvPr id="291843" name="Rectangle 3"/>
          <p:cNvSpPr>
            <a:spLocks noGrp="1"/>
          </p:cNvSpPr>
          <p:nvPr>
            <p:ph idx="1"/>
          </p:nvPr>
        </p:nvSpPr>
        <p:spPr>
          <a:xfrm>
            <a:off x="381000" y="914400"/>
            <a:ext cx="8229600" cy="5334000"/>
          </a:xfrm>
        </p:spPr>
        <p:txBody>
          <a:bodyPr/>
          <a:lstStyle/>
          <a:p>
            <a:pPr algn="just" eaLnBrk="1" hangingPunct="1">
              <a:lnSpc>
                <a:spcPct val="80000"/>
              </a:lnSpc>
              <a:buFontTx/>
              <a:buNone/>
            </a:pPr>
            <a:r>
              <a:rPr lang="en-US" altLang="en-US" sz="2200" smtClean="0"/>
              <a:t>1. Few of the drugs used in the treatment of obesity work by inhibiting fatty acid synthesis.</a:t>
            </a:r>
          </a:p>
          <a:p>
            <a:pPr algn="just" eaLnBrk="1" hangingPunct="1">
              <a:lnSpc>
                <a:spcPct val="80000"/>
              </a:lnSpc>
            </a:pPr>
            <a:endParaRPr lang="en-US" altLang="en-US" sz="2200" smtClean="0"/>
          </a:p>
          <a:p>
            <a:pPr algn="just" eaLnBrk="1" hangingPunct="1">
              <a:lnSpc>
                <a:spcPct val="80000"/>
              </a:lnSpc>
              <a:buFontTx/>
              <a:buNone/>
            </a:pPr>
            <a:r>
              <a:rPr lang="en-US" altLang="en-US" sz="2200" b="1" smtClean="0"/>
              <a:t>e.g. Hydroxy citrate -</a:t>
            </a:r>
            <a:r>
              <a:rPr lang="en-US" altLang="en-US" sz="2200" smtClean="0"/>
              <a:t>ATP citrate lyase is the target. </a:t>
            </a:r>
          </a:p>
          <a:p>
            <a:pPr algn="just" eaLnBrk="1" hangingPunct="1">
              <a:lnSpc>
                <a:spcPct val="80000"/>
              </a:lnSpc>
              <a:buFontTx/>
              <a:buNone/>
            </a:pPr>
            <a:r>
              <a:rPr lang="en-US" altLang="en-US" sz="2200" smtClean="0"/>
              <a:t>In presence of hydroxy citrate, the enzyme can not act on citrate. As a result, availability of acetyl-CoA for fatty acid synthesis is impaired. </a:t>
            </a:r>
          </a:p>
          <a:p>
            <a:pPr algn="just" eaLnBrk="1" hangingPunct="1">
              <a:lnSpc>
                <a:spcPct val="80000"/>
              </a:lnSpc>
              <a:buFontTx/>
              <a:buNone/>
            </a:pPr>
            <a:endParaRPr lang="en-US" altLang="en-US" sz="2200" smtClean="0"/>
          </a:p>
          <a:p>
            <a:pPr algn="just" eaLnBrk="1" hangingPunct="1">
              <a:lnSpc>
                <a:spcPct val="80000"/>
              </a:lnSpc>
              <a:buFontTx/>
              <a:buNone/>
            </a:pPr>
            <a:r>
              <a:rPr lang="en-US" altLang="en-US" sz="2200" smtClean="0"/>
              <a:t>2. In malarial parasite, fatty acid synthesis is brought about by </a:t>
            </a:r>
            <a:r>
              <a:rPr lang="en-US" altLang="en-US" sz="2200" b="1" smtClean="0"/>
              <a:t>fatty acid synthesis system type-II</a:t>
            </a:r>
            <a:r>
              <a:rPr lang="en-US" altLang="en-US" sz="2200" smtClean="0"/>
              <a:t>. This is different from that of host </a:t>
            </a:r>
            <a:r>
              <a:rPr lang="en-US" altLang="en-US" sz="2200" b="1" smtClean="0"/>
              <a:t>fatty acid synthase system type-I</a:t>
            </a:r>
            <a:r>
              <a:rPr lang="en-US" altLang="en-US" sz="2200" smtClean="0"/>
              <a:t>. </a:t>
            </a:r>
          </a:p>
          <a:p>
            <a:pPr algn="just" eaLnBrk="1" hangingPunct="1">
              <a:lnSpc>
                <a:spcPct val="80000"/>
              </a:lnSpc>
              <a:buFontTx/>
              <a:buNone/>
            </a:pPr>
            <a:endParaRPr lang="en-US" altLang="en-US" sz="2200" smtClean="0"/>
          </a:p>
          <a:p>
            <a:pPr algn="just" eaLnBrk="1" hangingPunct="1">
              <a:lnSpc>
                <a:spcPct val="80000"/>
              </a:lnSpc>
              <a:buFontTx/>
              <a:buNone/>
            </a:pPr>
            <a:r>
              <a:rPr lang="en-US" altLang="en-US" sz="2200" b="1" smtClean="0"/>
              <a:t>Triclosan and cerulenin</a:t>
            </a:r>
            <a:r>
              <a:rPr lang="en-US" altLang="en-US" sz="2200" smtClean="0"/>
              <a:t> are inhibitors of enoyl reductase and ketoacyl synthase, respectively. They are effective in killing malarial parasite in </a:t>
            </a:r>
            <a:r>
              <a:rPr lang="en-US" altLang="en-US" sz="2200" i="1" smtClean="0"/>
              <a:t>in vitro and in vivo.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4" descr="1 copy"/>
          <p:cNvPicPr>
            <a:picLocks noChangeAspect="1" noChangeArrowheads="1"/>
          </p:cNvPicPr>
          <p:nvPr/>
        </p:nvPicPr>
        <p:blipFill>
          <a:blip r:embed="rId2" cstate="print"/>
          <a:srcRect/>
          <a:stretch>
            <a:fillRect/>
          </a:stretch>
        </p:blipFill>
        <p:spPr bwMode="auto">
          <a:xfrm>
            <a:off x="0" y="304800"/>
            <a:ext cx="9144000" cy="6553200"/>
          </a:xfrm>
          <a:prstGeom prst="rect">
            <a:avLst/>
          </a:prstGeom>
          <a:noFill/>
          <a:ln w="9525">
            <a:noFill/>
            <a:miter lim="800000"/>
            <a:headEnd/>
            <a:tailEnd/>
          </a:ln>
        </p:spPr>
      </p:pic>
      <p:sp>
        <p:nvSpPr>
          <p:cNvPr id="292867" name="Text Box 5"/>
          <p:cNvSpPr txBox="1">
            <a:spLocks noChangeArrowheads="1"/>
          </p:cNvSpPr>
          <p:nvPr/>
        </p:nvSpPr>
        <p:spPr bwMode="auto">
          <a:xfrm>
            <a:off x="4876800" y="228600"/>
            <a:ext cx="3733800" cy="457200"/>
          </a:xfrm>
          <a:prstGeom prst="rect">
            <a:avLst/>
          </a:prstGeom>
          <a:noFill/>
          <a:ln w="9525">
            <a:noFill/>
            <a:miter lim="800000"/>
            <a:headEnd/>
            <a:tailEnd/>
          </a:ln>
        </p:spPr>
        <p:txBody>
          <a:bodyPr>
            <a:spAutoFit/>
          </a:bodyPr>
          <a:lstStyle/>
          <a:p>
            <a:pPr eaLnBrk="1" hangingPunct="1">
              <a:spcBef>
                <a:spcPct val="50000"/>
              </a:spcBef>
            </a:pPr>
            <a:r>
              <a:rPr lang="en-US" altLang="en-US" sz="2400">
                <a:latin typeface="Times New Roman" pitchFamily="18" charset="0"/>
                <a:ea typeface="MS PGothic" pitchFamily="34" charset="-128"/>
              </a:rPr>
              <a:t>Transport of Acetyl CoA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p:cNvSpPr>
          <p:nvPr>
            <p:ph type="title"/>
          </p:nvPr>
        </p:nvSpPr>
        <p:spPr>
          <a:xfrm>
            <a:off x="685800" y="0"/>
            <a:ext cx="7772400" cy="1143000"/>
          </a:xfrm>
        </p:spPr>
        <p:txBody>
          <a:bodyPr/>
          <a:lstStyle/>
          <a:p>
            <a:pPr eaLnBrk="1" hangingPunct="1">
              <a:lnSpc>
                <a:spcPct val="110000"/>
              </a:lnSpc>
            </a:pPr>
            <a:r>
              <a:rPr lang="en-US" altLang="en-US" smtClean="0">
                <a:solidFill>
                  <a:srgbClr val="2FB0DC"/>
                </a:solidFill>
              </a:rPr>
              <a:t>Overview of Fatty Acid Synthesis</a:t>
            </a:r>
          </a:p>
        </p:txBody>
      </p:sp>
      <p:sp>
        <p:nvSpPr>
          <p:cNvPr id="7171" name="Rectangle 3"/>
          <p:cNvSpPr>
            <a:spLocks noGrp="1" noChangeArrowheads="1"/>
          </p:cNvSpPr>
          <p:nvPr>
            <p:ph idx="1"/>
          </p:nvPr>
        </p:nvSpPr>
        <p:spPr>
          <a:xfrm>
            <a:off x="228600" y="1219200"/>
            <a:ext cx="4343400" cy="5029200"/>
          </a:xfrm>
        </p:spPr>
        <p:txBody>
          <a:bodyPr rtlCol="0">
            <a:normAutofit/>
          </a:bodyPr>
          <a:lstStyle/>
          <a:p>
            <a:pPr eaLnBrk="1" fontAlgn="auto" hangingPunct="1">
              <a:spcAft>
                <a:spcPts val="0"/>
              </a:spcAft>
              <a:buFont typeface="Wingdings 3" charset="2"/>
              <a:buChar char=""/>
              <a:defRPr/>
            </a:pPr>
            <a:r>
              <a:rPr lang="en-US" altLang="en-US" sz="2800">
                <a:solidFill>
                  <a:schemeClr val="tx1">
                    <a:lumMod val="75000"/>
                    <a:lumOff val="25000"/>
                  </a:schemeClr>
                </a:solidFill>
              </a:rPr>
              <a:t>Fatty acids are built in several passes processing </a:t>
            </a:r>
            <a:r>
              <a:rPr lang="en-US" altLang="en-US" sz="2800">
                <a:solidFill>
                  <a:srgbClr val="0000FF"/>
                </a:solidFill>
              </a:rPr>
              <a:t>one acetate unit at a time</a:t>
            </a:r>
          </a:p>
          <a:p>
            <a:pPr eaLnBrk="1" fontAlgn="auto" hangingPunct="1">
              <a:spcAft>
                <a:spcPts val="0"/>
              </a:spcAft>
              <a:buFont typeface="Wingdings 3" charset="2"/>
              <a:buChar char=""/>
              <a:defRPr/>
            </a:pPr>
            <a:r>
              <a:rPr lang="en-US" altLang="en-US" sz="2800">
                <a:solidFill>
                  <a:schemeClr val="tx1">
                    <a:lumMod val="75000"/>
                    <a:lumOff val="25000"/>
                  </a:schemeClr>
                </a:solidFill>
              </a:rPr>
              <a:t>Acetate from activated malonate in the form of </a:t>
            </a:r>
            <a:r>
              <a:rPr lang="en-US" altLang="en-US" sz="2800">
                <a:solidFill>
                  <a:srgbClr val="FF5050"/>
                </a:solidFill>
              </a:rPr>
              <a:t>malonyl-CoA</a:t>
            </a:r>
          </a:p>
          <a:p>
            <a:pPr eaLnBrk="1" fontAlgn="auto" hangingPunct="1">
              <a:spcAft>
                <a:spcPts val="0"/>
              </a:spcAft>
              <a:buFont typeface="Wingdings 3" charset="2"/>
              <a:buChar char=""/>
              <a:defRPr/>
            </a:pPr>
            <a:r>
              <a:rPr lang="en-US" altLang="en-US" sz="2800">
                <a:solidFill>
                  <a:schemeClr val="tx1">
                    <a:lumMod val="75000"/>
                    <a:lumOff val="25000"/>
                  </a:schemeClr>
                </a:solidFill>
              </a:rPr>
              <a:t>In each pass involves reduction of a </a:t>
            </a:r>
            <a:r>
              <a:rPr lang="en-US" altLang="en-US" sz="2800">
                <a:solidFill>
                  <a:srgbClr val="0000FF"/>
                </a:solidFill>
              </a:rPr>
              <a:t>carbonyl</a:t>
            </a:r>
            <a:r>
              <a:rPr lang="en-US" altLang="en-US" sz="2800">
                <a:solidFill>
                  <a:schemeClr val="tx1">
                    <a:lumMod val="75000"/>
                    <a:lumOff val="25000"/>
                  </a:schemeClr>
                </a:solidFill>
              </a:rPr>
              <a:t> carbon </a:t>
            </a:r>
            <a:r>
              <a:rPr lang="en-US" altLang="en-US" sz="2800">
                <a:solidFill>
                  <a:srgbClr val="0000FF"/>
                </a:solidFill>
              </a:rPr>
              <a:t>to a methylene</a:t>
            </a:r>
            <a:r>
              <a:rPr lang="en-US" altLang="en-US" sz="2800">
                <a:solidFill>
                  <a:schemeClr val="tx1">
                    <a:lumMod val="75000"/>
                    <a:lumOff val="25000"/>
                  </a:schemeClr>
                </a:solidFill>
              </a:rPr>
              <a:t> carbon  </a:t>
            </a:r>
            <a:endParaRPr lang="en-US" altLang="en-US" sz="2800">
              <a:solidFill>
                <a:srgbClr val="0000FF"/>
              </a:solidFill>
            </a:endParaRPr>
          </a:p>
        </p:txBody>
      </p:sp>
      <p:sp>
        <p:nvSpPr>
          <p:cNvPr id="293892" name="Line 4"/>
          <p:cNvSpPr>
            <a:spLocks noChangeShapeType="1"/>
          </p:cNvSpPr>
          <p:nvPr/>
        </p:nvSpPr>
        <p:spPr bwMode="auto">
          <a:xfrm>
            <a:off x="304800" y="990600"/>
            <a:ext cx="8382000" cy="0"/>
          </a:xfrm>
          <a:prstGeom prst="line">
            <a:avLst/>
          </a:prstGeom>
          <a:noFill/>
          <a:ln w="57150" cmpd="thinThick">
            <a:solidFill>
              <a:srgbClr val="2FB0DC"/>
            </a:solidFill>
            <a:round/>
            <a:headEnd/>
            <a:tailEnd/>
          </a:ln>
        </p:spPr>
        <p:txBody>
          <a:bodyPr/>
          <a:lstStyle/>
          <a:p>
            <a:endParaRPr lang="en-US"/>
          </a:p>
        </p:txBody>
      </p:sp>
      <p:pic>
        <p:nvPicPr>
          <p:cNvPr id="293893" name="Picture 2" descr="unnumbered 21 p805"/>
          <p:cNvPicPr>
            <a:picLocks noChangeAspect="1" noChangeArrowheads="1"/>
          </p:cNvPicPr>
          <p:nvPr/>
        </p:nvPicPr>
        <p:blipFill>
          <a:blip r:embed="rId2" cstate="print"/>
          <a:srcRect/>
          <a:stretch>
            <a:fillRect/>
          </a:stretch>
        </p:blipFill>
        <p:spPr bwMode="auto">
          <a:xfrm>
            <a:off x="4724400" y="2057400"/>
            <a:ext cx="43402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p:cNvSpPr>
          <p:nvPr>
            <p:ph type="title"/>
          </p:nvPr>
        </p:nvSpPr>
        <p:spPr>
          <a:xfrm>
            <a:off x="685800" y="0"/>
            <a:ext cx="7772400" cy="1143000"/>
          </a:xfrm>
        </p:spPr>
        <p:txBody>
          <a:bodyPr/>
          <a:lstStyle/>
          <a:p>
            <a:pPr eaLnBrk="1" hangingPunct="1">
              <a:lnSpc>
                <a:spcPct val="110000"/>
              </a:lnSpc>
            </a:pPr>
            <a:r>
              <a:rPr lang="en-US" altLang="en-US" smtClean="0">
                <a:solidFill>
                  <a:srgbClr val="2FB0DC"/>
                </a:solidFill>
              </a:rPr>
              <a:t>Overview of Fatty Acid Synthesis</a:t>
            </a:r>
          </a:p>
        </p:txBody>
      </p:sp>
      <p:sp>
        <p:nvSpPr>
          <p:cNvPr id="294915" name="Line 4"/>
          <p:cNvSpPr>
            <a:spLocks noChangeShapeType="1"/>
          </p:cNvSpPr>
          <p:nvPr/>
        </p:nvSpPr>
        <p:spPr bwMode="auto">
          <a:xfrm>
            <a:off x="304800" y="990600"/>
            <a:ext cx="8382000" cy="0"/>
          </a:xfrm>
          <a:prstGeom prst="line">
            <a:avLst/>
          </a:prstGeom>
          <a:noFill/>
          <a:ln w="57150" cmpd="thinThick">
            <a:solidFill>
              <a:srgbClr val="2FB0DC"/>
            </a:solidFill>
            <a:round/>
            <a:headEnd/>
            <a:tailEnd/>
          </a:ln>
        </p:spPr>
        <p:txBody>
          <a:bodyPr/>
          <a:lstStyle/>
          <a:p>
            <a:endParaRPr lang="en-US"/>
          </a:p>
        </p:txBody>
      </p:sp>
      <p:pic>
        <p:nvPicPr>
          <p:cNvPr id="294916" name="Picture 2" descr="figure 21-04"/>
          <p:cNvPicPr>
            <a:picLocks noChangeAspect="1" noChangeArrowheads="1"/>
          </p:cNvPicPr>
          <p:nvPr/>
        </p:nvPicPr>
        <p:blipFill>
          <a:blip r:embed="rId2" cstate="print"/>
          <a:srcRect/>
          <a:stretch>
            <a:fillRect/>
          </a:stretch>
        </p:blipFill>
        <p:spPr bwMode="auto">
          <a:xfrm>
            <a:off x="381000" y="1295400"/>
            <a:ext cx="8531225" cy="519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p:cNvSpPr>
          <p:nvPr>
            <p:ph type="title"/>
          </p:nvPr>
        </p:nvSpPr>
        <p:spPr>
          <a:xfrm>
            <a:off x="381000" y="381000"/>
            <a:ext cx="5562600" cy="838200"/>
          </a:xfrm>
        </p:spPr>
        <p:txBody>
          <a:bodyPr/>
          <a:lstStyle/>
          <a:p>
            <a:pPr eaLnBrk="1" hangingPunct="1"/>
            <a:r>
              <a:rPr lang="en-US" altLang="en-US" sz="3200" smtClean="0">
                <a:solidFill>
                  <a:srgbClr val="2FB0DC"/>
                </a:solidFill>
              </a:rPr>
              <a:t>Synthesis of Malonyl-CoA (1)</a:t>
            </a:r>
          </a:p>
        </p:txBody>
      </p:sp>
      <p:sp>
        <p:nvSpPr>
          <p:cNvPr id="9219" name="Rectangle 3"/>
          <p:cNvSpPr>
            <a:spLocks noGrp="1" noChangeArrowheads="1"/>
          </p:cNvSpPr>
          <p:nvPr>
            <p:ph idx="1"/>
          </p:nvPr>
        </p:nvSpPr>
        <p:spPr>
          <a:xfrm>
            <a:off x="228600" y="1219200"/>
            <a:ext cx="5562600" cy="5181600"/>
          </a:xfrm>
        </p:spPr>
        <p:txBody>
          <a:bodyPr rtlCol="0">
            <a:normAutofit/>
          </a:bodyPr>
          <a:lstStyle/>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The three-carbon precursor for fatty acid synthesis is made from acetyl-CoA and CO</a:t>
            </a:r>
            <a:r>
              <a:rPr lang="en-US" altLang="en-US" sz="2400" baseline="-25000">
                <a:solidFill>
                  <a:schemeClr val="tx1">
                    <a:lumMod val="75000"/>
                    <a:lumOff val="25000"/>
                  </a:schemeClr>
                </a:solidFill>
              </a:rPr>
              <a:t>2</a:t>
            </a: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The reaction is catalyzed by </a:t>
            </a:r>
            <a:r>
              <a:rPr lang="en-US" altLang="en-US" sz="2400">
                <a:solidFill>
                  <a:srgbClr val="0000FF"/>
                </a:solidFill>
              </a:rPr>
              <a:t>acetyl-CoA carboxylase (ACC)</a:t>
            </a: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ACC is a bifunctional enzyme</a:t>
            </a:r>
          </a:p>
          <a:p>
            <a:pPr lvl="1" eaLnBrk="1" fontAlgn="auto" hangingPunct="1">
              <a:lnSpc>
                <a:spcPct val="110000"/>
              </a:lnSpc>
              <a:spcAft>
                <a:spcPts val="0"/>
              </a:spcAft>
              <a:buFont typeface="Wingdings 3" charset="2"/>
              <a:buChar char=""/>
              <a:defRPr/>
            </a:pPr>
            <a:r>
              <a:rPr lang="en-US" altLang="en-US" sz="2000">
                <a:solidFill>
                  <a:srgbClr val="0000FF"/>
                </a:solidFill>
              </a:rPr>
              <a:t>Biotin carboxylase</a:t>
            </a:r>
          </a:p>
          <a:p>
            <a:pPr lvl="1" eaLnBrk="1" fontAlgn="auto" hangingPunct="1">
              <a:lnSpc>
                <a:spcPct val="110000"/>
              </a:lnSpc>
              <a:spcAft>
                <a:spcPts val="0"/>
              </a:spcAft>
              <a:buFont typeface="Wingdings 3" charset="2"/>
              <a:buChar char=""/>
              <a:defRPr/>
            </a:pPr>
            <a:r>
              <a:rPr lang="en-US" altLang="en-US" sz="2000">
                <a:solidFill>
                  <a:srgbClr val="0000FF"/>
                </a:solidFill>
              </a:rPr>
              <a:t>Transcarboxylase</a:t>
            </a:r>
          </a:p>
          <a:p>
            <a:pPr eaLnBrk="1" fontAlgn="auto" hangingPunct="1">
              <a:lnSpc>
                <a:spcPct val="110000"/>
              </a:lnSpc>
              <a:spcAft>
                <a:spcPts val="0"/>
              </a:spcAft>
              <a:buFont typeface="Wingdings 3" charset="2"/>
              <a:buChar char=""/>
              <a:defRPr/>
            </a:pPr>
            <a:r>
              <a:rPr lang="en-US" altLang="en-US" sz="2400">
                <a:solidFill>
                  <a:schemeClr val="tx1">
                    <a:lumMod val="75000"/>
                    <a:lumOff val="25000"/>
                  </a:schemeClr>
                </a:solidFill>
              </a:rPr>
              <a:t>ACC contains biotin, nature’s carrier of CO</a:t>
            </a:r>
            <a:r>
              <a:rPr lang="en-US" altLang="en-US" sz="2400" baseline="-25000">
                <a:solidFill>
                  <a:schemeClr val="tx1">
                    <a:lumMod val="75000"/>
                    <a:lumOff val="25000"/>
                  </a:schemeClr>
                </a:solidFill>
              </a:rPr>
              <a:t>2</a:t>
            </a:r>
          </a:p>
          <a:p>
            <a:pPr lvl="1" eaLnBrk="1" fontAlgn="auto" hangingPunct="1">
              <a:lnSpc>
                <a:spcPct val="110000"/>
              </a:lnSpc>
              <a:spcAft>
                <a:spcPts val="0"/>
              </a:spcAft>
              <a:buFont typeface="Wingdings 3" charset="2"/>
              <a:buChar char=""/>
              <a:defRPr/>
            </a:pPr>
            <a:r>
              <a:rPr lang="en-US" altLang="en-US" sz="2000">
                <a:solidFill>
                  <a:schemeClr val="tx1">
                    <a:lumMod val="75000"/>
                    <a:lumOff val="25000"/>
                  </a:schemeClr>
                </a:solidFill>
              </a:rPr>
              <a:t>Biotin shuttles between the two active sites</a:t>
            </a:r>
          </a:p>
        </p:txBody>
      </p:sp>
      <p:pic>
        <p:nvPicPr>
          <p:cNvPr id="295940" name="Picture 2" descr="figure 21-01"/>
          <p:cNvPicPr>
            <a:picLocks noChangeAspect="1" noChangeArrowheads="1"/>
          </p:cNvPicPr>
          <p:nvPr/>
        </p:nvPicPr>
        <p:blipFill>
          <a:blip r:embed="rId2" cstate="print"/>
          <a:srcRect/>
          <a:stretch>
            <a:fillRect/>
          </a:stretch>
        </p:blipFill>
        <p:spPr bwMode="auto">
          <a:xfrm>
            <a:off x="6305550" y="474663"/>
            <a:ext cx="2762250" cy="653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p:cNvSpPr>
          <p:nvPr>
            <p:ph type="title"/>
          </p:nvPr>
        </p:nvSpPr>
        <p:spPr>
          <a:xfrm>
            <a:off x="685800" y="152400"/>
            <a:ext cx="7772400" cy="1066800"/>
          </a:xfrm>
        </p:spPr>
        <p:txBody>
          <a:bodyPr/>
          <a:lstStyle/>
          <a:p>
            <a:pPr eaLnBrk="1" hangingPunct="1"/>
            <a:r>
              <a:rPr lang="en-US" altLang="en-US" smtClean="0">
                <a:solidFill>
                  <a:srgbClr val="2FB0DC"/>
                </a:solidFill>
              </a:rPr>
              <a:t>Synthesis of Malonyl-CoA (2)</a:t>
            </a:r>
          </a:p>
        </p:txBody>
      </p:sp>
      <p:sp>
        <p:nvSpPr>
          <p:cNvPr id="296963" name="Rectangle 3"/>
          <p:cNvSpPr>
            <a:spLocks noGrp="1"/>
          </p:cNvSpPr>
          <p:nvPr>
            <p:ph idx="1"/>
          </p:nvPr>
        </p:nvSpPr>
        <p:spPr>
          <a:xfrm>
            <a:off x="0" y="1447800"/>
            <a:ext cx="4648200" cy="5029200"/>
          </a:xfrm>
        </p:spPr>
        <p:txBody>
          <a:bodyPr/>
          <a:lstStyle/>
          <a:p>
            <a:pPr eaLnBrk="1" hangingPunct="1"/>
            <a:r>
              <a:rPr lang="en-US" altLang="en-US" sz="2800" smtClean="0"/>
              <a:t>Bicarbonate reacts with the terminal phosphate of ATP to give carbamoyl phosphate</a:t>
            </a:r>
          </a:p>
          <a:p>
            <a:pPr eaLnBrk="1" hangingPunct="1"/>
            <a:r>
              <a:rPr lang="en-US" altLang="en-US" sz="2800" smtClean="0"/>
              <a:t>Biotin carries out a nucleophilic attack to carbamoyl phosphate</a:t>
            </a:r>
          </a:p>
          <a:p>
            <a:pPr eaLnBrk="1" hangingPunct="1"/>
            <a:r>
              <a:rPr lang="en-US" altLang="en-US" sz="2800" smtClean="0"/>
              <a:t>The product is a good donor of a carboxylate group </a:t>
            </a:r>
          </a:p>
        </p:txBody>
      </p:sp>
      <p:sp>
        <p:nvSpPr>
          <p:cNvPr id="296964" name="Line 4"/>
          <p:cNvSpPr>
            <a:spLocks noChangeShapeType="1"/>
          </p:cNvSpPr>
          <p:nvPr/>
        </p:nvSpPr>
        <p:spPr bwMode="auto">
          <a:xfrm>
            <a:off x="381000" y="1219200"/>
            <a:ext cx="8382000" cy="0"/>
          </a:xfrm>
          <a:prstGeom prst="line">
            <a:avLst/>
          </a:prstGeom>
          <a:noFill/>
          <a:ln w="57150" cmpd="thinThick">
            <a:solidFill>
              <a:srgbClr val="2FB0DC"/>
            </a:solidFill>
            <a:round/>
            <a:headEnd/>
            <a:tailEnd/>
          </a:ln>
        </p:spPr>
        <p:txBody>
          <a:bodyPr/>
          <a:lstStyle/>
          <a:p>
            <a:endParaRPr lang="en-US"/>
          </a:p>
        </p:txBody>
      </p:sp>
      <p:pic>
        <p:nvPicPr>
          <p:cNvPr id="296965" name="Picture 2" descr="figure 21-01 part 1"/>
          <p:cNvPicPr>
            <a:picLocks noChangeAspect="1" noChangeArrowheads="1"/>
          </p:cNvPicPr>
          <p:nvPr/>
        </p:nvPicPr>
        <p:blipFill>
          <a:blip r:embed="rId2" cstate="print"/>
          <a:srcRect/>
          <a:stretch>
            <a:fillRect/>
          </a:stretch>
        </p:blipFill>
        <p:spPr bwMode="auto">
          <a:xfrm>
            <a:off x="4557713" y="1600200"/>
            <a:ext cx="4586287" cy="494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3267</Words>
  <Application>Microsoft Office PowerPoint</Application>
  <PresentationFormat>On-screen Show (4:3)</PresentationFormat>
  <Paragraphs>254</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Lipid biosynthesis</vt:lpstr>
      <vt:lpstr> Lipid Biosynthesis </vt:lpstr>
      <vt:lpstr>Slide 3</vt:lpstr>
      <vt:lpstr>Medical Importance</vt:lpstr>
      <vt:lpstr>Slide 5</vt:lpstr>
      <vt:lpstr>Overview of Fatty Acid Synthesis</vt:lpstr>
      <vt:lpstr>Overview of Fatty Acid Synthesis</vt:lpstr>
      <vt:lpstr>Synthesis of Malonyl-CoA (1)</vt:lpstr>
      <vt:lpstr>Synthesis of Malonyl-CoA (2)</vt:lpstr>
      <vt:lpstr>Synthesis of Malonyl-CoA (3)</vt:lpstr>
      <vt:lpstr>Fatty Acid Synthesis</vt:lpstr>
      <vt:lpstr>Acyl Carrier Protein</vt:lpstr>
      <vt:lpstr>Slide 13</vt:lpstr>
      <vt:lpstr>Charging the Acyl Carrier Protein and Fatty Acid Synthase</vt:lpstr>
      <vt:lpstr>Assimilation of Two-Carbon Units Condensation and First Reduction</vt:lpstr>
      <vt:lpstr>Assimilation of Two-Carbon Units Dehydration and Second Reduction</vt:lpstr>
      <vt:lpstr>Enzymatic Activities in Fatty Acid Synthase</vt:lpstr>
      <vt:lpstr>Sequence of Events in Synthesis of Fatty Acids</vt:lpstr>
      <vt:lpstr>Slide 19</vt:lpstr>
      <vt:lpstr>Slide 20</vt:lpstr>
      <vt:lpstr>Slide 21</vt:lpstr>
      <vt:lpstr>Slide 22</vt:lpstr>
      <vt:lpstr>Slide 23</vt:lpstr>
      <vt:lpstr>Slide 24</vt:lpstr>
      <vt:lpstr>Slide 25</vt:lpstr>
      <vt:lpstr>Slide 26</vt:lpstr>
      <vt:lpstr>Slide 27</vt:lpstr>
      <vt:lpstr>Regulation of Fatty Acid Synthesis in Vertebrates</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Lipid Biosynthesis </dc:title>
  <dc:creator>Anita</dc:creator>
  <cp:lastModifiedBy>Anita</cp:lastModifiedBy>
  <cp:revision>2</cp:revision>
  <dcterms:created xsi:type="dcterms:W3CDTF">2006-08-16T00:00:00Z</dcterms:created>
  <dcterms:modified xsi:type="dcterms:W3CDTF">2020-04-13T12:47:13Z</dcterms:modified>
</cp:coreProperties>
</file>