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94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4087685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58317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4233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397955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1846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949751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700892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2402820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46098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96411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35395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24C7AF-A011-4D4E-A675-574737C12138}" type="datetimeFigureOut">
              <a:rPr lang="en-IN" smtClean="0"/>
              <a:pPr/>
              <a:t>28-04-2020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953D4-22AE-4F45-8155-8F7A923D431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51593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419966"/>
          </a:xfrm>
        </p:spPr>
        <p:txBody>
          <a:bodyPr>
            <a:noAutofit/>
          </a:bodyPr>
          <a:lstStyle/>
          <a:p>
            <a:pPr algn="ctr"/>
            <a:r>
              <a:rPr lang="en-IN" sz="32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Listeriosis</a:t>
            </a:r>
            <a:endParaRPr lang="en-IN" sz="32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" y="419966"/>
            <a:ext cx="12108872" cy="63410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Synonyms: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Circling disease(Sheep), Silage Sickness.</a:t>
            </a:r>
          </a:p>
          <a:p>
            <a:pPr marL="0" indent="0" algn="just">
              <a:buNone/>
            </a:pPr>
            <a:r>
              <a:rPr lang="en-IN" sz="24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Etiology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4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Listeria </a:t>
            </a:r>
            <a:r>
              <a:rPr lang="en-IN" sz="24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monocytogenes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 small, Gram-positive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coccobacillary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rods, motile, facultative anaerobes. It lives in the soil and in poorly made silage (PH&gt;5.5).</a:t>
            </a:r>
          </a:p>
          <a:p>
            <a:pPr marL="0" indent="0" algn="just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Host affected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ffects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domestics animals especially ruminants, than in human beings, but it can also occur in feral animals,  game animals as well as in poultry and other birds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IN" sz="2400" b="1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Encephalitis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most readily recognized form of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listeriosis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ruminants.</a:t>
            </a:r>
          </a:p>
          <a:p>
            <a:pPr algn="just"/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Septicemic</a:t>
            </a:r>
            <a:r>
              <a:rPr lang="en-I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or visceral </a:t>
            </a:r>
            <a:r>
              <a:rPr lang="en-IN" sz="2400" b="1" i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listeriosis</a:t>
            </a:r>
            <a:r>
              <a:rPr lang="en-IN" sz="2400" b="1" i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most common in </a:t>
            </a:r>
            <a:r>
              <a:rPr lang="en-IN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monogastric</a:t>
            </a:r>
            <a:r>
              <a:rPr lang="en-I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animals, including pigs, dogs, cats, domestic and wild rabbits, and many other small mammals.</a:t>
            </a:r>
          </a:p>
          <a:p>
            <a:pPr marL="0" indent="0" algn="just">
              <a:buNone/>
            </a:pP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Transmission</a:t>
            </a:r>
            <a:r>
              <a:rPr lang="en-IN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natural reservoirs is soil and mammalian GI tracts, both of which contaminate vegetation. 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Grazing animals ingest the organism and further contaminate vegetation and soil.</a:t>
            </a:r>
          </a:p>
          <a:p>
            <a:pPr algn="just"/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Animal-to-animal transmission occurs via the </a:t>
            </a:r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fecal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-oral route.</a:t>
            </a:r>
          </a:p>
          <a:p>
            <a:pPr algn="just"/>
            <a:r>
              <a:rPr lang="en-IN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Listeriosis</a:t>
            </a:r>
            <a:r>
              <a:rPr lang="en-I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is primarily a winter-spring disease of feedlot or housed ruminants.</a:t>
            </a:r>
            <a:endParaRPr lang="en-IN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0085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127" y="129308"/>
            <a:ext cx="11961091" cy="6585527"/>
          </a:xfrm>
        </p:spPr>
        <p:txBody>
          <a:bodyPr/>
          <a:lstStyle/>
          <a:p>
            <a:pPr marL="0" indent="0">
              <a:buNone/>
            </a:pPr>
            <a:r>
              <a:rPr lang="en-IN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Pathogenesis:</a:t>
            </a:r>
            <a:endParaRPr lang="en-IN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010360" y="180254"/>
            <a:ext cx="106574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IN" dirty="0" smtClean="0"/>
              <a:t>I</a:t>
            </a:r>
            <a:r>
              <a:rPr lang="en-IN" b="1" dirty="0" smtClean="0"/>
              <a:t>ngestion</a:t>
            </a:r>
            <a:endParaRPr lang="en-IN" b="1" dirty="0"/>
          </a:p>
        </p:txBody>
      </p:sp>
      <p:cxnSp>
        <p:nvCxnSpPr>
          <p:cNvPr id="6" name="Straight Arrow Connector 5"/>
          <p:cNvCxnSpPr>
            <a:stCxn id="4" idx="2"/>
            <a:endCxn id="2" idx="0"/>
          </p:cNvCxnSpPr>
          <p:nvPr/>
        </p:nvCxnSpPr>
        <p:spPr>
          <a:xfrm flipH="1">
            <a:off x="4533994" y="549586"/>
            <a:ext cx="9237" cy="24521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2854036" y="11083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IN" dirty="0"/>
          </a:p>
        </p:txBody>
      </p:sp>
      <p:sp>
        <p:nvSpPr>
          <p:cNvPr id="2" name="TextBox 1"/>
          <p:cNvSpPr txBox="1"/>
          <p:nvPr/>
        </p:nvSpPr>
        <p:spPr>
          <a:xfrm>
            <a:off x="2617448" y="794803"/>
            <a:ext cx="3833091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sz="1600" b="1" dirty="0"/>
              <a:t>M cells in Peyer's patches in the intestine</a:t>
            </a:r>
            <a:r>
              <a:rPr lang="en-IN" sz="1600" dirty="0"/>
              <a:t>.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4533994" y="1111849"/>
            <a:ext cx="9236" cy="26672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2109717" y="1406358"/>
            <a:ext cx="512618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Blood stream blood via lymph to various tissues</a:t>
            </a:r>
            <a:endParaRPr lang="en-IN" b="1" dirty="0"/>
          </a:p>
        </p:txBody>
      </p:sp>
      <p:cxnSp>
        <p:nvCxnSpPr>
          <p:cNvPr id="20" name="Straight Arrow Connector 19"/>
          <p:cNvCxnSpPr/>
          <p:nvPr/>
        </p:nvCxnSpPr>
        <p:spPr>
          <a:xfrm>
            <a:off x="4533995" y="1716636"/>
            <a:ext cx="9235" cy="2742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1931380" y="2745643"/>
            <a:ext cx="0" cy="31403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422667" y="3059679"/>
            <a:ext cx="105041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Pregnant</a:t>
            </a:r>
            <a:endParaRPr lang="en-IN" b="1" dirty="0"/>
          </a:p>
        </p:txBody>
      </p:sp>
      <p:cxnSp>
        <p:nvCxnSpPr>
          <p:cNvPr id="36" name="Straight Arrow Connector 35"/>
          <p:cNvCxnSpPr/>
          <p:nvPr/>
        </p:nvCxnSpPr>
        <p:spPr>
          <a:xfrm flipH="1">
            <a:off x="1939636" y="3416828"/>
            <a:ext cx="1" cy="298647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1265381" y="3723650"/>
            <a:ext cx="1588654" cy="3221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265381" y="3723650"/>
            <a:ext cx="0" cy="2609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/>
          <p:nvPr/>
        </p:nvCxnSpPr>
        <p:spPr>
          <a:xfrm>
            <a:off x="2854035" y="3723650"/>
            <a:ext cx="0" cy="26093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 flipH="1">
            <a:off x="219918" y="3971954"/>
            <a:ext cx="171146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Early infection</a:t>
            </a:r>
            <a:endParaRPr lang="en-IN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2276612" y="3984580"/>
            <a:ext cx="1482522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Late infection</a:t>
            </a:r>
            <a:endParaRPr lang="en-IN" b="1" dirty="0"/>
          </a:p>
        </p:txBody>
      </p:sp>
      <p:cxnSp>
        <p:nvCxnSpPr>
          <p:cNvPr id="54" name="Straight Arrow Connector 53"/>
          <p:cNvCxnSpPr/>
          <p:nvPr/>
        </p:nvCxnSpPr>
        <p:spPr>
          <a:xfrm>
            <a:off x="1186871" y="4341286"/>
            <a:ext cx="0" cy="24918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/>
          <p:nvPr/>
        </p:nvCxnSpPr>
        <p:spPr>
          <a:xfrm>
            <a:off x="2854035" y="4341286"/>
            <a:ext cx="0" cy="2494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77728" y="4585139"/>
            <a:ext cx="103586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Abortion</a:t>
            </a:r>
            <a:endParaRPr lang="en-IN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2337708" y="4585139"/>
            <a:ext cx="1059906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Still birth</a:t>
            </a:r>
            <a:endParaRPr lang="en-IN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1552197" y="2358362"/>
            <a:ext cx="1035861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Abortion</a:t>
            </a:r>
            <a:endParaRPr lang="en-IN" b="1" dirty="0"/>
          </a:p>
        </p:txBody>
      </p:sp>
      <p:sp>
        <p:nvSpPr>
          <p:cNvPr id="74" name="TextBox 73"/>
          <p:cNvSpPr txBox="1"/>
          <p:nvPr/>
        </p:nvSpPr>
        <p:spPr>
          <a:xfrm>
            <a:off x="3735153" y="2346159"/>
            <a:ext cx="1520783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N" b="1" dirty="0" smtClean="0"/>
              <a:t>Septicaemia</a:t>
            </a:r>
            <a:endParaRPr lang="en-IN" b="1" dirty="0"/>
          </a:p>
        </p:txBody>
      </p:sp>
      <p:cxnSp>
        <p:nvCxnSpPr>
          <p:cNvPr id="76" name="Straight Connector 75"/>
          <p:cNvCxnSpPr/>
          <p:nvPr/>
        </p:nvCxnSpPr>
        <p:spPr>
          <a:xfrm>
            <a:off x="2059707" y="1990857"/>
            <a:ext cx="5176191" cy="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endCxn id="65" idx="0"/>
          </p:cNvCxnSpPr>
          <p:nvPr/>
        </p:nvCxnSpPr>
        <p:spPr>
          <a:xfrm rot="16200000" flipH="1">
            <a:off x="1881165" y="2169398"/>
            <a:ext cx="367505" cy="1042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Arrow Connector 79"/>
          <p:cNvCxnSpPr/>
          <p:nvPr/>
        </p:nvCxnSpPr>
        <p:spPr>
          <a:xfrm>
            <a:off x="4494483" y="1990857"/>
            <a:ext cx="0" cy="3553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3" name="TextBox 82"/>
          <p:cNvSpPr txBox="1"/>
          <p:nvPr/>
        </p:nvSpPr>
        <p:spPr>
          <a:xfrm>
            <a:off x="5347855" y="2358362"/>
            <a:ext cx="3214253" cy="33855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IN" sz="1600" b="1" dirty="0" smtClean="0"/>
              <a:t>Encephalitis, often </a:t>
            </a:r>
            <a:r>
              <a:rPr lang="en-IN" sz="1600" b="1" dirty="0"/>
              <a:t>unilateral</a:t>
            </a:r>
          </a:p>
        </p:txBody>
      </p:sp>
      <p:cxnSp>
        <p:nvCxnSpPr>
          <p:cNvPr id="87" name="Straight Arrow Connector 86"/>
          <p:cNvCxnSpPr/>
          <p:nvPr/>
        </p:nvCxnSpPr>
        <p:spPr>
          <a:xfrm>
            <a:off x="7235898" y="1990857"/>
            <a:ext cx="0" cy="35530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TextBox 87"/>
          <p:cNvSpPr txBox="1"/>
          <p:nvPr/>
        </p:nvSpPr>
        <p:spPr>
          <a:xfrm>
            <a:off x="7891687" y="152483"/>
            <a:ext cx="3447290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IN" b="1" dirty="0" smtClean="0"/>
              <a:t>Breaks </a:t>
            </a:r>
            <a:r>
              <a:rPr lang="en-IN" b="1" dirty="0"/>
              <a:t>in the oral or nasal mucosa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7831946" y="918361"/>
            <a:ext cx="3440218" cy="36933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b="1" dirty="0" smtClean="0"/>
              <a:t>Migration </a:t>
            </a:r>
            <a:r>
              <a:rPr lang="en-IN" b="1" dirty="0"/>
              <a:t>in cranial nerves</a:t>
            </a:r>
          </a:p>
        </p:txBody>
      </p:sp>
      <p:cxnSp>
        <p:nvCxnSpPr>
          <p:cNvPr id="91" name="Straight Arrow Connector 90"/>
          <p:cNvCxnSpPr/>
          <p:nvPr/>
        </p:nvCxnSpPr>
        <p:spPr>
          <a:xfrm>
            <a:off x="9365673" y="521815"/>
            <a:ext cx="9236" cy="3965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/>
          <p:nvPr/>
        </p:nvCxnSpPr>
        <p:spPr>
          <a:xfrm>
            <a:off x="9365673" y="1378574"/>
            <a:ext cx="9236" cy="116142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 flipH="1">
            <a:off x="8562109" y="2540000"/>
            <a:ext cx="812801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3776690" y="2756885"/>
            <a:ext cx="8415309" cy="409342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just"/>
            <a:r>
              <a:rPr lang="en-IN" sz="2000" dirty="0" smtClean="0"/>
              <a:t>1. </a:t>
            </a:r>
            <a:r>
              <a:rPr lang="en-IN" sz="2000" b="1" dirty="0" err="1" smtClean="0"/>
              <a:t>Lisleria</a:t>
            </a:r>
            <a:r>
              <a:rPr lang="en-IN" sz="2000" b="1" dirty="0" smtClean="0"/>
              <a:t> </a:t>
            </a:r>
            <a:r>
              <a:rPr lang="en-IN" sz="2000" b="1" dirty="0" err="1"/>
              <a:t>monocytogenes</a:t>
            </a:r>
            <a:r>
              <a:rPr lang="en-IN" sz="2000" b="1" dirty="0"/>
              <a:t> has the ability to invade </a:t>
            </a:r>
            <a:r>
              <a:rPr lang="en-IN" sz="2000" b="1" dirty="0" smtClean="0"/>
              <a:t>both phagocytic </a:t>
            </a:r>
            <a:r>
              <a:rPr lang="en-IN" sz="2000" b="1" dirty="0"/>
              <a:t>and non-phagocytic cells, to survive </a:t>
            </a:r>
            <a:r>
              <a:rPr lang="en-IN" sz="2000" b="1" dirty="0" smtClean="0"/>
              <a:t>and replicate </a:t>
            </a:r>
            <a:r>
              <a:rPr lang="en-IN" sz="2000" b="1" dirty="0"/>
              <a:t>intracellularly and to transfer from </a:t>
            </a:r>
            <a:r>
              <a:rPr lang="en-IN" sz="2000" b="1" dirty="0" smtClean="0"/>
              <a:t>cell-to-cell without </a:t>
            </a:r>
            <a:r>
              <a:rPr lang="en-IN" sz="2000" b="1" dirty="0"/>
              <a:t>exposure to humoral defence </a:t>
            </a:r>
            <a:r>
              <a:rPr lang="en-IN" sz="2000" b="1" dirty="0" smtClean="0"/>
              <a:t>mechanisms.</a:t>
            </a:r>
          </a:p>
          <a:p>
            <a:pPr algn="just"/>
            <a:r>
              <a:rPr lang="en-IN" sz="2000" b="1" dirty="0"/>
              <a:t>2</a:t>
            </a:r>
            <a:r>
              <a:rPr lang="en-IN" sz="2000" b="1" i="1" dirty="0">
                <a:solidFill>
                  <a:srgbClr val="FF0000"/>
                </a:solidFill>
              </a:rPr>
              <a:t>. </a:t>
            </a:r>
            <a:r>
              <a:rPr lang="en-IN" sz="2000" b="1" i="1" dirty="0" err="1">
                <a:solidFill>
                  <a:srgbClr val="FF0000"/>
                </a:solidFill>
              </a:rPr>
              <a:t>I</a:t>
            </a:r>
            <a:r>
              <a:rPr lang="en-IN" sz="2000" b="1" i="1" dirty="0" err="1" smtClean="0">
                <a:solidFill>
                  <a:srgbClr val="FF0000"/>
                </a:solidFill>
              </a:rPr>
              <a:t>nternalins</a:t>
            </a:r>
            <a:r>
              <a:rPr lang="en-IN" sz="2000" b="1" dirty="0" smtClean="0"/>
              <a:t>, a protein  facilitate </a:t>
            </a:r>
            <a:r>
              <a:rPr lang="en-IN" sz="2000" b="1" dirty="0"/>
              <a:t>both </a:t>
            </a:r>
            <a:r>
              <a:rPr lang="en-IN" sz="2000" b="1" dirty="0" smtClean="0"/>
              <a:t>the adherence </a:t>
            </a:r>
            <a:r>
              <a:rPr lang="en-IN" sz="2000" b="1" dirty="0"/>
              <a:t>of organisms to host membranes and </a:t>
            </a:r>
            <a:r>
              <a:rPr lang="en-IN" sz="2000" b="1" dirty="0" smtClean="0"/>
              <a:t>their subsequent </a:t>
            </a:r>
            <a:r>
              <a:rPr lang="en-IN" sz="2000" b="1" dirty="0"/>
              <a:t>uptake</a:t>
            </a:r>
            <a:r>
              <a:rPr lang="en-IN" sz="2000" b="1" dirty="0" smtClean="0"/>
              <a:t>.</a:t>
            </a:r>
          </a:p>
          <a:p>
            <a:pPr algn="just"/>
            <a:r>
              <a:rPr lang="en-IN" sz="2000" b="1" dirty="0"/>
              <a:t>3</a:t>
            </a:r>
            <a:r>
              <a:rPr lang="en-IN" sz="2000" b="1" dirty="0" smtClean="0"/>
              <a:t>. </a:t>
            </a:r>
            <a:r>
              <a:rPr lang="en-IN" sz="2000" b="1" dirty="0" err="1" smtClean="0"/>
              <a:t>Listeriolysin</a:t>
            </a:r>
            <a:r>
              <a:rPr lang="en-IN" sz="2000" b="1" dirty="0" smtClean="0"/>
              <a:t> (</a:t>
            </a:r>
            <a:r>
              <a:rPr lang="en-IN" sz="2000" b="1" dirty="0" err="1" smtClean="0"/>
              <a:t>cytolytic</a:t>
            </a:r>
            <a:r>
              <a:rPr lang="en-IN" sz="2000" b="1" dirty="0" smtClean="0"/>
              <a:t> toxin), </a:t>
            </a:r>
            <a:r>
              <a:rPr lang="en-IN" sz="2000" b="1" dirty="0"/>
              <a:t>which destroys </a:t>
            </a:r>
            <a:r>
              <a:rPr lang="en-IN" sz="2000" b="1" dirty="0" smtClean="0"/>
              <a:t>the membranes </a:t>
            </a:r>
            <a:r>
              <a:rPr lang="en-IN" sz="2000" b="1" dirty="0"/>
              <a:t>of phagocytic vacuoles allowing listeria </a:t>
            </a:r>
            <a:r>
              <a:rPr lang="en-IN" sz="2000" b="1" dirty="0" smtClean="0"/>
              <a:t>to escape </a:t>
            </a:r>
            <a:r>
              <a:rPr lang="en-IN" sz="2000" b="1" dirty="0"/>
              <a:t>into the cytoplasm</a:t>
            </a:r>
            <a:r>
              <a:rPr lang="en-IN" sz="2000" b="1" dirty="0" smtClean="0"/>
              <a:t>.</a:t>
            </a:r>
          </a:p>
          <a:p>
            <a:pPr algn="just"/>
            <a:r>
              <a:rPr lang="en-IN" sz="2000" b="1" dirty="0"/>
              <a:t>4. In the cytoplasm, the </a:t>
            </a:r>
            <a:r>
              <a:rPr lang="en-IN" sz="2000" b="1" dirty="0" smtClean="0"/>
              <a:t>organisms utilize </a:t>
            </a:r>
            <a:r>
              <a:rPr lang="en-IN" sz="2000" b="1" dirty="0"/>
              <a:t>cellular </a:t>
            </a:r>
            <a:r>
              <a:rPr lang="en-IN" sz="2000" b="1" dirty="0" err="1"/>
              <a:t>microfiiaments</a:t>
            </a:r>
            <a:r>
              <a:rPr lang="en-IN" sz="2000" b="1" dirty="0"/>
              <a:t> to generate </a:t>
            </a:r>
            <a:r>
              <a:rPr lang="en-IN" sz="2000" b="1" dirty="0" smtClean="0"/>
              <a:t>tail-like structures </a:t>
            </a:r>
            <a:r>
              <a:rPr lang="en-IN" sz="2000" b="1" dirty="0"/>
              <a:t>which confer </a:t>
            </a:r>
            <a:r>
              <a:rPr lang="en-IN" sz="2000" b="1" dirty="0" smtClean="0"/>
              <a:t>motility.</a:t>
            </a:r>
          </a:p>
          <a:p>
            <a:pPr algn="just"/>
            <a:r>
              <a:rPr lang="en-IN" sz="2000" b="1" dirty="0"/>
              <a:t>5. The motile </a:t>
            </a:r>
            <a:r>
              <a:rPr lang="en-IN" sz="2000" b="1" dirty="0" smtClean="0"/>
              <a:t>listeria contact </a:t>
            </a:r>
            <a:r>
              <a:rPr lang="en-IN" sz="2000" b="1" dirty="0"/>
              <a:t>the internal surface of the cytoplasmic </a:t>
            </a:r>
            <a:r>
              <a:rPr lang="en-IN" sz="2000" b="1" dirty="0" smtClean="0"/>
              <a:t>membrane and </a:t>
            </a:r>
            <a:r>
              <a:rPr lang="en-IN" sz="2000" b="1" dirty="0"/>
              <a:t>induce pseudopod-like projections. These </a:t>
            </a:r>
            <a:r>
              <a:rPr lang="en-IN" sz="2000" b="1" dirty="0" smtClean="0"/>
              <a:t>projections containing </a:t>
            </a:r>
            <a:r>
              <a:rPr lang="en-IN" sz="2000" b="1" dirty="0"/>
              <a:t>the bacteria are taken up by adjacent </a:t>
            </a:r>
            <a:r>
              <a:rPr lang="en-IN" sz="2000" b="1" dirty="0" smtClean="0"/>
              <a:t>cells.</a:t>
            </a:r>
          </a:p>
          <a:p>
            <a:pPr algn="just"/>
            <a:r>
              <a:rPr lang="en-IN" sz="2000" b="1" dirty="0" smtClean="0"/>
              <a:t>6. Finally, infecting newly cells.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42410290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Clinical Symptoms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: 3 forms are recognized:</a:t>
            </a: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Nervous</a:t>
            </a:r>
          </a:p>
          <a:p>
            <a:pPr marL="457200" indent="-457200">
              <a:buAutoNum type="arabicPeriod"/>
            </a:pP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Septicemic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457200" indent="-457200">
              <a:buAutoNum type="arabicPeriod"/>
            </a:pP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Abortive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The duration of illness is usually longer in cattle than in sheep and goats.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Affected animals shows usually, </a:t>
            </a:r>
            <a:r>
              <a:rPr lang="en-IN" sz="2400" i="1" dirty="0" err="1" smtClean="0">
                <a:latin typeface="Times New Roman" pitchFamily="18" charset="0"/>
                <a:cs typeface="Times New Roman" pitchFamily="18" charset="0"/>
              </a:rPr>
              <a:t>meningoencephalitis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(common in adult ruminants),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septicaemia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(Common in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monogastric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young animals) and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abortions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Dullness, head pressing and unilateral facial paralysis.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Unilateral facial paralysis results in drooling of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saliva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and drooping of the eyelid and ear.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In advance cases, deviation of head to one side with circling movement of heads, nasal discharge and conjunctivitis,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panopthalmitis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with pus in anterior chamber of one or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boths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eyes occurs. </a:t>
            </a:r>
          </a:p>
          <a:p>
            <a:pPr algn="just"/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In cattle and </a:t>
            </a: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sheep</a:t>
            </a:r>
            <a:r>
              <a:rPr lang="en-IN" sz="2400" dirty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keratoconjunctivitis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iritis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(ocular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listeriosis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), often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unilateral and have been attributed to direct contact with contaminated silage.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Abortions are recorded in cattle, sheep and goats but rarely in pigs.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Abortion is not common in sow , however in abortive form of disease,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meningoencephalitic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signs are not present among these.</a:t>
            </a:r>
          </a:p>
          <a:p>
            <a:pPr algn="just"/>
            <a:endParaRPr lang="en-IN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Diagnosis: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Characteristic neurological signs or abortion in association with silage feeding.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Isolation and identification of organisms.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Biological methods: inoculation of suspected materials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intraperitoneally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into Mice revealed focal necrosis of liver and spleen and the organism is isolated from the organs and heart blood.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Histological examination of brain tissue reveals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microabscesses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and heavy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perivascular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mononuclear cuffing in the medulla and elsewhere in the brain stem.</a:t>
            </a:r>
          </a:p>
          <a:p>
            <a:pPr algn="just"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Treatment: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Chlortetracycline @ 10mg/Kg, IM for 5-7 days is the drug of choice for it in cattle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butless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effective in sheep.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Early stages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septicaemic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listeriosis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in ruminants respond to systemic therapy with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ampicillin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or amoxicillin.</a:t>
            </a:r>
          </a:p>
          <a:p>
            <a:pPr>
              <a:buNone/>
            </a:pPr>
            <a:endParaRPr lang="en-IN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12191999" cy="6858000"/>
          </a:xfrm>
        </p:spPr>
        <p:txBody>
          <a:bodyPr>
            <a:normAutofit/>
          </a:bodyPr>
          <a:lstStyle/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Antibiotic therapy may be poor in neural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listeriosis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although prolonged high doses of ampicillin or amoxicillin combined with an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aminoglycosides 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may be effective.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Ocular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listeriosis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requires treatment with antibiotics and corticosteroids injected sub-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conjunctivally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.</a:t>
            </a:r>
          </a:p>
          <a:p>
            <a:pPr>
              <a:buNone/>
            </a:pPr>
            <a:r>
              <a:rPr lang="en-IN" sz="2400" b="1" dirty="0" smtClean="0">
                <a:latin typeface="Times New Roman" pitchFamily="18" charset="0"/>
                <a:cs typeface="Times New Roman" pitchFamily="18" charset="0"/>
              </a:rPr>
              <a:t>Control: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Poor-quality silage should not be fed to pregnant ruminants. Silage feeding should be discontinued if an outbreak of </a:t>
            </a:r>
            <a:r>
              <a:rPr lang="en-IN" sz="2400" dirty="0" err="1" smtClean="0">
                <a:latin typeface="Times New Roman" pitchFamily="18" charset="0"/>
                <a:cs typeface="Times New Roman" pitchFamily="18" charset="0"/>
              </a:rPr>
              <a:t>listeriosis</a:t>
            </a:r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 is confirmed.</a:t>
            </a: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Feeding methods which minimize direct ocular contact with silage should be implemented.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Vaccination with killed vaccines, which do not induce an effective cell-mediated response, is not protective because </a:t>
            </a:r>
            <a:r>
              <a:rPr lang="en-IN" sz="2400" i="1" dirty="0" smtClean="0">
                <a:latin typeface="Times New Roman" pitchFamily="18" charset="0"/>
                <a:cs typeface="Times New Roman" pitchFamily="18" charset="0"/>
              </a:rPr>
              <a:t>L. </a:t>
            </a:r>
            <a:r>
              <a:rPr lang="en-IN" sz="2400" b="1" i="1" dirty="0" err="1" smtClean="0">
                <a:latin typeface="Times New Roman" pitchFamily="18" charset="0"/>
                <a:cs typeface="Times New Roman" pitchFamily="18" charset="0"/>
              </a:rPr>
              <a:t>monocytogenes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 is an intracellular pathogen</a:t>
            </a:r>
            <a:r>
              <a:rPr lang="en-IN" sz="2400" b="1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algn="just"/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Feeding of low level of tetracycline @ 10 mg/Kg BW through feeds </a:t>
            </a:r>
            <a:r>
              <a:rPr lang="en-IN" sz="2400" smtClean="0">
                <a:latin typeface="Times New Roman" pitchFamily="18" charset="0"/>
                <a:cs typeface="Times New Roman" pitchFamily="18" charset="0"/>
              </a:rPr>
              <a:t>is recommended.</a:t>
            </a:r>
            <a:endParaRPr lang="en-IN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IN" sz="2400" dirty="0" smtClean="0">
                <a:latin typeface="Times New Roman" pitchFamily="18" charset="0"/>
                <a:cs typeface="Times New Roman" pitchFamily="18" charset="0"/>
              </a:rPr>
              <a:t>Live attenuated vaccines prepared with serotype 1 and 4b @ 2ml SC at 3 Months of age.</a:t>
            </a:r>
            <a:endParaRPr lang="en-IN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391</TotalTime>
  <Words>754</Words>
  <Application>Microsoft Office PowerPoint</Application>
  <PresentationFormat>Widescreen</PresentationFormat>
  <Paragraphs>59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Times New Roman</vt:lpstr>
      <vt:lpstr>Office Theme</vt:lpstr>
      <vt:lpstr>Listeriosis</vt:lpstr>
      <vt:lpstr>PowerPoint Presentation</vt:lpstr>
      <vt:lpstr>PowerPoint Presentation</vt:lpstr>
      <vt:lpstr>PowerPoint Presentation</vt:lpstr>
      <vt:lpstr>PowerPoint Presentation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Listeriosis</dc:title>
  <dc:creator>HP</dc:creator>
  <cp:lastModifiedBy>anil kumar</cp:lastModifiedBy>
  <cp:revision>35</cp:revision>
  <dcterms:created xsi:type="dcterms:W3CDTF">2019-07-08T04:54:15Z</dcterms:created>
  <dcterms:modified xsi:type="dcterms:W3CDTF">2020-04-28T17:24:44Z</dcterms:modified>
</cp:coreProperties>
</file>