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9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2470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9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133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87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80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8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5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4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5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0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20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33400"/>
            <a:ext cx="86106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Class Lecture</a:t>
            </a:r>
          </a:p>
          <a:p>
            <a:pPr algn="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MICROBIOLOGICAL QUALITY OF MILK</a:t>
            </a:r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500" b="1" dirty="0" smtClean="0">
                <a:solidFill>
                  <a:srgbClr val="0070C0"/>
                </a:solidFill>
              </a:rPr>
              <a:t>FOR CHEESE MAKING</a:t>
            </a:r>
            <a:endParaRPr lang="en-US" sz="3500" dirty="0" smtClean="0">
              <a:solidFill>
                <a:srgbClr val="0070C0"/>
              </a:solidFill>
            </a:endParaRPr>
          </a:p>
          <a:p>
            <a:pPr algn="ctr"/>
            <a:endParaRPr lang="en-US" sz="5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Dr. </a:t>
            </a:r>
            <a:r>
              <a:rPr lang="en-US" sz="2200" b="1" dirty="0" err="1" smtClean="0">
                <a:solidFill>
                  <a:srgbClr val="0070C0"/>
                </a:solidFill>
              </a:rPr>
              <a:t>Sanjeev</a:t>
            </a:r>
            <a:r>
              <a:rPr lang="en-US" sz="2200" b="1" dirty="0" smtClean="0">
                <a:solidFill>
                  <a:srgbClr val="0070C0"/>
                </a:solidFill>
              </a:rPr>
              <a:t> Kumar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Associate Professor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Department of Dairy Technology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SGIDT, Patna-14</a:t>
            </a:r>
          </a:p>
          <a:p>
            <a:pPr algn="r"/>
            <a:endParaRPr lang="en-US" b="1" dirty="0" smtClean="0">
              <a:solidFill>
                <a:srgbClr val="FF0000"/>
              </a:solidFill>
            </a:endParaRPr>
          </a:p>
          <a:p>
            <a:pPr algn="r"/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5438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Clarification</a:t>
            </a:r>
          </a:p>
          <a:p>
            <a:endParaRPr lang="en-US" b="1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Clarification </a:t>
            </a:r>
            <a:r>
              <a:rPr lang="en-US" sz="2200" dirty="0" smtClean="0"/>
              <a:t>---</a:t>
            </a:r>
            <a:r>
              <a:rPr lang="en-US" sz="2200" dirty="0" smtClean="0"/>
              <a:t> </a:t>
            </a:r>
            <a:r>
              <a:rPr lang="en-US" sz="2200" dirty="0" smtClean="0"/>
              <a:t>one of the centrifugal processes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/>
              <a:t>U</a:t>
            </a:r>
            <a:r>
              <a:rPr lang="en-US" sz="2200" dirty="0" smtClean="0"/>
              <a:t>sed </a:t>
            </a:r>
            <a:r>
              <a:rPr lang="en-US" sz="2200" dirty="0" smtClean="0"/>
              <a:t>to remove leukocytes, cellular debris and particles from earth or fodder gaining entry into milk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C000"/>
                </a:solidFill>
              </a:rPr>
              <a:t>Clarification </a:t>
            </a:r>
            <a:endParaRPr lang="en-US" sz="2200" b="1" dirty="0" smtClean="0">
              <a:solidFill>
                <a:srgbClr val="FFC00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/>
              <a:t>D</a:t>
            </a:r>
            <a:r>
              <a:rPr lang="en-US" sz="2200" dirty="0" smtClean="0"/>
              <a:t>ecreases </a:t>
            </a:r>
            <a:r>
              <a:rPr lang="en-US" sz="2200" dirty="0" smtClean="0"/>
              <a:t>the tendency of fat to form aggregates on </a:t>
            </a:r>
            <a:r>
              <a:rPr lang="en-US" sz="2200" dirty="0" smtClean="0"/>
              <a:t>standing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/>
              <a:t>I</a:t>
            </a:r>
            <a:r>
              <a:rPr lang="en-US" sz="2200" dirty="0" smtClean="0"/>
              <a:t>ncreases </a:t>
            </a:r>
            <a:r>
              <a:rPr lang="en-US" sz="2200" dirty="0" smtClean="0"/>
              <a:t>the rate of multiplication of starter </a:t>
            </a:r>
            <a:r>
              <a:rPr lang="en-US" sz="2200" dirty="0" smtClean="0"/>
              <a:t>organisms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/>
              <a:t>M</a:t>
            </a:r>
            <a:r>
              <a:rPr lang="en-US" sz="2200" dirty="0" smtClean="0"/>
              <a:t>ay </a:t>
            </a:r>
            <a:r>
              <a:rPr lang="en-US" sz="2200" dirty="0" smtClean="0"/>
              <a:t>increase the fat losses in whey and </a:t>
            </a:r>
            <a:endParaRPr lang="en-US" sz="22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/>
              <a:t>M</a:t>
            </a:r>
            <a:r>
              <a:rPr lang="en-US" sz="2200" dirty="0" smtClean="0"/>
              <a:t>ay </a:t>
            </a:r>
            <a:r>
              <a:rPr lang="en-US" sz="2200" dirty="0" smtClean="0"/>
              <a:t>also decrease the moisture and yield of cheese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35846"/>
            <a:ext cx="80010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Bactofugation</a:t>
            </a:r>
            <a:endParaRPr lang="en-US" sz="28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The </a:t>
            </a:r>
            <a:r>
              <a:rPr lang="en-US" sz="2200" dirty="0" err="1" smtClean="0"/>
              <a:t>bactofuge</a:t>
            </a:r>
            <a:r>
              <a:rPr lang="en-US" sz="2200" dirty="0" smtClean="0"/>
              <a:t> system </a:t>
            </a:r>
            <a:r>
              <a:rPr lang="en-US" sz="2200" dirty="0" smtClean="0"/>
              <a:t>---used </a:t>
            </a:r>
            <a:r>
              <a:rPr lang="en-US" sz="2200" dirty="0" smtClean="0"/>
              <a:t>in the cheese industry </a:t>
            </a:r>
            <a:r>
              <a:rPr lang="en-US" sz="2200" dirty="0" smtClean="0"/>
              <a:t>to </a:t>
            </a:r>
            <a:r>
              <a:rPr lang="en-US" sz="2200" dirty="0" smtClean="0"/>
              <a:t>remove spores from cheese milk that could cause late fermentation in semi-hard cheeses. </a:t>
            </a:r>
          </a:p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>
                <a:solidFill>
                  <a:srgbClr val="FFC000"/>
                </a:solidFill>
              </a:rPr>
              <a:t>Effect of </a:t>
            </a:r>
            <a:r>
              <a:rPr lang="en-US" sz="2200" dirty="0" err="1" smtClean="0">
                <a:solidFill>
                  <a:srgbClr val="FFC000"/>
                </a:solidFill>
              </a:rPr>
              <a:t>bactofugation</a:t>
            </a:r>
            <a:r>
              <a:rPr lang="en-US" sz="2200" dirty="0" smtClean="0">
                <a:solidFill>
                  <a:srgbClr val="FFC000"/>
                </a:solidFill>
              </a:rPr>
              <a:t> on cheese making </a:t>
            </a:r>
            <a:r>
              <a:rPr lang="en-US" sz="2200" dirty="0" smtClean="0"/>
              <a:t>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• Effective method for preventing late blowing defect in semi-hard or hard varieties of </a:t>
            </a:r>
            <a:r>
              <a:rPr lang="en-US" sz="2200" dirty="0" smtClean="0"/>
              <a:t>cheeses</a:t>
            </a:r>
            <a:r>
              <a:rPr lang="en-US" sz="2200" dirty="0"/>
              <a:t> </a:t>
            </a:r>
            <a:r>
              <a:rPr lang="en-US" sz="2200" dirty="0" smtClean="0"/>
              <a:t>as</a:t>
            </a:r>
            <a:r>
              <a:rPr lang="en-US" sz="2200" dirty="0" smtClean="0"/>
              <a:t> </a:t>
            </a:r>
            <a:r>
              <a:rPr lang="en-US" sz="2200" dirty="0" smtClean="0"/>
              <a:t>mainly due to removal of anaerobic microorganisms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• Facilitates reduction or elimination in the use of nitrates (nitrates are added to prevent ‘late fermentation’ in cheese)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• Weakens the coagulum during </a:t>
            </a:r>
            <a:r>
              <a:rPr lang="en-US" sz="2200" dirty="0" err="1" smtClean="0"/>
              <a:t>cheesemaking</a:t>
            </a:r>
            <a:r>
              <a:rPr lang="en-US" sz="2200" dirty="0" smtClean="0"/>
              <a:t> which </a:t>
            </a:r>
            <a:r>
              <a:rPr lang="en-US" sz="2200" dirty="0" smtClean="0"/>
              <a:t>----</a:t>
            </a:r>
            <a:r>
              <a:rPr lang="en-US" sz="2200" dirty="0" smtClean="0"/>
              <a:t> </a:t>
            </a:r>
            <a:r>
              <a:rPr lang="en-US" sz="2200" dirty="0" smtClean="0"/>
              <a:t>overcome by addition of calcium chloride</a:t>
            </a:r>
            <a:br>
              <a:rPr lang="en-US" sz="2200" dirty="0" smtClean="0"/>
            </a:br>
            <a:endParaRPr lang="en-IN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12845"/>
            <a:ext cx="81534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</a:rPr>
              <a:t>Microorganisms in Raw Milk</a:t>
            </a:r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According to the main points of attack on the major milk constituents, the saprophytic bacteria </a:t>
            </a:r>
            <a:r>
              <a:rPr lang="en-US" sz="2200" dirty="0" smtClean="0"/>
              <a:t>---</a:t>
            </a:r>
            <a:r>
              <a:rPr lang="en-US" sz="2200" dirty="0" smtClean="0"/>
              <a:t> </a:t>
            </a:r>
            <a:r>
              <a:rPr lang="en-US" sz="2200" dirty="0" smtClean="0"/>
              <a:t>subdivided as follows:</a:t>
            </a:r>
          </a:p>
          <a:p>
            <a:pPr algn="just"/>
            <a:endParaRPr lang="en-US" sz="2200" dirty="0" smtClean="0"/>
          </a:p>
          <a:p>
            <a:pPr marL="630238" indent="-450850"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in milk composition may interfere with manufacture, if fermentation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---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involved in the manufacture process, and this may affect the yield and quality of the product.</a:t>
            </a:r>
          </a:p>
          <a:p>
            <a:pPr marL="630238" indent="-450850" algn="just">
              <a:buFont typeface="Wingdings" panose="05000000000000000000" pitchFamily="2" charset="2"/>
              <a:buChar char="Ø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indent="-450850"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flavor of the raw milk may be adversely influenced (e.g. rancidity) and this may directly affect the flavor of the product e.g. Cottage cheese.</a:t>
            </a:r>
          </a:p>
          <a:p>
            <a:pPr marL="630238" indent="-450850" algn="just">
              <a:buFont typeface="Wingdings" panose="05000000000000000000" pitchFamily="2" charset="2"/>
              <a:buChar char="Ø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indent="-450850"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Heat-stable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bacterial enzymes may continue to act in the product, particularly during long storage, and adversely affect the stability and/or flavor of cream and UHT milk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72838"/>
            <a:ext cx="7848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Clean milk secreted from the udder of the healthy animal contains only few numbers of microorganism (&lt; 10,000/ml).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Milk obtained from mastitis cow may contain high numbers of microorganism as well as leucocytes depending on the severity of infection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Milk </a:t>
            </a:r>
            <a:r>
              <a:rPr lang="en-US" sz="2200" dirty="0" smtClean="0"/>
              <a:t>---</a:t>
            </a:r>
            <a:r>
              <a:rPr lang="en-US" sz="2200" dirty="0" smtClean="0"/>
              <a:t> </a:t>
            </a:r>
            <a:r>
              <a:rPr lang="en-US" sz="2200" dirty="0" smtClean="0"/>
              <a:t>held at around 4°C during transport an in cheese plant.</a:t>
            </a:r>
          </a:p>
          <a:p>
            <a:pPr algn="just"/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89844"/>
            <a:ext cx="8001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Milk stored under such conditions contains predominantly psychotropic bacteria (over one million/ml). </a:t>
            </a:r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endParaRPr lang="en-US" sz="22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200" dirty="0" smtClean="0"/>
              <a:t>The </a:t>
            </a:r>
            <a:r>
              <a:rPr lang="en-US" sz="2200" dirty="0" smtClean="0"/>
              <a:t>common genera </a:t>
            </a:r>
            <a:r>
              <a:rPr lang="en-US" sz="2200" dirty="0" smtClean="0"/>
              <a:t>encountered</a:t>
            </a:r>
            <a:r>
              <a:rPr lang="en-US" sz="2200" dirty="0" smtClean="0"/>
              <a:t>---</a:t>
            </a:r>
            <a:r>
              <a:rPr lang="en-US" sz="2200" dirty="0" smtClean="0"/>
              <a:t>Pseudomonas</a:t>
            </a:r>
            <a:r>
              <a:rPr lang="en-US" sz="2200" dirty="0" smtClean="0"/>
              <a:t>, </a:t>
            </a:r>
            <a:r>
              <a:rPr lang="en-US" sz="2200" dirty="0" err="1" smtClean="0"/>
              <a:t>Aeromonas</a:t>
            </a:r>
            <a:r>
              <a:rPr lang="en-US" sz="2200" dirty="0" smtClean="0"/>
              <a:t>, </a:t>
            </a:r>
            <a:r>
              <a:rPr lang="en-US" sz="2200" dirty="0" err="1" smtClean="0"/>
              <a:t>Alcaligenes</a:t>
            </a:r>
            <a:r>
              <a:rPr lang="en-US" sz="2200" dirty="0" smtClean="0"/>
              <a:t>, lactic acid bacteria, gram positive spore formers, </a:t>
            </a:r>
            <a:r>
              <a:rPr lang="en-US" sz="2200" dirty="0" err="1" smtClean="0"/>
              <a:t>coryne</a:t>
            </a:r>
            <a:r>
              <a:rPr lang="en-US" sz="2200" dirty="0" smtClean="0"/>
              <a:t> form group, enterococci and coli forms.</a:t>
            </a:r>
          </a:p>
          <a:p>
            <a:pPr algn="just"/>
            <a:r>
              <a:rPr lang="en-US" sz="2400" b="1" dirty="0" smtClean="0">
                <a:solidFill>
                  <a:srgbClr val="0070C0"/>
                </a:solidFill>
              </a:rPr>
              <a:t>Somatic </a:t>
            </a:r>
            <a:r>
              <a:rPr lang="en-US" sz="2400" b="1" dirty="0" smtClean="0">
                <a:solidFill>
                  <a:srgbClr val="0070C0"/>
                </a:solidFill>
              </a:rPr>
              <a:t>Cells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Milk </a:t>
            </a:r>
            <a:r>
              <a:rPr lang="en-US" sz="2200" dirty="0" smtClean="0"/>
              <a:t>used for preparation of cheese </a:t>
            </a:r>
            <a:r>
              <a:rPr lang="en-US" sz="2200" dirty="0" smtClean="0"/>
              <a:t>--- from </a:t>
            </a:r>
            <a:r>
              <a:rPr lang="en-US" sz="2200" dirty="0" smtClean="0"/>
              <a:t>healthy animal with a somatic cell count of &lt; 50,000/ml</a:t>
            </a:r>
          </a:p>
          <a:p>
            <a:pPr algn="just"/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If raw milk contains &gt; 50,000 somatic cells/ml results in </a:t>
            </a:r>
            <a:r>
              <a:rPr lang="en-US" sz="2200" dirty="0" err="1" smtClean="0"/>
              <a:t>phagocytosization</a:t>
            </a:r>
            <a:r>
              <a:rPr lang="en-US" sz="2200" dirty="0" smtClean="0"/>
              <a:t> of lactic acid bacteria (LAB) leads </a:t>
            </a:r>
            <a:endParaRPr lang="en-US" sz="22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T</a:t>
            </a:r>
            <a:r>
              <a:rPr lang="en-US" sz="2200" dirty="0" smtClean="0"/>
              <a:t>o </a:t>
            </a:r>
            <a:r>
              <a:rPr lang="en-US" sz="2200" dirty="0" smtClean="0"/>
              <a:t>slow starter activity in cheese vat, </a:t>
            </a:r>
            <a:endParaRPr lang="en-US" sz="22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increase </a:t>
            </a:r>
            <a:r>
              <a:rPr lang="en-US" sz="2200" dirty="0" smtClean="0"/>
              <a:t>in rennet clotting time causing decreased curd firmness and </a:t>
            </a:r>
            <a:endParaRPr lang="en-US" sz="22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dirty="0" smtClean="0"/>
              <a:t>loose final body and texture.</a:t>
            </a:r>
            <a:endParaRPr lang="en-IN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36687"/>
            <a:ext cx="8077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Antibiotic Residues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Antimicrobial agents administered to cows in the course of lactation can pass to milk in various levels and inhibit starter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Disinfectants 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Preservatives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Quaternary ammonium compounds (QAC’s) present more potential problems, because they maintain activity in milk, and LAB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--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sensitive to low concentrations.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Amount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chemical sanitizer that might enter milk through lack of rinsing should not be sufficient to cause culture inhibition.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Bacteriophages</a:t>
            </a:r>
            <a:endParaRPr lang="en-US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Bacteriophagic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infection of starter cultures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---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 in failure of the fermentation and loss of product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295400"/>
            <a:ext cx="777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Raw Milk Associated Inhibitors: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 err="1" smtClean="0"/>
              <a:t>Lactoperoxidase</a:t>
            </a:r>
            <a:r>
              <a:rPr lang="en-US" sz="2200" dirty="0" smtClean="0"/>
              <a:t> system </a:t>
            </a:r>
            <a:r>
              <a:rPr lang="en-US" sz="2200" dirty="0" smtClean="0"/>
              <a:t>---</a:t>
            </a:r>
            <a:r>
              <a:rPr lang="en-US" sz="2200" dirty="0" smtClean="0"/>
              <a:t> </a:t>
            </a:r>
            <a:r>
              <a:rPr lang="en-US" sz="2200" dirty="0" smtClean="0"/>
              <a:t>the most significant microbial inhibitor in raw milk</a:t>
            </a:r>
            <a:r>
              <a:rPr lang="en-US" sz="2200" dirty="0" smtClean="0"/>
              <a:t>,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 smtClean="0"/>
              <a:t>but the presence of agglutinins </a:t>
            </a:r>
            <a:r>
              <a:rPr lang="en-US" sz="2200" dirty="0" smtClean="0"/>
              <a:t>--</a:t>
            </a:r>
            <a:r>
              <a:rPr lang="en-US" sz="2200" dirty="0" smtClean="0"/>
              <a:t> </a:t>
            </a:r>
            <a:r>
              <a:rPr lang="en-US" sz="2200" dirty="0" smtClean="0"/>
              <a:t>an important problem in acid-coagulated cheeses.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     Other naturally occurring microbial inhibitors in milk </a:t>
            </a:r>
            <a:r>
              <a:rPr lang="en-US" sz="2200" dirty="0" smtClean="0"/>
              <a:t>include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 smtClean="0"/>
              <a:t>lysozyme </a:t>
            </a:r>
            <a:r>
              <a:rPr lang="en-US" sz="2200" dirty="0" smtClean="0"/>
              <a:t>and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 err="1" smtClean="0"/>
              <a:t>lactoferrin</a:t>
            </a:r>
            <a:r>
              <a:rPr lang="en-US" sz="2200" dirty="0"/>
              <a:t> </a:t>
            </a:r>
            <a:endParaRPr lang="en-IN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105835"/>
            <a:ext cx="7162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70C0"/>
                </a:solidFill>
              </a:rPr>
              <a:t>CHILLING,STORAGE,CLARIFICATION AND BACTOFUGATION</a:t>
            </a:r>
            <a:endParaRPr lang="en-US" sz="35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06257"/>
            <a:ext cx="80772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Chilling and Cold Storage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Raw milk </a:t>
            </a:r>
            <a:r>
              <a:rPr lang="en-US" sz="2200" dirty="0" smtClean="0"/>
              <a:t>---</a:t>
            </a:r>
            <a:r>
              <a:rPr lang="en-US" sz="2200" dirty="0" smtClean="0"/>
              <a:t> </a:t>
            </a:r>
            <a:r>
              <a:rPr lang="en-US" sz="2200" dirty="0" smtClean="0"/>
              <a:t>sometimes cooled to about 4</a:t>
            </a:r>
            <a:r>
              <a:rPr lang="en-US" sz="2200" baseline="30000" dirty="0" smtClean="0"/>
              <a:t>o</a:t>
            </a:r>
            <a:r>
              <a:rPr lang="en-US" sz="2200" dirty="0" smtClean="0"/>
              <a:t>C </a:t>
            </a:r>
            <a:r>
              <a:rPr lang="en-US" sz="2200" dirty="0" smtClean="0"/>
              <a:t>and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 Stored </a:t>
            </a:r>
            <a:r>
              <a:rPr lang="en-US" sz="2200" dirty="0" smtClean="0"/>
              <a:t>in refrigerated tanks or storage tanks prior to its conversion into cheese.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Many properties change significantly like </a:t>
            </a:r>
            <a:r>
              <a:rPr lang="en-US" sz="2200" dirty="0" smtClean="0"/>
              <a:t>rennet </a:t>
            </a:r>
            <a:r>
              <a:rPr lang="en-US" sz="2200" dirty="0" smtClean="0"/>
              <a:t>coagulation time, firmness, moisture retention etc. </a:t>
            </a:r>
            <a:endParaRPr lang="en-US" sz="22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Rennet </a:t>
            </a:r>
            <a:r>
              <a:rPr lang="en-US" sz="2200" dirty="0" smtClean="0"/>
              <a:t>coagulation time increases, firmness decreases and moisture retention increases due to cold storage of milk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151454"/>
            <a:ext cx="8001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Technological properties as a result of chilling and cold storage of the raw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milk--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by adopting measures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1. Acidification of cheese milk with lactic acid to pH 6.5</a:t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2. Addition of calcium chloride @ 0.02%</a:t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3. Addition of more rennet within permissible limits</a:t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4. Use of higher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renneting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temperature</a:t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5. Use of higher cooking temperatures</a:t>
            </a: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492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sanjeev</cp:lastModifiedBy>
  <cp:revision>7</cp:revision>
  <dcterms:created xsi:type="dcterms:W3CDTF">2006-08-16T00:00:00Z</dcterms:created>
  <dcterms:modified xsi:type="dcterms:W3CDTF">2020-03-29T13:04:57Z</dcterms:modified>
</cp:coreProperties>
</file>