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346" r:id="rId3"/>
    <p:sldId id="603" r:id="rId4"/>
    <p:sldId id="577" r:id="rId5"/>
    <p:sldId id="347" r:id="rId6"/>
    <p:sldId id="580" r:id="rId7"/>
    <p:sldId id="588" r:id="rId8"/>
    <p:sldId id="581" r:id="rId9"/>
    <p:sldId id="589" r:id="rId10"/>
    <p:sldId id="582" r:id="rId11"/>
    <p:sldId id="348" r:id="rId12"/>
    <p:sldId id="583" r:id="rId13"/>
    <p:sldId id="584" r:id="rId14"/>
    <p:sldId id="590" r:id="rId15"/>
    <p:sldId id="585" r:id="rId16"/>
    <p:sldId id="591" r:id="rId17"/>
    <p:sldId id="586" r:id="rId18"/>
    <p:sldId id="592" r:id="rId19"/>
    <p:sldId id="587" r:id="rId20"/>
    <p:sldId id="349" r:id="rId21"/>
    <p:sldId id="579" r:id="rId22"/>
    <p:sldId id="593" r:id="rId23"/>
    <p:sldId id="594" r:id="rId24"/>
    <p:sldId id="595" r:id="rId25"/>
    <p:sldId id="596" r:id="rId26"/>
    <p:sldId id="604" r:id="rId27"/>
    <p:sldId id="60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9C437-0D86-42A5-B04E-088885230002}" type="datetimeFigureOut">
              <a:rPr lang="en-IN" smtClean="0"/>
              <a:t>24-04-2020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36237-73C3-4C7C-AB84-04951C0F1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623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43660F-3CAE-4004-A9C5-7A248052B1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14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3F323-A17D-420E-995B-46AF2F7CD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A4CB7-C1F8-49B0-88EB-424EE5443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CD2E8-0364-479C-A38F-23E983026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4BCCD-811F-4B74-8D96-6E803937F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742FB-C3D6-44C0-A91D-7AA8F86B2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8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3AACB-6981-47DB-AF0D-D67C5003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116C3-939F-413D-BF79-E79F6C6C8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5F0A0-7E16-4727-B2BA-C514793A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5538C-02C7-4494-A3B1-97F2617B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74218-5955-4CF2-A982-D966A0611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1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BC8D3C-9EA7-4385-9553-9BE378073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3DD80A-7728-49DB-93DB-322DD7D3B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C0E09-6D3E-4DDA-B518-3F895DFE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4C98D-808F-4425-A6D4-26BCF3BAB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5CF17-6408-40FF-890F-0C90F182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9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3DE8-A0E9-40FF-A0AF-0C1B8BC5D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7BE5-240E-4871-A2DA-BFF87B2EF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938F2-907E-4181-A586-B31180F31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00CB4-1C53-4AF7-8329-C756C224D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0C125-29CB-4369-9BFA-D7ACE198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39C0-B6CD-4385-8234-524646D62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9EA77-BF99-4CAD-BDFF-F2E8A67CE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304CF-145F-4268-9819-DED3C0F59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D8F38-5CBF-497C-B422-67084155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BC945-68DF-481A-95C2-1D84599A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6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B14A2-795A-49A6-920F-BBB9C7C69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16920-C5B1-4892-9031-8FDD631DF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487F1-A838-407C-90F5-9E3DC8869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DD552-7052-456B-A87B-2AB447CF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9C38F-7DF8-4044-9129-85B7C3F9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DCDDA-D3C8-4766-BDF6-E90BFDA53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9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EC40F-77BF-4612-BAEA-8266D03D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2FF25-5DB9-4693-8B00-EE11BC3D7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F5842-FB0A-4B0A-8E1A-D3894A365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34649-63B4-4CA5-8CC0-139E063152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B04016-2E98-4BCA-B5F4-C05408CD3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C24EA6-FD8D-4E61-B452-75E2C4E4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F45C-AE7D-4185-B7E9-7EE06A881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13627F-B44A-4E50-A7E1-AD768D67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4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123F-DC1A-493C-8E76-7E87083D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0A9A52-9413-4569-BD65-F2FB0CDF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79172B-B525-4989-A5DC-6449CCB2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3DAFA3-842C-4E5A-A9F2-E529024DC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7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F3E257-6352-4148-930E-92BFABE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8D230-9549-4730-BF7D-3C18F118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6ED99-0FF0-4566-93DD-8AD64AC8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7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6D6C-AC84-46DD-B8F5-593442C18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74BB-D517-45B6-82F6-5AB6AB3B4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5FCA2-DBCC-4272-B389-242E342BD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C55BA-A6E2-449B-8BB2-0F6578092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75633-677E-4A8D-9567-1384907D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4C6E9-F2AF-410D-A752-F2F962A18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6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6787-14E4-47E0-A400-327854599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E3CF5E-B392-4799-935B-A02D97EDD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0342D-188A-4695-9A4A-CDE4484CE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CA123-E911-463C-AFDC-A19B3D360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D45E0-2AF8-42B8-9AE9-B9B2DE12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60347-FB2E-41AA-86A9-280E6F71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0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D21D0-4455-47A7-BBBB-AE7FDE8A0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06B2A-B677-478B-AEEB-80F8C2218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9DF4E-3359-4F50-9A86-71C58F187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5F4C4-480C-4FD9-B5F6-1B399289D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3F856-5545-46A8-9CE6-26232C72F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9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>
            <a:extLst>
              <a:ext uri="{FF2B5EF4-FFF2-40B4-BE49-F238E27FC236}">
                <a16:creationId xmlns:a16="http://schemas.microsoft.com/office/drawing/2014/main" id="{91B91BCF-A164-4BA6-88C8-3F7E0590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3" y="2420888"/>
            <a:ext cx="539390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BINITA RANI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ASSOCIATE PROFESSOR (DAIRY CHEMISTRY)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FACULTY OF DAIRY TECHNOLOGY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S.G.I.D.T., BVC CAMPUS,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P.O.- BVC, DIST.-PATNA-800014</a:t>
            </a:r>
            <a:endParaRPr lang="en-AU" dirty="0">
              <a:latin typeface="Arial" charset="0"/>
            </a:endParaRPr>
          </a:p>
        </p:txBody>
      </p:sp>
      <p:pic>
        <p:nvPicPr>
          <p:cNvPr id="4" name="Picture 16" descr="C:\Users\Rakesh Kumar\Downloads\IMG-20171012-WA0017.jpg">
            <a:extLst>
              <a:ext uri="{FF2B5EF4-FFF2-40B4-BE49-F238E27FC236}">
                <a16:creationId xmlns:a16="http://schemas.microsoft.com/office/drawing/2014/main" id="{FDD3A43D-3CC9-455F-980F-A1A639642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23185"/>
            <a:ext cx="1357322" cy="147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akesh Kumar\Desktop\New folder (6)\BASU Official Noticeboard 20180110_000810.jpg">
            <a:extLst>
              <a:ext uri="{FF2B5EF4-FFF2-40B4-BE49-F238E27FC236}">
                <a16:creationId xmlns:a16="http://schemas.microsoft.com/office/drawing/2014/main" id="{699DE3EB-6670-4C5E-A884-0430F97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2054" y="183161"/>
            <a:ext cx="1428760" cy="1472372"/>
          </a:xfrm>
          <a:prstGeom prst="rect">
            <a:avLst/>
          </a:prstGeom>
          <a:noFill/>
        </p:spPr>
      </p:pic>
      <p:pic>
        <p:nvPicPr>
          <p:cNvPr id="6" name="Picture 2" descr="http://www.sgidst.org.in/wp-content/uploads/2016/11/dairy_banner_002-1090x344.jpg">
            <a:extLst>
              <a:ext uri="{FF2B5EF4-FFF2-40B4-BE49-F238E27FC236}">
                <a16:creationId xmlns:a16="http://schemas.microsoft.com/office/drawing/2014/main" id="{C2468F3D-D6B8-45A0-A8C4-5409A4A8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866" y="4010020"/>
            <a:ext cx="11291517" cy="2587332"/>
          </a:xfrm>
          <a:prstGeom prst="rect">
            <a:avLst/>
          </a:prstGeom>
          <a:noFill/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5B0E8DB-3908-4B07-B982-98FA6B1D8D09}"/>
              </a:ext>
            </a:extLst>
          </p:cNvPr>
          <p:cNvSpPr>
            <a:spLocks noGrp="1"/>
          </p:cNvSpPr>
          <p:nvPr/>
        </p:nvSpPr>
        <p:spPr>
          <a:xfrm>
            <a:off x="2153478" y="224048"/>
            <a:ext cx="7885043" cy="11400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CHEMISTRY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DTC-321     Credit hours- 3(2+1)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597E791-2446-498B-99A4-12679EBDC7C8}"/>
              </a:ext>
            </a:extLst>
          </p:cNvPr>
          <p:cNvSpPr txBox="1">
            <a:spLocks/>
          </p:cNvSpPr>
          <p:nvPr/>
        </p:nvSpPr>
        <p:spPr>
          <a:xfrm>
            <a:off x="6527409" y="2419642"/>
            <a:ext cx="3938955" cy="5654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Minerals in Foods</a:t>
            </a:r>
            <a:endParaRPr lang="en-US" sz="3600" b="1" spc="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24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F4C78F-DF74-49CC-927A-B111CB8CB28C}"/>
              </a:ext>
            </a:extLst>
          </p:cNvPr>
          <p:cNvSpPr/>
          <p:nvPr/>
        </p:nvSpPr>
        <p:spPr>
          <a:xfrm>
            <a:off x="407963" y="-19631"/>
            <a:ext cx="11380763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TRACE ELEMENTS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Iron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essential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ingredient of daily diet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present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hemoglobin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(blood) 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myoglobin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(muscle tissue) pigments.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present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(peroxidase, catalase, hydroxylases and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flavine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enzymes)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Two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food processing problems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fortification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</a:p>
          <a:p>
            <a:pPr lvl="0" algn="just"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    1.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increased probability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lvl="0" algn="just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wheat flour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decreased baking quality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undesirable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element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food processing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catalyzes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oxidation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fat / oil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turbidity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wine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supports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growth of iron-requiring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bacteria.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765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76" y="396027"/>
            <a:ext cx="1171302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Copper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component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oxidoreductase enzymes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(amine oxidase, cytochrome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oxidase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superoxide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dismutase,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tyrosinase, uricase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less desirable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 iron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food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processing and storage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catalyzes many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unwanted reactions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Cu2+-Ions are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taste bearing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hreshold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value 2.4 – 3.8mg/l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was determined with aqueous solutions of CuSO4 or CuCl2.</a:t>
            </a:r>
          </a:p>
        </p:txBody>
      </p:sp>
    </p:spTree>
    <p:extLst>
      <p:ext uri="{BB962C8B-B14F-4D97-AF65-F5344CB8AC3E}">
        <p14:creationId xmlns:p14="http://schemas.microsoft.com/office/powerpoint/2010/main" val="3552668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D666EA-D427-46E9-8254-948EF1386173}"/>
              </a:ext>
            </a:extLst>
          </p:cNvPr>
          <p:cNvSpPr/>
          <p:nvPr/>
        </p:nvSpPr>
        <p:spPr>
          <a:xfrm>
            <a:off x="309489" y="-58095"/>
            <a:ext cx="1161991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Zinc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component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(e.g., alcohol dehydrogenase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carbonic anhydrase, carboxypeptidases A and B, glutamate dehydrogenase,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lactate dehydrogenase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malate dehydrogenase,,).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 enzymes, e.g., alkaline phosphatase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dipeptidases, enolase  and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lecithinase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are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activated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by zinc.</a:t>
            </a:r>
          </a:p>
          <a:p>
            <a:pPr lvl="0" algn="just"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deficiency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animals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serious disorders.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 zinc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intake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toxic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384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7E33B0-E436-4403-A586-209EBE9216BC}"/>
              </a:ext>
            </a:extLst>
          </p:cNvPr>
          <p:cNvSpPr/>
          <p:nvPr/>
        </p:nvSpPr>
        <p:spPr>
          <a:xfrm>
            <a:off x="450166" y="223133"/>
            <a:ext cx="112682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Manganese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metal activator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pyruvate carboxylase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activates various enzymes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alkaline phosphatase, amino peptidase, arginase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lecithinase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or enolase.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even 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higher amounts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relatively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nontoxic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805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95DE62-9263-49E7-B08B-F178227E65DF}"/>
              </a:ext>
            </a:extLst>
          </p:cNvPr>
          <p:cNvSpPr/>
          <p:nvPr/>
        </p:nvSpPr>
        <p:spPr>
          <a:xfrm>
            <a:off x="461889" y="442629"/>
            <a:ext cx="112682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Cobalt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571500" lvl="0" indent="-571500" algn="just"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element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itamin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B12 contains cobalt as its central atom.</a:t>
            </a:r>
          </a:p>
          <a:p>
            <a:pPr lvl="0" algn="just"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Its requirement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met by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normal nutrition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2365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214112-4C37-4F72-A97B-633E7F17E40A}"/>
              </a:ext>
            </a:extLst>
          </p:cNvPr>
          <p:cNvSpPr/>
          <p:nvPr/>
        </p:nvSpPr>
        <p:spPr>
          <a:xfrm>
            <a:off x="351691" y="209067"/>
            <a:ext cx="115636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Chromium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important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utilization of glucose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activates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 phosphoglucomutase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increases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activity of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insulin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deficiency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decrease 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glucose tolerance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5908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1C35D1-76E9-40BE-AF3D-0F3A39684A54}"/>
              </a:ext>
            </a:extLst>
          </p:cNvPr>
          <p:cNvSpPr/>
          <p:nvPr/>
        </p:nvSpPr>
        <p:spPr>
          <a:xfrm>
            <a:off x="450165" y="437328"/>
            <a:ext cx="114088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Selenium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571500" lvl="0" indent="-571500" algn="just">
              <a:buFont typeface="Wingdings" panose="05000000000000000000" pitchFamily="2" charset="2"/>
              <a:buChar char="Ø"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vary greatly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varying content of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selenium in the soil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d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epending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region.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antioxidant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can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enhance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tocopherol activity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glutathione peroxidase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contains selenium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8921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A4C662-6D30-444C-9CF6-B8B932F6E934}"/>
              </a:ext>
            </a:extLst>
          </p:cNvPr>
          <p:cNvSpPr/>
          <p:nvPr/>
        </p:nvSpPr>
        <p:spPr>
          <a:xfrm>
            <a:off x="478302" y="345387"/>
            <a:ext cx="114229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Molybdenum: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component of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aldehyde oxidase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xanthine oxidase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bacterial nitrate reductase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involved 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meat curing and pickling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processes contains molybdenum</a:t>
            </a:r>
          </a:p>
        </p:txBody>
      </p:sp>
    </p:spTree>
    <p:extLst>
      <p:ext uri="{BB962C8B-B14F-4D97-AF65-F5344CB8AC3E}">
        <p14:creationId xmlns:p14="http://schemas.microsoft.com/office/powerpoint/2010/main" val="3070880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C27438-42E6-4C12-BDF5-A3CECEBF81D9}"/>
              </a:ext>
            </a:extLst>
          </p:cNvPr>
          <p:cNvSpPr/>
          <p:nvPr/>
        </p:nvSpPr>
        <p:spPr>
          <a:xfrm>
            <a:off x="604911" y="535802"/>
            <a:ext cx="111275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Nickel: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activator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e.g.,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alkaline phosphatase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oxaloacetate decarboxylase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which can also be activated by other divalent metal ions.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enhances insulin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activity.</a:t>
            </a:r>
          </a:p>
        </p:txBody>
      </p:sp>
    </p:spTree>
    <p:extLst>
      <p:ext uri="{BB962C8B-B14F-4D97-AF65-F5344CB8AC3E}">
        <p14:creationId xmlns:p14="http://schemas.microsoft.com/office/powerpoint/2010/main" val="3280429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391D4E-A608-45FA-BC4A-F215F0CE9908}"/>
              </a:ext>
            </a:extLst>
          </p:cNvPr>
          <p:cNvSpPr/>
          <p:nvPr/>
        </p:nvSpPr>
        <p:spPr>
          <a:xfrm>
            <a:off x="379828" y="-70082"/>
            <a:ext cx="11338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Fluorine: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Addition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drinking water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0.5–1.5 ppm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fluorine in the form of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inhibits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tooth decay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beneficial effect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retarding solubilization of tooth enamel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inhibiting the enzymes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involved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development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caries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Toxic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effects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 a level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ppm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beneficial effects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fluoridating drinking water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disputed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by some 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controversial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topic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mineral nutrition.    </a:t>
            </a:r>
          </a:p>
        </p:txBody>
      </p:sp>
    </p:spTree>
    <p:extLst>
      <p:ext uri="{BB962C8B-B14F-4D97-AF65-F5344CB8AC3E}">
        <p14:creationId xmlns:p14="http://schemas.microsoft.com/office/powerpoint/2010/main" val="350388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011" y="167033"/>
            <a:ext cx="115998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Term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mineral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elements other than C, H, O, and 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present in foods.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 universally accepted definition of “mineral”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 non mineral elements 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C, H, O, and 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present in organic molecules and water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constitute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99%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total number of atoms in living systems.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Minerals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remain as ash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combustion of plant and animal tissues.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Present 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relatively low conc in foods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key functional roles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3692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297" y="-54973"/>
            <a:ext cx="1186107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Iodine: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absorption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 iodide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utilized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thyroid gland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biosynthesis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hormone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thyroxine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(tetraiodothyronine) and its less iodized form,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triiodothyronine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deficiency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enlargement of the thyroid gland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(iodine-deficiency induced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goiter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food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little iodine.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Good sources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milk, eggs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seafood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Drinking water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little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iodine supply.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avoid deficiency diseases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iodization of common salt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 done in which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potassium iodate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with 100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iodine added to 1–10 g NaCl..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Higher amounts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iodine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toxic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5135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E5ED2B-4B2C-43CB-865C-3EBFCFE2D1F9}"/>
              </a:ext>
            </a:extLst>
          </p:cNvPr>
          <p:cNvSpPr/>
          <p:nvPr/>
        </p:nvSpPr>
        <p:spPr>
          <a:xfrm>
            <a:off x="501751" y="58846"/>
            <a:ext cx="1116974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ULTRA-TRACE ELEMENTS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natural level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tin in food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very low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can be increased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foods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canned in tinplate cans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Very acidic foods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dissolve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substantial amounts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tin.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concentration of tin 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pineapple and grapefruit juice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transported in poorly tin plated cans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g/l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tin content of foods in tinplate cans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generally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below 50mg/kg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should not exceed 250 mg/kg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63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F7BA4C-49D9-4B41-A5D0-40E522713039}"/>
              </a:ext>
            </a:extLst>
          </p:cNvPr>
          <p:cNvSpPr/>
          <p:nvPr/>
        </p:nvSpPr>
        <p:spPr>
          <a:xfrm>
            <a:off x="422031" y="350744"/>
            <a:ext cx="11422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Aluminum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resorbed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only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negligible amounts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gastrointestinal tract.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largest portion 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eliminated in feces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secreted 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milk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I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9590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F8753E-D37F-48C5-BF89-A20B3597479B}"/>
              </a:ext>
            </a:extLst>
          </p:cNvPr>
          <p:cNvSpPr/>
          <p:nvPr/>
        </p:nvSpPr>
        <p:spPr>
          <a:xfrm>
            <a:off x="164893" y="73745"/>
            <a:ext cx="1180671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Boron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essential nutrient.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promotes bone formation by interaction with calcium, magnesium and vitamin D.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involved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hydroxylation of steroids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e.g., in the synthesis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testosterone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include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wine and water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4966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2780A4-A442-4C5F-B443-4BFA0DCCEFE0}"/>
              </a:ext>
            </a:extLst>
          </p:cNvPr>
          <p:cNvSpPr/>
          <p:nvPr/>
        </p:nvSpPr>
        <p:spPr>
          <a:xfrm>
            <a:off x="548640" y="493599"/>
            <a:ext cx="1107127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Silicon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rapidly absorbed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soluble silicic acid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is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cereal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products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promotes growth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thus has a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biological role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toxicity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silicic acid is apparent only at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concentrations ≥ 100 mg/kg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22914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4245FE-DFED-4E84-AADE-969DFE28F980}"/>
              </a:ext>
            </a:extLst>
          </p:cNvPr>
          <p:cNvSpPr/>
          <p:nvPr/>
        </p:nvSpPr>
        <p:spPr>
          <a:xfrm>
            <a:off x="403360" y="322946"/>
            <a:ext cx="113104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Arsenic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fish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metabolic role 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not yet understood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appears to be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involved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metabolism of methionine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Choline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can be replaced by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arseno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choline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some of its functions.</a:t>
            </a:r>
            <a:endParaRPr kumimoji="0" lang="en-I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6095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426AD8-2856-4ACB-9BBA-D70669764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450" y="586594"/>
            <a:ext cx="11344276" cy="628156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DF31FE-13E9-4B3B-B644-A8CFB6D40A31}"/>
              </a:ext>
            </a:extLst>
          </p:cNvPr>
          <p:cNvSpPr/>
          <p:nvPr/>
        </p:nvSpPr>
        <p:spPr>
          <a:xfrm>
            <a:off x="444451" y="135370"/>
            <a:ext cx="11147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MINERAL CONTENT OF EGGS , CEREALS AND CEREAL PRODUCTS, FRUITS AND VEGETABLES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9757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6C922B-630C-4803-B63F-11ED267C6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83" y="603767"/>
            <a:ext cx="11816861" cy="60575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B97917D-1D83-48EF-8F4C-34E1184D0552}"/>
              </a:ext>
            </a:extLst>
          </p:cNvPr>
          <p:cNvSpPr/>
          <p:nvPr/>
        </p:nvSpPr>
        <p:spPr>
          <a:xfrm>
            <a:off x="365760" y="219777"/>
            <a:ext cx="11676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NUTRITIONAL  AND  FUNCTIONAL  ROLE  OF  MINERALS  AND  MINERAL SALTS  IN  FOODS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787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661A954-1D91-4D46-8F12-5680D257C846}"/>
              </a:ext>
            </a:extLst>
          </p:cNvPr>
          <p:cNvSpPr/>
          <p:nvPr/>
        </p:nvSpPr>
        <p:spPr>
          <a:xfrm>
            <a:off x="464695" y="196057"/>
            <a:ext cx="1125761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Mineral supply depends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intake 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bioavailability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related to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composition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food.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Food constituents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e. g., amino acids, proteins, peptides, sugars, polysaccharides,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phytin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lignin, and organic acids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bind minerals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enhance / inhibit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absorption.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texture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food.</a:t>
            </a:r>
          </a:p>
          <a:p>
            <a:pPr algn="just"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contribute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food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flavor.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activate / inhibit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enzyme-catalyzed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 reactions </a:t>
            </a:r>
          </a:p>
        </p:txBody>
      </p:sp>
    </p:spTree>
    <p:extLst>
      <p:ext uri="{BB962C8B-B14F-4D97-AF65-F5344CB8AC3E}">
        <p14:creationId xmlns:p14="http://schemas.microsoft.com/office/powerpoint/2010/main" val="200377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E9D74C-B8C9-4301-ABE2-7880860674E6}"/>
              </a:ext>
            </a:extLst>
          </p:cNvPr>
          <p:cNvSpPr/>
          <p:nvPr/>
        </p:nvSpPr>
        <p:spPr>
          <a:xfrm>
            <a:off x="239846" y="-14985"/>
            <a:ext cx="1166734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Three classes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MAIN ELEMENTS: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human beings in amounts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&gt; 50 mg/day</a:t>
            </a:r>
          </a:p>
          <a:p>
            <a:pPr lvl="0" algn="just"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Ca, Cl, K, Mg, Na, P,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TRACE ELEMENTS: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concentrations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 50 mg/day </a:t>
            </a:r>
          </a:p>
          <a:p>
            <a:pPr lvl="0" algn="just"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e.g.,Fe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F, Co, Cu, Cr, 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Zn, Se, Mn, Mo, Ni.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ULTRA-TRACE ELEMENTS: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vital elements</a:t>
            </a:r>
          </a:p>
          <a:p>
            <a:pPr lvl="0" algn="just"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e.g.,Al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As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Ba, Bi,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Br, Cs,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Cd, Ge, Hg, Li, Pb,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Si, Sn,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Sb, Sr,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W.</a:t>
            </a:r>
          </a:p>
        </p:txBody>
      </p:sp>
    </p:spTree>
    <p:extLst>
      <p:ext uri="{BB962C8B-B14F-4D97-AF65-F5344CB8AC3E}">
        <p14:creationId xmlns:p14="http://schemas.microsoft.com/office/powerpoint/2010/main" val="166722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87497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NUTRITIONAL AND FUNCTIONAL ROLES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Minerals have important nutritional and physiological functions 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MAIN ELEMENTS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Sodium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Sodium absorption is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rapid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activates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some enzymes, such as amylase.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excessive intake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hypertension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low intake of sodium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non-salty diet or by using diet salt (common salt substitutes).</a:t>
            </a:r>
          </a:p>
        </p:txBody>
      </p:sp>
    </p:spTree>
    <p:extLst>
      <p:ext uri="{BB962C8B-B14F-4D97-AF65-F5344CB8AC3E}">
        <p14:creationId xmlns:p14="http://schemas.microsoft.com/office/powerpoint/2010/main" val="104769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3F5444-2919-4DF6-8FEF-01D0A3082A69}"/>
              </a:ext>
            </a:extLst>
          </p:cNvPr>
          <p:cNvSpPr/>
          <p:nvPr/>
        </p:nvSpPr>
        <p:spPr>
          <a:xfrm>
            <a:off x="412652" y="180928"/>
            <a:ext cx="113666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Potassium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regulates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osmotic pressure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within the cell.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involved 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cell membrane transport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deficiency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potassium-deficient foods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e.g., white bread, fat or oil.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Potatoes and molasses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sources.</a:t>
            </a:r>
          </a:p>
        </p:txBody>
      </p:sp>
    </p:spTree>
    <p:extLst>
      <p:ext uri="{BB962C8B-B14F-4D97-AF65-F5344CB8AC3E}">
        <p14:creationId xmlns:p14="http://schemas.microsoft.com/office/powerpoint/2010/main" val="2804443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1B6240-975D-4FF0-95DA-AEBF8D49620D}"/>
              </a:ext>
            </a:extLst>
          </p:cNvPr>
          <p:cNvSpPr/>
          <p:nvPr/>
        </p:nvSpPr>
        <p:spPr>
          <a:xfrm>
            <a:off x="478301" y="324787"/>
            <a:ext cx="112822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Magnesium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constituent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activator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many enzymes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associated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conversion of energy-rich phosphate compounds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Stabilizer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plasma membranes, intracellular membranes, and nucleic acids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713955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5D9B88-3B3F-4F75-ABF4-C1731F7A80CB}"/>
              </a:ext>
            </a:extLst>
          </p:cNvPr>
          <p:cNvSpPr/>
          <p:nvPr/>
        </p:nvSpPr>
        <p:spPr>
          <a:xfrm>
            <a:off x="267286" y="215597"/>
            <a:ext cx="116058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Calcium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skeleton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in some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body tissues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controls essential processes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activity of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 cells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 growth, blood clotting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muscle contraction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(heartbeat).</a:t>
            </a:r>
          </a:p>
          <a:p>
            <a:pPr marL="571500" lvl="0" indent="-571500" algn="just">
              <a:buFont typeface="Wingdings" panose="05000000000000000000" pitchFamily="2" charset="2"/>
              <a:buChar char="Ø"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milk and milk products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fruit and vegetables, cereal products, meat, fish and eggs. </a:t>
            </a:r>
          </a:p>
        </p:txBody>
      </p:sp>
    </p:spTree>
    <p:extLst>
      <p:ext uri="{BB962C8B-B14F-4D97-AF65-F5344CB8AC3E}">
        <p14:creationId xmlns:p14="http://schemas.microsoft.com/office/powerpoint/2010/main" val="1982737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9838C7-2105-4C0F-B594-F76901EF03A2}"/>
              </a:ext>
            </a:extLst>
          </p:cNvPr>
          <p:cNvSpPr/>
          <p:nvPr/>
        </p:nvSpPr>
        <p:spPr>
          <a:xfrm>
            <a:off x="514739" y="177396"/>
            <a:ext cx="1140889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Chloride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serves as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counter ion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sodium in extracellular fluid and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hydrogen ions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gastric juice.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absorption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is as rapid as its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excretion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urine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Phosphorus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essential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nutrient.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 of phosphate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free or bound as an ester or present as an anhydride, plays imp role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metabolism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7294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1362</Words>
  <Application>Microsoft Office PowerPoint</Application>
  <PresentationFormat>Widescreen</PresentationFormat>
  <Paragraphs>216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Anshuman</dc:creator>
  <cp:lastModifiedBy>Rana Anshuman</cp:lastModifiedBy>
  <cp:revision>23</cp:revision>
  <dcterms:created xsi:type="dcterms:W3CDTF">2020-04-22T03:08:18Z</dcterms:created>
  <dcterms:modified xsi:type="dcterms:W3CDTF">2020-04-24T07:06:17Z</dcterms:modified>
</cp:coreProperties>
</file>