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57" r:id="rId5"/>
    <p:sldId id="258" r:id="rId6"/>
    <p:sldId id="259" r:id="rId7"/>
    <p:sldId id="260" r:id="rId8"/>
    <p:sldId id="261" r:id="rId9"/>
    <p:sldId id="262" r:id="rId10"/>
    <p:sldId id="263" r:id="rId11"/>
    <p:sldId id="264"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DA0716B8-3C22-4B21-B059-8E5FC084E31D}"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0716B8-3C22-4B21-B059-8E5FC084E31D}"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DA0716B8-3C22-4B21-B059-8E5FC084E31D}"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0716B8-3C22-4B21-B059-8E5FC084E31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F3D84D0-0015-422F-9B72-934AEA5C0571}" type="datetimeFigureOut">
              <a:rPr lang="en-US" smtClean="0"/>
              <a:pPr/>
              <a:t>4/16/2020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0716B8-3C22-4B21-B059-8E5FC084E31D}"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3D84D0-0015-422F-9B72-934AEA5C0571}" type="datetimeFigureOut">
              <a:rPr lang="en-US" smtClean="0"/>
              <a:pPr/>
              <a:t>4/16/2020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0716B8-3C22-4B21-B059-8E5FC084E31D}"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14432" y="2143116"/>
            <a:ext cx="8229600" cy="107157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0" u="none" strike="noStrike" kern="1200" cap="none" spc="0" normalizeH="0" baseline="0" noProof="0" dirty="0" smtClean="0">
                <a:ln>
                  <a:noFill/>
                </a:ln>
                <a:solidFill>
                  <a:schemeClr val="tx1"/>
                </a:solidFill>
                <a:effectLst/>
                <a:uLnTx/>
                <a:uFillTx/>
                <a:latin typeface="+mj-lt"/>
                <a:ea typeface="+mj-ea"/>
                <a:cs typeface="+mj-cs"/>
              </a:rPr>
              <a:t>Manpower Planning</a:t>
            </a:r>
            <a:br>
              <a:rPr kumimoji="0" lang="en-IN" sz="4400" b="1" i="0" u="none" strike="noStrike" kern="1200" cap="none" spc="0" normalizeH="0" baseline="0" noProof="0" dirty="0" smtClean="0">
                <a:ln>
                  <a:noFill/>
                </a:ln>
                <a:solidFill>
                  <a:schemeClr val="tx1"/>
                </a:solidFill>
                <a:effectLst/>
                <a:uLnTx/>
                <a:uFillTx/>
                <a:latin typeface="+mj-lt"/>
                <a:ea typeface="+mj-ea"/>
                <a:cs typeface="+mj-cs"/>
              </a:rPr>
            </a:br>
            <a:endParaRPr kumimoji="0" lang="en-IN"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itle 1"/>
          <p:cNvSpPr>
            <a:spLocks noGrp="1"/>
          </p:cNvSpPr>
          <p:nvPr>
            <p:ph type="ctrTitle"/>
          </p:nvPr>
        </p:nvSpPr>
        <p:spPr>
          <a:xfrm>
            <a:off x="1071538" y="3786190"/>
            <a:ext cx="7772400" cy="1285884"/>
          </a:xfrm>
        </p:spPr>
        <p:txBody>
          <a:bodyPr>
            <a:normAutofit fontScale="90000"/>
          </a:bodyPr>
          <a:lstStyle/>
          <a:p>
            <a:pPr algn="ctr"/>
            <a:r>
              <a:rPr lang="en-IN" sz="2800" dirty="0" smtClean="0"/>
              <a:t>Dairy Plant Management</a:t>
            </a:r>
            <a:br>
              <a:rPr lang="en-IN" sz="2800" dirty="0" smtClean="0"/>
            </a:br>
            <a:r>
              <a:rPr lang="en-IN" sz="2800" dirty="0" smtClean="0"/>
              <a:t/>
            </a:r>
            <a:br>
              <a:rPr lang="en-IN" sz="2800" dirty="0" smtClean="0"/>
            </a:br>
            <a:r>
              <a:rPr lang="en-IN" sz="2800" dirty="0" smtClean="0"/>
              <a:t>A K JHA</a:t>
            </a:r>
            <a:endParaRPr lang="en-IN"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1414"/>
            <a:ext cx="7615262" cy="785818"/>
          </a:xfrm>
        </p:spPr>
        <p:txBody>
          <a:bodyPr>
            <a:noAutofit/>
          </a:bodyPr>
          <a:lstStyle/>
          <a:p>
            <a:pPr algn="ctr"/>
            <a:r>
              <a:rPr lang="en-IN" sz="3200" b="1" dirty="0" smtClean="0">
                <a:effectLst/>
              </a:rPr>
              <a:t>Factors affecting man power planning</a:t>
            </a:r>
            <a:endParaRPr lang="en-IN" sz="3200" b="1" dirty="0">
              <a:effectLst/>
            </a:endParaRPr>
          </a:p>
        </p:txBody>
      </p:sp>
      <p:sp>
        <p:nvSpPr>
          <p:cNvPr id="3" name="Content Placeholder 2"/>
          <p:cNvSpPr>
            <a:spLocks noGrp="1"/>
          </p:cNvSpPr>
          <p:nvPr>
            <p:ph idx="1"/>
          </p:nvPr>
        </p:nvSpPr>
        <p:spPr>
          <a:xfrm>
            <a:off x="1071538" y="1357298"/>
            <a:ext cx="8072462" cy="5500726"/>
          </a:xfrm>
        </p:spPr>
        <p:txBody>
          <a:bodyPr>
            <a:noAutofit/>
          </a:bodyPr>
          <a:lstStyle/>
          <a:p>
            <a:pPr algn="just">
              <a:buNone/>
            </a:pPr>
            <a:r>
              <a:rPr lang="en-IN" sz="2800" b="1" u="sng" dirty="0"/>
              <a:t>Internal </a:t>
            </a:r>
            <a:r>
              <a:rPr lang="en-IN" sz="2800" b="1" u="sng" dirty="0" smtClean="0"/>
              <a:t>factors</a:t>
            </a:r>
          </a:p>
          <a:p>
            <a:pPr algn="just">
              <a:buNone/>
            </a:pPr>
            <a:endParaRPr lang="en-IN" sz="2400" b="1" i="1" u="sng" dirty="0" smtClean="0"/>
          </a:p>
          <a:p>
            <a:pPr algn="just"/>
            <a:r>
              <a:rPr lang="en-IN" sz="2400" b="1" dirty="0" smtClean="0"/>
              <a:t>Company </a:t>
            </a:r>
            <a:r>
              <a:rPr lang="en-IN" sz="2400" b="1" dirty="0"/>
              <a:t>strategies:</a:t>
            </a:r>
            <a:r>
              <a:rPr lang="en-IN" sz="2400" dirty="0"/>
              <a:t> </a:t>
            </a:r>
            <a:r>
              <a:rPr lang="en-IN" sz="2400" dirty="0" smtClean="0"/>
              <a:t>Policies </a:t>
            </a:r>
            <a:r>
              <a:rPr lang="en-IN" sz="2400" dirty="0"/>
              <a:t>and strategies </a:t>
            </a:r>
            <a:r>
              <a:rPr lang="en-IN" sz="2400" dirty="0" smtClean="0"/>
              <a:t>relating </a:t>
            </a:r>
            <a:r>
              <a:rPr lang="en-IN" sz="2400" dirty="0"/>
              <a:t>to expansion, </a:t>
            </a:r>
            <a:r>
              <a:rPr lang="en-IN" sz="2400" dirty="0" smtClean="0"/>
              <a:t>diversification</a:t>
            </a:r>
            <a:r>
              <a:rPr lang="en-IN" sz="2400" dirty="0"/>
              <a:t>, </a:t>
            </a:r>
            <a:r>
              <a:rPr lang="en-IN" sz="2400" dirty="0" smtClean="0"/>
              <a:t>alliances etc</a:t>
            </a:r>
            <a:r>
              <a:rPr lang="en-IN" sz="2400" dirty="0"/>
              <a:t>. determine the </a:t>
            </a:r>
            <a:r>
              <a:rPr lang="en-IN" sz="2400" dirty="0" smtClean="0"/>
              <a:t>quality and quantity </a:t>
            </a:r>
            <a:r>
              <a:rPr lang="en-IN" sz="2400" dirty="0" smtClean="0"/>
              <a:t>of human </a:t>
            </a:r>
            <a:r>
              <a:rPr lang="en-IN" sz="2400" dirty="0"/>
              <a:t>resources </a:t>
            </a:r>
            <a:r>
              <a:rPr lang="en-IN" sz="2400" dirty="0" smtClean="0"/>
              <a:t>demanded.</a:t>
            </a:r>
            <a:endParaRPr lang="en-IN" sz="2400" dirty="0"/>
          </a:p>
          <a:p>
            <a:pPr lvl="0" algn="just"/>
            <a:r>
              <a:rPr lang="en-IN" sz="2400" b="1" dirty="0"/>
              <a:t>Human resources </a:t>
            </a:r>
            <a:r>
              <a:rPr lang="en-IN" sz="2400" b="1" dirty="0" smtClean="0"/>
              <a:t>policies</a:t>
            </a:r>
            <a:r>
              <a:rPr lang="en-IN" sz="2400" dirty="0"/>
              <a:t> </a:t>
            </a:r>
            <a:r>
              <a:rPr lang="en-IN" sz="2400" dirty="0" smtClean="0"/>
              <a:t>of </a:t>
            </a:r>
            <a:r>
              <a:rPr lang="en-IN" sz="2400" dirty="0"/>
              <a:t>the company regarding quality of human resources, </a:t>
            </a:r>
            <a:r>
              <a:rPr lang="en-IN" sz="2400" dirty="0" smtClean="0"/>
              <a:t>compensation, </a:t>
            </a:r>
            <a:r>
              <a:rPr lang="en-IN" sz="2400" dirty="0"/>
              <a:t>quality of work life etc. influence human resources plan.</a:t>
            </a:r>
          </a:p>
          <a:p>
            <a:pPr lvl="0" algn="just"/>
            <a:r>
              <a:rPr lang="en-IN" sz="2400" b="1" dirty="0"/>
              <a:t>Job analysis: </a:t>
            </a:r>
            <a:r>
              <a:rPr lang="en-IN" sz="2400" dirty="0"/>
              <a:t>Fundamentally, human resources plan is based on job analysis. Job description and job specification. Thus, the job analysis determines the kind of employees required</a:t>
            </a:r>
            <a:r>
              <a:rPr lang="en-IN" sz="2400" dirty="0" smtClean="0"/>
              <a:t>.</a:t>
            </a:r>
            <a:endParaRPr lang="en-IN" sz="2400" dirty="0" smtClean="0"/>
          </a:p>
          <a:p>
            <a:pPr lvl="0" algn="just"/>
            <a:endParaRPr lang="en-IN" sz="2400" dirty="0"/>
          </a:p>
          <a:p>
            <a:pPr lvl="0" algn="just"/>
            <a:endParaRPr lang="en-IN" sz="2400" dirty="0"/>
          </a:p>
          <a:p>
            <a:pPr algn="just"/>
            <a:endParaRPr lang="en-I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428604"/>
            <a:ext cx="8001056" cy="5929354"/>
          </a:xfrm>
        </p:spPr>
        <p:txBody>
          <a:bodyPr>
            <a:noAutofit/>
          </a:bodyPr>
          <a:lstStyle/>
          <a:p>
            <a:pPr algn="ctr">
              <a:buNone/>
            </a:pPr>
            <a:r>
              <a:rPr lang="en-IN" b="1" dirty="0" smtClean="0"/>
              <a:t>Internal factors </a:t>
            </a:r>
            <a:r>
              <a:rPr lang="en-IN" sz="3600" b="1" dirty="0" smtClean="0"/>
              <a:t>contd</a:t>
            </a:r>
            <a:r>
              <a:rPr lang="en-IN" sz="3600" b="1" dirty="0" smtClean="0"/>
              <a:t>.</a:t>
            </a:r>
          </a:p>
          <a:p>
            <a:pPr algn="just">
              <a:buNone/>
            </a:pPr>
            <a:r>
              <a:rPr lang="en-IN" sz="2300" dirty="0" smtClean="0"/>
              <a:t>.</a:t>
            </a:r>
            <a:endParaRPr lang="en-IN" sz="2300" dirty="0"/>
          </a:p>
          <a:p>
            <a:pPr lvl="0" algn="just"/>
            <a:r>
              <a:rPr lang="en-IN" sz="2300" b="1" dirty="0"/>
              <a:t>Time </a:t>
            </a:r>
            <a:r>
              <a:rPr lang="en-IN" sz="2300" b="1" dirty="0" smtClean="0"/>
              <a:t>horizon:</a:t>
            </a:r>
            <a:r>
              <a:rPr lang="en-IN" sz="2300" dirty="0"/>
              <a:t> Companies with a stable competitive environment can plan for the long run whereas firms with an unstable competitive environment can plan for only short </a:t>
            </a:r>
            <a:r>
              <a:rPr lang="en-IN" sz="2300" dirty="0" smtClean="0"/>
              <a:t>term.</a:t>
            </a:r>
            <a:endParaRPr lang="en-IN" sz="2300" dirty="0"/>
          </a:p>
          <a:p>
            <a:pPr lvl="0" algn="just"/>
            <a:r>
              <a:rPr lang="en-IN" sz="2300" b="1" dirty="0" smtClean="0"/>
              <a:t>Information</a:t>
            </a:r>
            <a:r>
              <a:rPr lang="en-IN" sz="2300" b="1" dirty="0"/>
              <a:t>: </a:t>
            </a:r>
            <a:r>
              <a:rPr lang="en-IN" sz="2300" dirty="0"/>
              <a:t>Any planning process needs qualitative and accurate </a:t>
            </a:r>
            <a:r>
              <a:rPr lang="en-IN" sz="2300" dirty="0" smtClean="0"/>
              <a:t>information, which is equally important for human </a:t>
            </a:r>
            <a:r>
              <a:rPr lang="en-IN" sz="2300" dirty="0"/>
              <a:t>resources plan.</a:t>
            </a:r>
          </a:p>
          <a:p>
            <a:pPr lvl="0" algn="just"/>
            <a:r>
              <a:rPr lang="en-IN" sz="2300" b="1" dirty="0"/>
              <a:t>Company's </a:t>
            </a:r>
            <a:r>
              <a:rPr lang="en-IN" sz="2300" b="1" dirty="0" smtClean="0"/>
              <a:t>operations </a:t>
            </a:r>
            <a:r>
              <a:rPr lang="en-IN" sz="2300" b="1" dirty="0"/>
              <a:t>policy:</a:t>
            </a:r>
            <a:r>
              <a:rPr lang="en-IN" sz="2300" dirty="0"/>
              <a:t> </a:t>
            </a:r>
            <a:r>
              <a:rPr lang="en-IN" sz="2300" dirty="0" smtClean="0"/>
              <a:t>policy </a:t>
            </a:r>
            <a:r>
              <a:rPr lang="en-IN" sz="2300" dirty="0"/>
              <a:t>regarding how much to produce and how much to buy from outside to prepare a final product influences the number and kind of people required</a:t>
            </a:r>
            <a:r>
              <a:rPr lang="en-IN" sz="2300" dirty="0" smtClean="0"/>
              <a:t>..</a:t>
            </a:r>
            <a:endParaRPr lang="en-IN" sz="2300" dirty="0" smtClean="0"/>
          </a:p>
          <a:p>
            <a:pPr lvl="0" algn="just"/>
            <a:endParaRPr lang="en-IN" sz="2400" dirty="0" smtClean="0"/>
          </a:p>
          <a:p>
            <a:pPr algn="just"/>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4"/>
            <a:ext cx="8143900" cy="642942"/>
          </a:xfrm>
        </p:spPr>
        <p:txBody>
          <a:bodyPr>
            <a:normAutofit/>
          </a:bodyPr>
          <a:lstStyle/>
          <a:p>
            <a:pPr algn="ctr"/>
            <a:r>
              <a:rPr lang="en-IN" sz="3200" b="1" dirty="0" smtClean="0">
                <a:effectLst/>
              </a:rPr>
              <a:t>Performance appraisal</a:t>
            </a:r>
            <a:endParaRPr lang="en-IN" sz="3200" dirty="0">
              <a:effectLst/>
            </a:endParaRPr>
          </a:p>
        </p:txBody>
      </p:sp>
      <p:sp>
        <p:nvSpPr>
          <p:cNvPr id="3" name="Content Placeholder 2"/>
          <p:cNvSpPr>
            <a:spLocks noGrp="1"/>
          </p:cNvSpPr>
          <p:nvPr>
            <p:ph idx="1"/>
          </p:nvPr>
        </p:nvSpPr>
        <p:spPr>
          <a:xfrm>
            <a:off x="1071538" y="642918"/>
            <a:ext cx="7858180" cy="6000792"/>
          </a:xfrm>
        </p:spPr>
        <p:txBody>
          <a:bodyPr>
            <a:noAutofit/>
          </a:bodyPr>
          <a:lstStyle/>
          <a:p>
            <a:pPr algn="just">
              <a:buNone/>
            </a:pPr>
            <a:r>
              <a:rPr lang="en-IN" sz="2400" dirty="0" smtClean="0"/>
              <a:t>Some </a:t>
            </a:r>
            <a:r>
              <a:rPr lang="en-IN" sz="2400" dirty="0"/>
              <a:t>of the important features of performance appraisal may be captured </a:t>
            </a:r>
            <a:r>
              <a:rPr lang="en-IN" sz="2400" dirty="0" smtClean="0"/>
              <a:t>as:</a:t>
            </a:r>
            <a:endParaRPr lang="en-IN" sz="2400" dirty="0"/>
          </a:p>
          <a:p>
            <a:pPr lvl="0" algn="just"/>
            <a:r>
              <a:rPr lang="en-IN" sz="2400" dirty="0"/>
              <a:t>Performance appraisal is the systematic description of an employee's job-relevant strengths and weaknesses.</a:t>
            </a:r>
          </a:p>
          <a:p>
            <a:pPr lvl="0" algn="just"/>
            <a:r>
              <a:rPr lang="en-IN" sz="2400" dirty="0"/>
              <a:t>The basic purpose is to find out how well the employee is performing the job and establish a plan of improvement.</a:t>
            </a:r>
          </a:p>
          <a:p>
            <a:pPr lvl="0" algn="just"/>
            <a:r>
              <a:rPr lang="en-IN" sz="2400" dirty="0"/>
              <a:t>Appraisals are arranged periodically according to a definite plan.</a:t>
            </a:r>
          </a:p>
          <a:p>
            <a:pPr lvl="0" algn="just"/>
            <a:r>
              <a:rPr lang="en-IN" sz="2400" dirty="0"/>
              <a:t>Performance appraisal is not job evaluation. It refers to how well someone is doing the assigned job. </a:t>
            </a:r>
            <a:endParaRPr lang="en-IN" sz="2400" smtClean="0"/>
          </a:p>
          <a:p>
            <a:pPr lvl="1" algn="just"/>
            <a:r>
              <a:rPr lang="en-IN" sz="2000" smtClean="0"/>
              <a:t>Job </a:t>
            </a:r>
            <a:r>
              <a:rPr lang="en-IN" sz="2000" dirty="0"/>
              <a:t>evaluation determines how much a job is worth to the organization and, therefore, what range of pay should be assigned to the job.</a:t>
            </a:r>
          </a:p>
          <a:p>
            <a:pPr lvl="0" algn="just"/>
            <a:r>
              <a:rPr lang="en-IN" sz="2400" dirty="0"/>
              <a:t>Performance appraisal is a continuous process in every large scale organization.</a:t>
            </a:r>
          </a:p>
          <a:p>
            <a:pPr algn="just"/>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4"/>
            <a:ext cx="7498080" cy="785818"/>
          </a:xfrm>
        </p:spPr>
        <p:txBody>
          <a:bodyPr>
            <a:normAutofit/>
          </a:bodyPr>
          <a:lstStyle/>
          <a:p>
            <a:pPr algn="ctr"/>
            <a:r>
              <a:rPr lang="en-IN" sz="3600" b="1" dirty="0" smtClean="0">
                <a:effectLst/>
              </a:rPr>
              <a:t>Personnel Management</a:t>
            </a:r>
            <a:endParaRPr lang="en-IN" sz="3600" b="1" dirty="0">
              <a:effectLst/>
            </a:endParaRPr>
          </a:p>
        </p:txBody>
      </p:sp>
      <p:sp>
        <p:nvSpPr>
          <p:cNvPr id="3" name="Content Placeholder 2"/>
          <p:cNvSpPr>
            <a:spLocks noGrp="1"/>
          </p:cNvSpPr>
          <p:nvPr>
            <p:ph idx="1"/>
          </p:nvPr>
        </p:nvSpPr>
        <p:spPr>
          <a:xfrm>
            <a:off x="1000100" y="842978"/>
            <a:ext cx="8143900" cy="4800600"/>
          </a:xfrm>
        </p:spPr>
        <p:txBody>
          <a:bodyPr>
            <a:normAutofit fontScale="92500" lnSpcReduction="20000"/>
          </a:bodyPr>
          <a:lstStyle/>
          <a:p>
            <a:pPr algn="just"/>
            <a:r>
              <a:rPr lang="en-IN" dirty="0" smtClean="0"/>
              <a:t>An organization needs different types of personnel or workforce to accomplish organizational goals.</a:t>
            </a:r>
          </a:p>
          <a:p>
            <a:pPr algn="just"/>
            <a:r>
              <a:rPr lang="en-IN" dirty="0" smtClean="0"/>
              <a:t>Putting right man at right place in right number at right time is imperative.</a:t>
            </a:r>
          </a:p>
          <a:p>
            <a:pPr algn="just"/>
            <a:endParaRPr lang="en-IN" dirty="0" smtClean="0"/>
          </a:p>
          <a:p>
            <a:pPr algn="just">
              <a:buNone/>
            </a:pPr>
            <a:r>
              <a:rPr lang="en-IN" b="1" dirty="0" smtClean="0"/>
              <a:t>Personnel </a:t>
            </a:r>
            <a:r>
              <a:rPr lang="en-IN" b="1" dirty="0" smtClean="0"/>
              <a:t>management</a:t>
            </a:r>
            <a:r>
              <a:rPr lang="en-IN" dirty="0" smtClean="0"/>
              <a:t> can be defined as obtaining, using and maintaining a satisfied workforce. </a:t>
            </a:r>
            <a:endParaRPr lang="en-IN" dirty="0" smtClean="0"/>
          </a:p>
          <a:p>
            <a:pPr algn="just">
              <a:buNone/>
            </a:pPr>
            <a:r>
              <a:rPr lang="en-IN" dirty="0" smtClean="0"/>
              <a:t>It </a:t>
            </a:r>
            <a:r>
              <a:rPr lang="en-IN" dirty="0" smtClean="0"/>
              <a:t>is a significant part of management concerned with employees at work and with their relationship within the organization.</a:t>
            </a:r>
          </a:p>
          <a:p>
            <a:pPr algn="just"/>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a:bodyPr>
          <a:lstStyle/>
          <a:p>
            <a:pPr algn="ctr"/>
            <a:r>
              <a:rPr lang="en-IN" sz="3200" b="1" dirty="0" smtClean="0">
                <a:effectLst/>
              </a:rPr>
              <a:t>Functions of Personnel Management</a:t>
            </a:r>
            <a:endParaRPr lang="en-IN" sz="3200" b="1" dirty="0">
              <a:effectLst/>
            </a:endParaRPr>
          </a:p>
        </p:txBody>
      </p:sp>
      <p:sp>
        <p:nvSpPr>
          <p:cNvPr id="3" name="Content Placeholder 2"/>
          <p:cNvSpPr>
            <a:spLocks noGrp="1"/>
          </p:cNvSpPr>
          <p:nvPr>
            <p:ph idx="1"/>
          </p:nvPr>
        </p:nvSpPr>
        <p:spPr>
          <a:xfrm>
            <a:off x="1071538" y="1142984"/>
            <a:ext cx="8072462" cy="4800600"/>
          </a:xfrm>
        </p:spPr>
        <p:txBody>
          <a:bodyPr>
            <a:normAutofit/>
          </a:bodyPr>
          <a:lstStyle/>
          <a:p>
            <a:pPr marL="0" indent="4763">
              <a:buNone/>
            </a:pPr>
            <a:r>
              <a:rPr lang="en-IN" sz="3000" dirty="0" smtClean="0"/>
              <a:t>Following are the four </a:t>
            </a:r>
            <a:r>
              <a:rPr lang="en-IN" sz="3000" dirty="0" smtClean="0"/>
              <a:t>functions of Personnel </a:t>
            </a:r>
            <a:r>
              <a:rPr lang="en-IN" sz="3000" dirty="0" smtClean="0"/>
              <a:t>Management</a:t>
            </a:r>
            <a:endParaRPr lang="en-IN" sz="3000" dirty="0" smtClean="0"/>
          </a:p>
          <a:p>
            <a:pPr lvl="0"/>
            <a:r>
              <a:rPr lang="en-IN" sz="3000" dirty="0" smtClean="0"/>
              <a:t>Manpower Planning</a:t>
            </a:r>
          </a:p>
          <a:p>
            <a:pPr lvl="0"/>
            <a:r>
              <a:rPr lang="en-IN" sz="3000" dirty="0" smtClean="0"/>
              <a:t>Recruitment</a:t>
            </a:r>
          </a:p>
          <a:p>
            <a:pPr lvl="0"/>
            <a:r>
              <a:rPr lang="en-IN" sz="3000" dirty="0" smtClean="0"/>
              <a:t>Selection</a:t>
            </a:r>
          </a:p>
          <a:p>
            <a:pPr lvl="0"/>
            <a:r>
              <a:rPr lang="en-IN" sz="3000" dirty="0" smtClean="0"/>
              <a:t>Training and Development</a:t>
            </a:r>
          </a:p>
          <a:p>
            <a:endParaRPr lang="en-IN"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900"/>
            <a:ext cx="7615262" cy="785818"/>
          </a:xfrm>
        </p:spPr>
        <p:txBody>
          <a:bodyPr>
            <a:noAutofit/>
          </a:bodyPr>
          <a:lstStyle/>
          <a:p>
            <a:pPr algn="ctr"/>
            <a:r>
              <a:rPr lang="en-IN" sz="3200" b="1" dirty="0" smtClean="0">
                <a:effectLst/>
              </a:rPr>
              <a:t>Manpower Planning</a:t>
            </a:r>
            <a:endParaRPr lang="en-IN" sz="3200" b="1" dirty="0">
              <a:effectLst/>
            </a:endParaRPr>
          </a:p>
        </p:txBody>
      </p:sp>
      <p:sp>
        <p:nvSpPr>
          <p:cNvPr id="3" name="Content Placeholder 2"/>
          <p:cNvSpPr>
            <a:spLocks noGrp="1"/>
          </p:cNvSpPr>
          <p:nvPr>
            <p:ph idx="1"/>
          </p:nvPr>
        </p:nvSpPr>
        <p:spPr>
          <a:xfrm>
            <a:off x="1000100" y="714356"/>
            <a:ext cx="7900982" cy="5929354"/>
          </a:xfrm>
        </p:spPr>
        <p:txBody>
          <a:bodyPr>
            <a:noAutofit/>
          </a:bodyPr>
          <a:lstStyle/>
          <a:p>
            <a:pPr marL="88900" indent="0" algn="just">
              <a:buNone/>
            </a:pPr>
            <a:r>
              <a:rPr lang="en-IN" sz="2000" dirty="0"/>
              <a:t>Man power planning </a:t>
            </a:r>
            <a:r>
              <a:rPr lang="en-IN" sz="2000" dirty="0" smtClean="0"/>
              <a:t>is also called Human </a:t>
            </a:r>
            <a:r>
              <a:rPr lang="en-IN" sz="2000" dirty="0"/>
              <a:t>R</a:t>
            </a:r>
            <a:r>
              <a:rPr lang="en-IN" sz="2000" dirty="0" smtClean="0"/>
              <a:t>esource Panning. It aims at </a:t>
            </a:r>
            <a:r>
              <a:rPr lang="en-IN" sz="2000" dirty="0" smtClean="0"/>
              <a:t>putting </a:t>
            </a:r>
            <a:r>
              <a:rPr lang="en-IN" sz="2000" dirty="0" smtClean="0"/>
              <a:t>right </a:t>
            </a:r>
            <a:r>
              <a:rPr lang="en-IN" sz="2000" dirty="0" smtClean="0"/>
              <a:t>kind of people in right number </a:t>
            </a:r>
            <a:r>
              <a:rPr lang="en-IN" sz="2000" dirty="0" smtClean="0"/>
              <a:t>at the right place, right time, doing the right things </a:t>
            </a:r>
            <a:r>
              <a:rPr lang="en-IN" sz="2000" dirty="0" smtClean="0"/>
              <a:t>for accomplishing the organizational goals. </a:t>
            </a:r>
          </a:p>
          <a:p>
            <a:pPr marL="88900" indent="0" algn="just">
              <a:buNone/>
            </a:pPr>
            <a:r>
              <a:rPr lang="en-IN" sz="2000" b="1" dirty="0" smtClean="0"/>
              <a:t>Definition </a:t>
            </a:r>
            <a:r>
              <a:rPr lang="en-IN" sz="2000" b="1" dirty="0"/>
              <a:t>of man power </a:t>
            </a:r>
            <a:r>
              <a:rPr lang="en-IN" sz="2000" b="1" dirty="0" smtClean="0"/>
              <a:t>planning</a:t>
            </a:r>
            <a:endParaRPr lang="en-IN" sz="2000" dirty="0"/>
          </a:p>
          <a:p>
            <a:pPr lvl="0" indent="-457200" algn="just">
              <a:buNone/>
            </a:pPr>
            <a:r>
              <a:rPr lang="en-IN" sz="2000" dirty="0"/>
              <a:t>E.W. Vetter defined man power planning as "a process by which an organization should move from its current manpower position to its desired manpower position. Though planning management strives to have the right number and right kind of people at the right place at the right time, doing things which result in both the organization and the individual receiving maximum long-run benefit</a:t>
            </a:r>
            <a:r>
              <a:rPr lang="en-IN" sz="2000" dirty="0" smtClean="0"/>
              <a:t>.“</a:t>
            </a:r>
          </a:p>
          <a:p>
            <a:pPr indent="-457200" algn="just">
              <a:buNone/>
            </a:pPr>
            <a:r>
              <a:rPr lang="en-IN" sz="2000" dirty="0"/>
              <a:t>According to Leon C. </a:t>
            </a:r>
            <a:r>
              <a:rPr lang="en-IN" sz="2000" dirty="0" err="1"/>
              <a:t>Megginson</a:t>
            </a:r>
            <a:r>
              <a:rPr lang="en-IN" sz="2000" dirty="0"/>
              <a:t>, man power or human resources planning is "an integrated approach to performing the planning aspects of the personnel function in order to have a sufficient supply of adequately developed and motivated people to perform the duties and tasks required to meet organizational objectives and satisfy the individual needs and goals of organizational members."</a:t>
            </a:r>
          </a:p>
          <a:p>
            <a:pPr lvl="0" indent="0">
              <a:buNone/>
            </a:pPr>
            <a:endParaRPr lang="en-IN" sz="2000" dirty="0"/>
          </a:p>
          <a:p>
            <a:pPr indent="0" algn="just">
              <a:buNone/>
            </a:pPr>
            <a:endParaRPr lang="en-IN" sz="2000" dirty="0"/>
          </a:p>
          <a:p>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214290"/>
            <a:ext cx="6715172" cy="714380"/>
          </a:xfrm>
        </p:spPr>
        <p:txBody>
          <a:bodyPr>
            <a:normAutofit fontScale="90000"/>
          </a:bodyPr>
          <a:lstStyle/>
          <a:p>
            <a:r>
              <a:rPr lang="en-IN" sz="3600" b="1" dirty="0">
                <a:effectLst/>
              </a:rPr>
              <a:t>Objectives of </a:t>
            </a:r>
            <a:r>
              <a:rPr lang="en-IN" sz="3600" b="1" dirty="0" smtClean="0">
                <a:effectLst/>
              </a:rPr>
              <a:t>Manpower Planning</a:t>
            </a:r>
            <a:endParaRPr lang="en-IN" sz="3600" dirty="0">
              <a:effectLst/>
            </a:endParaRPr>
          </a:p>
        </p:txBody>
      </p:sp>
      <p:sp>
        <p:nvSpPr>
          <p:cNvPr id="3" name="Content Placeholder 2"/>
          <p:cNvSpPr>
            <a:spLocks noGrp="1"/>
          </p:cNvSpPr>
          <p:nvPr>
            <p:ph idx="1"/>
          </p:nvPr>
        </p:nvSpPr>
        <p:spPr>
          <a:xfrm>
            <a:off x="1071538" y="928670"/>
            <a:ext cx="7858180" cy="5715040"/>
          </a:xfrm>
        </p:spPr>
        <p:txBody>
          <a:bodyPr>
            <a:noAutofit/>
          </a:bodyPr>
          <a:lstStyle/>
          <a:p>
            <a:pPr lvl="0" algn="just"/>
            <a:r>
              <a:rPr lang="en-IN" sz="2600" dirty="0"/>
              <a:t>To recruit and retain the human resources of required quantity and </a:t>
            </a:r>
            <a:r>
              <a:rPr lang="en-IN" sz="2600" dirty="0" smtClean="0"/>
              <a:t>quality.</a:t>
            </a:r>
            <a:endParaRPr lang="en-IN" sz="2600" dirty="0"/>
          </a:p>
          <a:p>
            <a:pPr lvl="0" algn="just"/>
            <a:r>
              <a:rPr lang="en-IN" sz="2600" dirty="0"/>
              <a:t>To foresee the employee turnover and make the arrangements for minimizing turnover and filling up of consequent </a:t>
            </a:r>
            <a:r>
              <a:rPr lang="en-IN" sz="2600" dirty="0" smtClean="0"/>
              <a:t>vacancies.</a:t>
            </a:r>
            <a:endParaRPr lang="en-IN" sz="2600" dirty="0"/>
          </a:p>
          <a:p>
            <a:pPr lvl="0" algn="just"/>
            <a:r>
              <a:rPr lang="en-IN" sz="2600" dirty="0"/>
              <a:t>To meet the needs of the programmes of expansion, diversification etc</a:t>
            </a:r>
            <a:r>
              <a:rPr lang="en-IN" sz="2600" dirty="0" smtClean="0"/>
              <a:t>.</a:t>
            </a:r>
            <a:endParaRPr lang="en-IN" sz="2600" dirty="0"/>
          </a:p>
          <a:p>
            <a:pPr lvl="0" algn="just"/>
            <a:r>
              <a:rPr lang="en-IN" sz="2600" dirty="0"/>
              <a:t>To foresee the impact of technology on work, existing employees and future human resource </a:t>
            </a:r>
            <a:r>
              <a:rPr lang="en-IN" sz="2600" dirty="0" smtClean="0"/>
              <a:t>requirements.</a:t>
            </a:r>
            <a:endParaRPr lang="en-IN" sz="2600" dirty="0"/>
          </a:p>
          <a:p>
            <a:pPr lvl="0" algn="just"/>
            <a:r>
              <a:rPr lang="en-IN" sz="2600" dirty="0"/>
              <a:t>To improve the standards, skill, knowledge, ability, discipline etc</a:t>
            </a:r>
            <a:r>
              <a:rPr lang="en-IN" sz="2600" dirty="0" smtClean="0"/>
              <a:t>.</a:t>
            </a:r>
            <a:endParaRPr lang="en-IN" sz="2600" dirty="0"/>
          </a:p>
          <a:p>
            <a:pPr lvl="0" algn="just">
              <a:buNone/>
            </a:pPr>
            <a:endParaRPr lang="en-IN"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8229600" cy="725470"/>
          </a:xfrm>
        </p:spPr>
        <p:txBody>
          <a:bodyPr>
            <a:normAutofit/>
          </a:bodyPr>
          <a:lstStyle/>
          <a:p>
            <a:pPr algn="ctr"/>
            <a:r>
              <a:rPr lang="en-IN" sz="3200" b="1" dirty="0" smtClean="0">
                <a:effectLst/>
              </a:rPr>
              <a:t>Objectives of Man Power Planning</a:t>
            </a:r>
            <a:endParaRPr lang="en-IN" sz="3200" b="1" dirty="0">
              <a:effectLst/>
            </a:endParaRPr>
          </a:p>
        </p:txBody>
      </p:sp>
      <p:sp>
        <p:nvSpPr>
          <p:cNvPr id="3" name="Content Placeholder 2"/>
          <p:cNvSpPr>
            <a:spLocks noGrp="1"/>
          </p:cNvSpPr>
          <p:nvPr>
            <p:ph idx="1"/>
          </p:nvPr>
        </p:nvSpPr>
        <p:spPr>
          <a:xfrm>
            <a:off x="1000100" y="1071546"/>
            <a:ext cx="7933588" cy="4800600"/>
          </a:xfrm>
        </p:spPr>
        <p:txBody>
          <a:bodyPr>
            <a:normAutofit fontScale="92500" lnSpcReduction="20000"/>
          </a:bodyPr>
          <a:lstStyle/>
          <a:p>
            <a:pPr lvl="0" algn="just"/>
            <a:r>
              <a:rPr lang="en-IN" dirty="0" smtClean="0"/>
              <a:t>To assess the surplus or shortage of human resources and take measures accordingly.</a:t>
            </a:r>
          </a:p>
          <a:p>
            <a:pPr algn="just"/>
            <a:r>
              <a:rPr lang="en-IN" dirty="0" smtClean="0"/>
              <a:t>To maintain congenial industrial relations by maintaining optimum level and structure of human resources.</a:t>
            </a:r>
          </a:p>
          <a:p>
            <a:pPr lvl="0" algn="just"/>
            <a:r>
              <a:rPr lang="en-IN" dirty="0" smtClean="0"/>
              <a:t>To </a:t>
            </a:r>
            <a:r>
              <a:rPr lang="en-IN" dirty="0"/>
              <a:t>minimize imbalances caused due to non-availability of human resources of the right kind, right number in right time and right place;</a:t>
            </a:r>
          </a:p>
          <a:p>
            <a:pPr lvl="0" algn="just"/>
            <a:r>
              <a:rPr lang="en-IN" dirty="0"/>
              <a:t>To make the best use of its human resources and</a:t>
            </a:r>
          </a:p>
          <a:p>
            <a:pPr lvl="0" algn="just"/>
            <a:r>
              <a:rPr lang="en-IN" dirty="0"/>
              <a:t>To estimate the cost of human resources.</a:t>
            </a:r>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142852"/>
            <a:ext cx="7429552" cy="571504"/>
          </a:xfrm>
        </p:spPr>
        <p:txBody>
          <a:bodyPr>
            <a:noAutofit/>
          </a:bodyPr>
          <a:lstStyle/>
          <a:p>
            <a:pPr algn="ctr"/>
            <a:r>
              <a:rPr lang="en-IN" sz="3200" b="1" dirty="0">
                <a:effectLst/>
              </a:rPr>
              <a:t>Benefits of </a:t>
            </a:r>
            <a:r>
              <a:rPr lang="en-IN" sz="3200" b="1" dirty="0" smtClean="0">
                <a:effectLst/>
              </a:rPr>
              <a:t>Man Power Planning</a:t>
            </a:r>
            <a:endParaRPr lang="en-IN" sz="3200" b="1" dirty="0">
              <a:effectLst/>
            </a:endParaRPr>
          </a:p>
        </p:txBody>
      </p:sp>
      <p:sp>
        <p:nvSpPr>
          <p:cNvPr id="3" name="Content Placeholder 2"/>
          <p:cNvSpPr>
            <a:spLocks noGrp="1"/>
          </p:cNvSpPr>
          <p:nvPr>
            <p:ph idx="1"/>
          </p:nvPr>
        </p:nvSpPr>
        <p:spPr>
          <a:xfrm>
            <a:off x="1071538" y="903301"/>
            <a:ext cx="8072462" cy="5954699"/>
          </a:xfrm>
        </p:spPr>
        <p:txBody>
          <a:bodyPr>
            <a:noAutofit/>
          </a:bodyPr>
          <a:lstStyle/>
          <a:p>
            <a:pPr lvl="0" algn="just"/>
            <a:r>
              <a:rPr lang="en-IN" sz="2400" dirty="0" smtClean="0"/>
              <a:t>Key to managerial functions:</a:t>
            </a:r>
          </a:p>
          <a:p>
            <a:pPr lvl="1" algn="just"/>
            <a:r>
              <a:rPr lang="en-IN" sz="2000" dirty="0" smtClean="0"/>
              <a:t>Human resources help in implementation of planning, organizing, directing and controlling .</a:t>
            </a:r>
          </a:p>
          <a:p>
            <a:pPr algn="just"/>
            <a:r>
              <a:rPr lang="en-IN" sz="2400" dirty="0" smtClean="0"/>
              <a:t>Efficient and effective utilization of human resources.</a:t>
            </a:r>
          </a:p>
          <a:p>
            <a:pPr lvl="0" algn="just"/>
            <a:r>
              <a:rPr lang="en-IN" sz="2400" dirty="0" smtClean="0"/>
              <a:t>Offsets </a:t>
            </a:r>
            <a:r>
              <a:rPr lang="en-IN" sz="2400" dirty="0"/>
              <a:t>uncertainty and changes </a:t>
            </a:r>
            <a:r>
              <a:rPr lang="en-IN" sz="2400" dirty="0" smtClean="0"/>
              <a:t>and </a:t>
            </a:r>
            <a:r>
              <a:rPr lang="en-IN" sz="2400" dirty="0"/>
              <a:t>enables the organization to have right men at the right time and in the right place</a:t>
            </a:r>
            <a:r>
              <a:rPr lang="en-IN" sz="2400" dirty="0" smtClean="0"/>
              <a:t>.</a:t>
            </a:r>
          </a:p>
          <a:p>
            <a:pPr lvl="0" algn="just"/>
            <a:r>
              <a:rPr lang="en-IN" sz="2400" dirty="0" smtClean="0"/>
              <a:t>Helps enhance productivity. </a:t>
            </a:r>
            <a:endParaRPr lang="en-IN" sz="2400" dirty="0"/>
          </a:p>
          <a:p>
            <a:pPr lvl="0" algn="just"/>
            <a:r>
              <a:rPr lang="en-IN" sz="2400" dirty="0"/>
              <a:t>It provides scope for advancement and development of employees through training, development etc.</a:t>
            </a:r>
          </a:p>
          <a:p>
            <a:pPr lvl="0" algn="just"/>
            <a:r>
              <a:rPr lang="en-IN" sz="2400" dirty="0"/>
              <a:t>It helps to anticipate the cost of salary, benefits and all the cost of human resources, facilitating the formulation of budgets in an organization</a:t>
            </a:r>
            <a:r>
              <a:rPr lang="en-IN" sz="2400" dirty="0" smtClean="0"/>
              <a:t>.</a:t>
            </a:r>
          </a:p>
          <a:p>
            <a:pPr lvl="0" algn="just"/>
            <a:endParaRPr lang="en-IN" sz="2400" dirty="0"/>
          </a:p>
          <a:p>
            <a:pPr algn="just"/>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4"/>
            <a:ext cx="7686700" cy="857256"/>
          </a:xfrm>
        </p:spPr>
        <p:txBody>
          <a:bodyPr>
            <a:normAutofit/>
          </a:bodyPr>
          <a:lstStyle/>
          <a:p>
            <a:pPr algn="ctr"/>
            <a:r>
              <a:rPr lang="en-IN" sz="3200" b="1" dirty="0" smtClean="0">
                <a:effectLst/>
              </a:rPr>
              <a:t>Benefits of Manpower Planning contd.</a:t>
            </a:r>
            <a:endParaRPr lang="en-IN" sz="3200" b="1" dirty="0">
              <a:effectLst/>
            </a:endParaRPr>
          </a:p>
        </p:txBody>
      </p:sp>
      <p:sp>
        <p:nvSpPr>
          <p:cNvPr id="3" name="Content Placeholder 2"/>
          <p:cNvSpPr>
            <a:spLocks noGrp="1"/>
          </p:cNvSpPr>
          <p:nvPr>
            <p:ph idx="1"/>
          </p:nvPr>
        </p:nvSpPr>
        <p:spPr>
          <a:xfrm>
            <a:off x="1000100" y="928670"/>
            <a:ext cx="7929618" cy="5043510"/>
          </a:xfrm>
        </p:spPr>
        <p:txBody>
          <a:bodyPr>
            <a:noAutofit/>
          </a:bodyPr>
          <a:lstStyle/>
          <a:p>
            <a:pPr lvl="0"/>
            <a:r>
              <a:rPr lang="en-IN" sz="2500" dirty="0"/>
              <a:t>To plan for physical facilities, working conditions and the volume of fringe </a:t>
            </a:r>
            <a:r>
              <a:rPr lang="en-IN" sz="2500" dirty="0" smtClean="0"/>
              <a:t>benefits</a:t>
            </a:r>
          </a:p>
          <a:p>
            <a:pPr lvl="1"/>
            <a:r>
              <a:rPr lang="en-IN" sz="2100" dirty="0" smtClean="0"/>
              <a:t> </a:t>
            </a:r>
            <a:r>
              <a:rPr lang="en-IN" sz="2100" dirty="0"/>
              <a:t>like canteen, schools, hospitals, conveyance, child care </a:t>
            </a:r>
            <a:r>
              <a:rPr lang="en-IN" sz="2100" dirty="0" smtClean="0"/>
              <a:t>centres, </a:t>
            </a:r>
            <a:r>
              <a:rPr lang="en-IN" sz="2100" dirty="0"/>
              <a:t>quarters, </a:t>
            </a:r>
            <a:r>
              <a:rPr lang="en-IN" sz="2100" dirty="0" smtClean="0"/>
              <a:t>etc</a:t>
            </a:r>
            <a:r>
              <a:rPr lang="en-IN" sz="2100" dirty="0"/>
              <a:t>.</a:t>
            </a:r>
          </a:p>
          <a:p>
            <a:pPr lvl="0"/>
            <a:r>
              <a:rPr lang="en-IN" sz="2500" dirty="0" smtClean="0"/>
              <a:t>Helps in </a:t>
            </a:r>
            <a:r>
              <a:rPr lang="en-IN" sz="2500" dirty="0" smtClean="0"/>
              <a:t>appraisal of human resources and decide incentives, promotion policies, etc.</a:t>
            </a:r>
            <a:endParaRPr lang="en-IN" sz="2500" dirty="0" smtClean="0"/>
          </a:p>
          <a:p>
            <a:pPr lvl="0"/>
            <a:r>
              <a:rPr lang="en-IN" sz="2500" dirty="0" smtClean="0"/>
              <a:t>Deciding means and ways to improve skills and develop human resources to </a:t>
            </a:r>
            <a:r>
              <a:rPr lang="en-IN" sz="2500" dirty="0" smtClean="0"/>
              <a:t>meet the organizational </a:t>
            </a:r>
            <a:r>
              <a:rPr lang="en-IN" sz="2500" dirty="0" smtClean="0"/>
              <a:t>needs that leads to </a:t>
            </a:r>
          </a:p>
          <a:p>
            <a:pPr lvl="1"/>
            <a:r>
              <a:rPr lang="en-IN" sz="2100" dirty="0" smtClean="0"/>
              <a:t>increased </a:t>
            </a:r>
            <a:r>
              <a:rPr lang="en-IN" sz="2100" dirty="0" smtClean="0"/>
              <a:t>productivity, sales, turnover etc.</a:t>
            </a:r>
          </a:p>
          <a:p>
            <a:pPr lvl="0"/>
            <a:r>
              <a:rPr lang="en-IN" sz="2500" dirty="0" smtClean="0"/>
              <a:t>It facilitates the control of all the functions, operations, contribution and cost of human resources.</a:t>
            </a:r>
            <a:endParaRPr lang="en-IN"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71414"/>
            <a:ext cx="7543824" cy="582594"/>
          </a:xfrm>
        </p:spPr>
        <p:txBody>
          <a:bodyPr>
            <a:noAutofit/>
          </a:bodyPr>
          <a:lstStyle/>
          <a:p>
            <a:r>
              <a:rPr lang="en-IN" sz="3200" b="1" dirty="0">
                <a:effectLst/>
              </a:rPr>
              <a:t>Factors affecting man power planning</a:t>
            </a:r>
            <a:endParaRPr lang="en-IN" sz="3200" dirty="0">
              <a:effectLst/>
            </a:endParaRPr>
          </a:p>
        </p:txBody>
      </p:sp>
      <p:sp>
        <p:nvSpPr>
          <p:cNvPr id="3" name="Content Placeholder 2"/>
          <p:cNvSpPr>
            <a:spLocks noGrp="1"/>
          </p:cNvSpPr>
          <p:nvPr>
            <p:ph idx="1"/>
          </p:nvPr>
        </p:nvSpPr>
        <p:spPr>
          <a:xfrm>
            <a:off x="1071538" y="874713"/>
            <a:ext cx="7929586" cy="5983287"/>
          </a:xfrm>
        </p:spPr>
        <p:txBody>
          <a:bodyPr>
            <a:normAutofit fontScale="70000" lnSpcReduction="20000"/>
          </a:bodyPr>
          <a:lstStyle/>
          <a:p>
            <a:pPr algn="just">
              <a:buNone/>
            </a:pPr>
            <a:r>
              <a:rPr lang="en-IN" sz="4000" b="1" dirty="0"/>
              <a:t>External </a:t>
            </a:r>
            <a:r>
              <a:rPr lang="en-IN" sz="4000" b="1" dirty="0" smtClean="0"/>
              <a:t>factors</a:t>
            </a:r>
            <a:endParaRPr lang="en-IN" b="1" dirty="0"/>
          </a:p>
          <a:p>
            <a:pPr algn="just"/>
            <a:r>
              <a:rPr lang="en-IN" b="1" dirty="0" smtClean="0"/>
              <a:t>Government </a:t>
            </a:r>
            <a:r>
              <a:rPr lang="en-IN" b="1" dirty="0"/>
              <a:t>policies: </a:t>
            </a:r>
            <a:r>
              <a:rPr lang="en-IN" b="1" dirty="0" smtClean="0"/>
              <a:t>L</a:t>
            </a:r>
            <a:r>
              <a:rPr lang="en-IN" dirty="0" smtClean="0"/>
              <a:t>ike </a:t>
            </a:r>
            <a:r>
              <a:rPr lang="en-IN" dirty="0" err="1"/>
              <a:t>labor</a:t>
            </a:r>
            <a:r>
              <a:rPr lang="en-IN" dirty="0"/>
              <a:t> policy, industrial relations policy, and policy towards reserving certain jobs for different </a:t>
            </a:r>
            <a:r>
              <a:rPr lang="en-IN" dirty="0" smtClean="0"/>
              <a:t>communities.</a:t>
            </a:r>
            <a:endParaRPr lang="en-IN" dirty="0"/>
          </a:p>
          <a:p>
            <a:pPr lvl="0" algn="just"/>
            <a:r>
              <a:rPr lang="en-IN" b="1" dirty="0"/>
              <a:t>Level of economic development:</a:t>
            </a:r>
            <a:r>
              <a:rPr lang="en-IN" dirty="0"/>
              <a:t> D</a:t>
            </a:r>
            <a:r>
              <a:rPr lang="en-IN" dirty="0" smtClean="0"/>
              <a:t>etermines </a:t>
            </a:r>
            <a:r>
              <a:rPr lang="en-IN" dirty="0"/>
              <a:t>the level of man power planning in the country and thereby the supply of human resources in </a:t>
            </a:r>
            <a:r>
              <a:rPr lang="en-IN" dirty="0" smtClean="0"/>
              <a:t>future.</a:t>
            </a:r>
            <a:endParaRPr lang="en-IN" dirty="0"/>
          </a:p>
          <a:p>
            <a:pPr lvl="0" algn="just"/>
            <a:r>
              <a:rPr lang="en-IN" b="1" dirty="0"/>
              <a:t>Business environment:</a:t>
            </a:r>
            <a:r>
              <a:rPr lang="en-IN" dirty="0"/>
              <a:t> External business environmental factors influence the volume and mix of production and </a:t>
            </a:r>
            <a:r>
              <a:rPr lang="en-IN" dirty="0" smtClean="0"/>
              <a:t>the </a:t>
            </a:r>
            <a:r>
              <a:rPr lang="en-IN" dirty="0"/>
              <a:t>future demand for human resources.</a:t>
            </a:r>
          </a:p>
          <a:p>
            <a:pPr lvl="0" algn="just"/>
            <a:r>
              <a:rPr lang="en-IN" b="1" dirty="0"/>
              <a:t>Information technology:</a:t>
            </a:r>
            <a:r>
              <a:rPr lang="en-IN" dirty="0"/>
              <a:t> Information technology brought amazing shifts in the business which includes: business process reengineering, enterprise resources planning and supply chain management. These changes brought unprecedented reductions in traditional human resources and increase in software specialists. </a:t>
            </a:r>
          </a:p>
          <a:p>
            <a:pPr lvl="0" algn="just"/>
            <a:r>
              <a:rPr lang="en-IN" b="1" dirty="0"/>
              <a:t>Level of technology:</a:t>
            </a:r>
            <a:r>
              <a:rPr lang="en-IN" dirty="0"/>
              <a:t> Level of technology determines the kind human resources required</a:t>
            </a:r>
            <a:r>
              <a:rPr lang="en-IN" dirty="0" smtClean="0"/>
              <a:t>.</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257</TotalTime>
  <Words>766</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Dairy Plant Management  A K JHA</vt:lpstr>
      <vt:lpstr>Personnel Management</vt:lpstr>
      <vt:lpstr>Functions of Personnel Management</vt:lpstr>
      <vt:lpstr>Manpower Planning</vt:lpstr>
      <vt:lpstr>Objectives of Manpower Planning</vt:lpstr>
      <vt:lpstr>Objectives of Man Power Planning</vt:lpstr>
      <vt:lpstr>Benefits of Man Power Planning</vt:lpstr>
      <vt:lpstr>Benefits of Manpower Planning contd.</vt:lpstr>
      <vt:lpstr>Factors affecting man power planning</vt:lpstr>
      <vt:lpstr>Factors affecting man power planning</vt:lpstr>
      <vt:lpstr>Slide 11</vt:lpstr>
      <vt:lpstr>Performance appraisal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Dairy Plant Management</dc:title>
  <dc:creator>My</dc:creator>
  <cp:lastModifiedBy>My</cp:lastModifiedBy>
  <cp:revision>69</cp:revision>
  <dcterms:created xsi:type="dcterms:W3CDTF">2020-03-23T12:17:58Z</dcterms:created>
  <dcterms:modified xsi:type="dcterms:W3CDTF">2020-04-16T14:25:01Z</dcterms:modified>
</cp:coreProperties>
</file>