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6" r:id="rId3"/>
    <p:sldId id="268" r:id="rId4"/>
    <p:sldId id="269" r:id="rId5"/>
    <p:sldId id="277" r:id="rId6"/>
    <p:sldId id="265" r:id="rId7"/>
    <p:sldId id="266" r:id="rId8"/>
    <p:sldId id="271" r:id="rId9"/>
    <p:sldId id="275" r:id="rId10"/>
    <p:sldId id="273" r:id="rId11"/>
    <p:sldId id="274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315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Maternal recognition of pregnancy</a:t>
            </a:r>
            <a:endParaRPr lang="en-US" sz="3200" dirty="0"/>
          </a:p>
        </p:txBody>
      </p:sp>
      <p:pic>
        <p:nvPicPr>
          <p:cNvPr id="2050" name="Picture 2" descr="G:\e92bd72318b4318e49f697eeaad915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2971800" cy="431747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76800" y="5105400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2060"/>
                </a:solidFill>
              </a:rPr>
              <a:t>Dr Alok Kumar</a:t>
            </a:r>
          </a:p>
          <a:p>
            <a:pPr algn="just"/>
            <a:r>
              <a:rPr lang="en-US" b="1" dirty="0" smtClean="0">
                <a:solidFill>
                  <a:srgbClr val="002060"/>
                </a:solidFill>
              </a:rPr>
              <a:t>Assistant Professor cum Jn. Scientist</a:t>
            </a:r>
          </a:p>
          <a:p>
            <a:pPr algn="just"/>
            <a:r>
              <a:rPr lang="en-US" b="1" dirty="0" smtClean="0">
                <a:solidFill>
                  <a:srgbClr val="002060"/>
                </a:solidFill>
              </a:rPr>
              <a:t>Veterinary Gynaecology and Obstetrics</a:t>
            </a:r>
          </a:p>
          <a:p>
            <a:pPr algn="just"/>
            <a:r>
              <a:rPr lang="en-US" b="1" dirty="0" smtClean="0">
                <a:solidFill>
                  <a:srgbClr val="002060"/>
                </a:solidFill>
              </a:rPr>
              <a:t>alok9alright@gmail.com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MRP in pig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Spacing</a:t>
            </a:r>
            <a:r>
              <a:rPr lang="en-US" sz="2000" dirty="0" smtClean="0"/>
              <a:t>  - Post uterine entry on day 4, embryos start migrating throughout both uterine horns so that by day 12 they have more or less become </a:t>
            </a:r>
            <a:r>
              <a:rPr lang="en-US" sz="2000" b="1" dirty="0" smtClean="0">
                <a:solidFill>
                  <a:srgbClr val="002060"/>
                </a:solidFill>
              </a:rPr>
              <a:t>evenly distributed.</a:t>
            </a:r>
          </a:p>
          <a:p>
            <a:endParaRPr lang="en-US" sz="2000" dirty="0" smtClean="0"/>
          </a:p>
          <a:p>
            <a:r>
              <a:rPr lang="en-US" sz="2000" dirty="0" smtClean="0"/>
              <a:t>porcine conceptus has been shown to convert </a:t>
            </a:r>
            <a:r>
              <a:rPr lang="en-US" sz="2000" b="1" dirty="0" smtClean="0">
                <a:solidFill>
                  <a:srgbClr val="003300"/>
                </a:solidFill>
              </a:rPr>
              <a:t>progesteron</a:t>
            </a:r>
            <a:r>
              <a:rPr lang="en-US" sz="2000" dirty="0" smtClean="0"/>
              <a:t>e </a:t>
            </a:r>
            <a:r>
              <a:rPr lang="en-US" sz="2000" dirty="0" smtClean="0">
                <a:solidFill>
                  <a:srgbClr val="C00000"/>
                </a:solidFill>
              </a:rPr>
              <a:t>to </a:t>
            </a:r>
            <a:r>
              <a:rPr lang="en-US" sz="2000" dirty="0" err="1" smtClean="0">
                <a:solidFill>
                  <a:srgbClr val="C00000"/>
                </a:solidFill>
              </a:rPr>
              <a:t>estrone</a:t>
            </a:r>
            <a:r>
              <a:rPr lang="en-US" sz="2000" dirty="0" smtClean="0">
                <a:solidFill>
                  <a:srgbClr val="C00000"/>
                </a:solidFill>
              </a:rPr>
              <a:t> and estradiol-17 beta.</a:t>
            </a:r>
          </a:p>
          <a:p>
            <a:endParaRPr lang="en-US" sz="2000" dirty="0" smtClean="0"/>
          </a:p>
          <a:p>
            <a:r>
              <a:rPr lang="en-US" sz="2000" dirty="0" smtClean="0"/>
              <a:t>The production of estrogens increases with the rapid </a:t>
            </a:r>
            <a:r>
              <a:rPr lang="en-US" sz="2000" b="1" dirty="0" smtClean="0">
                <a:solidFill>
                  <a:srgbClr val="0000FF"/>
                </a:solidFill>
              </a:rPr>
              <a:t>elongation</a:t>
            </a:r>
            <a:r>
              <a:rPr lang="en-US" sz="2000" dirty="0" smtClean="0"/>
              <a:t> of the </a:t>
            </a:r>
            <a:r>
              <a:rPr lang="en-US" sz="2000" dirty="0" err="1" smtClean="0"/>
              <a:t>blastocyst</a:t>
            </a:r>
            <a:r>
              <a:rPr lang="en-US" sz="2000" dirty="0" smtClean="0"/>
              <a:t>, which may reach a length of 80 to 100 cm each between days 12 and 15.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Spacing</a:t>
            </a:r>
            <a:r>
              <a:rPr lang="en-US" sz="2000" b="1" dirty="0" smtClean="0">
                <a:solidFill>
                  <a:srgbClr val="003300"/>
                </a:solidFill>
              </a:rPr>
              <a:t> </a:t>
            </a:r>
            <a:r>
              <a:rPr lang="en-US" sz="2000" dirty="0" smtClean="0"/>
              <a:t>and</a:t>
            </a:r>
            <a:r>
              <a:rPr lang="en-US" sz="2000" b="1" dirty="0" smtClean="0">
                <a:solidFill>
                  <a:srgbClr val="003300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Elongation</a:t>
            </a:r>
            <a:r>
              <a:rPr lang="en-US" sz="2000" b="1" dirty="0" smtClean="0">
                <a:solidFill>
                  <a:srgbClr val="003300"/>
                </a:solidFill>
              </a:rPr>
              <a:t> </a:t>
            </a:r>
            <a:r>
              <a:rPr lang="en-US" sz="2000" dirty="0" smtClean="0"/>
              <a:t>- the conceptuses are able to influence locally a large surface of the endometrium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143000"/>
            <a:ext cx="7543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 luteotrophic effects  of estrogen include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 maintenance of LH receptors in the CLs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 Secretion of prostaglandin E2 to protect the CLs against the luteolytic action of PGF2α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Altering the transport of PGF2α from an endocrine (towards the vasculature)  to an exocrine (into the uterine lumen) direction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 PreventingPGF2α from reaching the CLs.</a:t>
            </a:r>
          </a:p>
          <a:p>
            <a:endParaRPr lang="en-US" dirty="0" smtClean="0"/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Estrogen-induced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prolactin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receptors in the endometrium might facilitate this redirecting.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fate of the intrauterine </a:t>
            </a:r>
            <a:r>
              <a:rPr lang="en-US" b="1" dirty="0" smtClean="0"/>
              <a:t>PGF2α </a:t>
            </a:r>
            <a:r>
              <a:rPr lang="en-US" dirty="0" smtClean="0"/>
              <a:t>-  </a:t>
            </a:r>
            <a:r>
              <a:rPr lang="en-US" b="1" dirty="0" smtClean="0">
                <a:solidFill>
                  <a:srgbClr val="003300"/>
                </a:solidFill>
              </a:rPr>
              <a:t>fetal membranes </a:t>
            </a:r>
            <a:r>
              <a:rPr lang="en-US" dirty="0" smtClean="0"/>
              <a:t>readily metabolizes it to </a:t>
            </a:r>
            <a:r>
              <a:rPr lang="en-US" b="1" dirty="0" smtClean="0">
                <a:solidFill>
                  <a:srgbClr val="0000FF"/>
                </a:solidFill>
              </a:rPr>
              <a:t>PGFM</a:t>
            </a:r>
            <a:r>
              <a:rPr lang="en-US" dirty="0" smtClean="0"/>
              <a:t> (15-keto-13, 14-dihydro-PGF2α), which is inactive.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457200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MRP in pig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3008313" cy="7175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MRP in Horses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00400" cy="46910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Exact </a:t>
            </a:r>
            <a:r>
              <a:rPr lang="en-US" sz="2000" dirty="0" err="1" smtClean="0"/>
              <a:t>machanism</a:t>
            </a:r>
            <a:r>
              <a:rPr lang="en-US" sz="2000" dirty="0" smtClean="0"/>
              <a:t> in not yet clear</a:t>
            </a:r>
          </a:p>
          <a:p>
            <a:r>
              <a:rPr lang="en-US" sz="2000" b="1" u="sng" dirty="0" smtClean="0"/>
              <a:t>Involves</a:t>
            </a:r>
          </a:p>
          <a:p>
            <a:endParaRPr lang="en-US" sz="2000" b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Estrogen production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Migration of conceptus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Suppression of prostaglandin synthatase 2 activity</a:t>
            </a:r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371600"/>
            <a:ext cx="51117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MRP in Horses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000" u="sng" dirty="0" smtClean="0"/>
              <a:t>Suppression of uterine PGF production </a:t>
            </a:r>
            <a:r>
              <a:rPr lang="en-US" sz="2000" dirty="0" smtClean="0"/>
              <a:t>(till day – 16) includes</a:t>
            </a:r>
          </a:p>
          <a:p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conceptus-directed </a:t>
            </a:r>
            <a:r>
              <a:rPr lang="en-US" sz="2000" b="1" dirty="0" err="1" smtClean="0">
                <a:solidFill>
                  <a:srgbClr val="FF0000"/>
                </a:solidFill>
              </a:rPr>
              <a:t>downregulation</a:t>
            </a:r>
            <a:r>
              <a:rPr lang="en-US" sz="2000" dirty="0" smtClean="0"/>
              <a:t> of endometrial </a:t>
            </a:r>
            <a:r>
              <a:rPr lang="en-US" sz="2000" b="1" dirty="0" smtClean="0">
                <a:solidFill>
                  <a:srgbClr val="003300"/>
                </a:solidFill>
              </a:rPr>
              <a:t>prostaglandin </a:t>
            </a:r>
            <a:r>
              <a:rPr lang="en-US" sz="2000" b="1" dirty="0" err="1" smtClean="0">
                <a:solidFill>
                  <a:srgbClr val="003300"/>
                </a:solidFill>
              </a:rPr>
              <a:t>synthase</a:t>
            </a:r>
            <a:r>
              <a:rPr lang="en-US" sz="2000" b="1" dirty="0" smtClean="0">
                <a:solidFill>
                  <a:srgbClr val="003300"/>
                </a:solidFill>
              </a:rPr>
              <a:t> 2</a:t>
            </a:r>
            <a:r>
              <a:rPr lang="en-US" sz="2000" dirty="0" smtClean="0"/>
              <a:t> activity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 posttranscriptional inhibition of endometrial </a:t>
            </a:r>
            <a:r>
              <a:rPr lang="en-US" sz="2000" dirty="0" err="1" smtClean="0"/>
              <a:t>oxytocin</a:t>
            </a:r>
            <a:r>
              <a:rPr lang="en-US" sz="2000" dirty="0" smtClean="0"/>
              <a:t>-receptor expression</a:t>
            </a:r>
          </a:p>
          <a:p>
            <a:pPr marL="457200" indent="-457200">
              <a:buNone/>
            </a:pPr>
            <a:endParaRPr lang="en-US" sz="2000" dirty="0" smtClean="0"/>
          </a:p>
          <a:p>
            <a:r>
              <a:rPr lang="en-US" sz="2000" dirty="0" smtClean="0"/>
              <a:t>Migration of the spherical conceptus within the uterine lumen until it becomes ‘fixed’ at 16 to 18 days of gestation at the base of the uterine horn.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E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indirectly influences production of other hormones and substances necessary for MRP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References and suggested reading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Books</a:t>
            </a:r>
          </a:p>
          <a:p>
            <a:r>
              <a:rPr lang="en-US" sz="2000" dirty="0" smtClean="0"/>
              <a:t>Reproduction in Farm Animals (E.S.E. Hafez &amp; B. Hafez)</a:t>
            </a:r>
          </a:p>
          <a:p>
            <a:r>
              <a:rPr lang="en-US" sz="2000" dirty="0" smtClean="0"/>
              <a:t>Veterinary Reproduction and Obstetrics (David E. </a:t>
            </a:r>
            <a:r>
              <a:rPr lang="en-US" sz="2000" dirty="0" err="1" smtClean="0"/>
              <a:t>Noakes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Reproductive Technologies in Farm Animals </a:t>
            </a:r>
            <a:r>
              <a:rPr lang="en-US" sz="2000" u="sng" dirty="0" smtClean="0"/>
              <a:t>(</a:t>
            </a:r>
            <a:r>
              <a:rPr lang="en-US" sz="2000" dirty="0" smtClean="0"/>
              <a:t>Ian Gordon)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Articles</a:t>
            </a:r>
            <a:endParaRPr lang="en-US" sz="2000" dirty="0" smtClean="0"/>
          </a:p>
          <a:p>
            <a:r>
              <a:rPr lang="en-US" sz="2000" dirty="0" smtClean="0"/>
              <a:t>Short RV. </a:t>
            </a:r>
            <a:r>
              <a:rPr lang="en-US" sz="2000" i="1" dirty="0" smtClean="0"/>
              <a:t>Implantation and the Maternal Recognition of Pregnancy in Foetal Autonomy. London: J &amp; A Churchill; 1969.</a:t>
            </a:r>
          </a:p>
          <a:p>
            <a:r>
              <a:rPr lang="en-US" sz="2000" dirty="0" err="1" smtClean="0"/>
              <a:t>Bazer</a:t>
            </a:r>
            <a:r>
              <a:rPr lang="en-US" sz="2000" dirty="0" smtClean="0"/>
              <a:t> FW. </a:t>
            </a:r>
            <a:r>
              <a:rPr lang="en-US" sz="2000" i="1" dirty="0" smtClean="0"/>
              <a:t>J </a:t>
            </a:r>
            <a:r>
              <a:rPr lang="en-US" sz="2000" i="1" dirty="0" err="1" smtClean="0"/>
              <a:t>Anim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Sci</a:t>
            </a:r>
            <a:r>
              <a:rPr lang="en-US" sz="2000" i="1" dirty="0" smtClean="0"/>
              <a:t> and </a:t>
            </a:r>
            <a:r>
              <a:rPr lang="en-US" sz="2000" i="1" dirty="0" err="1" smtClean="0"/>
              <a:t>Biotechn</a:t>
            </a:r>
            <a:r>
              <a:rPr lang="en-US" sz="2000" i="1" dirty="0" smtClean="0"/>
              <a:t>. 2013;4:23.</a:t>
            </a:r>
          </a:p>
          <a:p>
            <a:r>
              <a:rPr lang="en-US" sz="2000" dirty="0" smtClean="0"/>
              <a:t>Stout TAE. </a:t>
            </a:r>
            <a:r>
              <a:rPr lang="en-US" sz="2000" i="1" dirty="0" err="1" smtClean="0"/>
              <a:t>Theriogenology</a:t>
            </a:r>
            <a:r>
              <a:rPr lang="en-US" sz="2000" i="1" dirty="0" smtClean="0"/>
              <a:t>. 2016;86:349.</a:t>
            </a:r>
            <a:endParaRPr lang="en-US" sz="2000" dirty="0" smtClean="0"/>
          </a:p>
        </p:txBody>
      </p:sp>
      <p:pic>
        <p:nvPicPr>
          <p:cNvPr id="4" name="Picture 2" descr="https://i0.wp.com/www.thank-you-images.com/wp-content/uploads/2017/07/Thank-You-Images-for-PPT-6.jpg"/>
          <p:cNvPicPr>
            <a:picLocks noChangeAspect="1" noChangeArrowheads="1"/>
          </p:cNvPicPr>
          <p:nvPr/>
        </p:nvPicPr>
        <p:blipFill>
          <a:blip r:embed="rId2"/>
          <a:srcRect l="14769" t="58831" r="42031" b="10400"/>
          <a:stretch>
            <a:fillRect/>
          </a:stretch>
        </p:blipFill>
        <p:spPr bwMode="auto">
          <a:xfrm>
            <a:off x="5791200" y="5029200"/>
            <a:ext cx="2377440" cy="127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Definition of MRP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Presence of </a:t>
            </a:r>
            <a:r>
              <a:rPr lang="en-US" sz="2000" b="1" dirty="0" smtClean="0">
                <a:solidFill>
                  <a:srgbClr val="003300"/>
                </a:solidFill>
              </a:rPr>
              <a:t>viable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70C0"/>
                </a:solidFill>
              </a:rPr>
              <a:t>developing embryo(s</a:t>
            </a:r>
            <a:r>
              <a:rPr lang="en-US" sz="2000" dirty="0" smtClean="0"/>
              <a:t>), prevents CL from regressing and therefore in polyestrous species inhibits return of estrus. The phenomenon is describes as “</a:t>
            </a:r>
            <a:r>
              <a:rPr lang="en-US" sz="2000" b="1" dirty="0" smtClean="0">
                <a:solidFill>
                  <a:srgbClr val="FF0000"/>
                </a:solidFill>
              </a:rPr>
              <a:t>Maternal recognition of pregnancy </a:t>
            </a:r>
            <a:r>
              <a:rPr lang="en-US" sz="2000" dirty="0" smtClean="0"/>
              <a:t>(MRP)” by Short (1969)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critical period </a:t>
            </a:r>
            <a:r>
              <a:rPr lang="en-US" sz="2000" dirty="0" smtClean="0"/>
              <a:t>for signaling by the conceptus to </a:t>
            </a:r>
            <a:r>
              <a:rPr lang="en-US" sz="2000" b="1" dirty="0" smtClean="0">
                <a:solidFill>
                  <a:srgbClr val="0000FF"/>
                </a:solidFill>
              </a:rPr>
              <a:t>block luteolysis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003300"/>
                </a:solidFill>
              </a:rPr>
              <a:t>allow pregnancy to be established </a:t>
            </a:r>
            <a:r>
              <a:rPr lang="en-US" sz="2000" dirty="0" smtClean="0"/>
              <a:t>is called Maternal recognition of pregnancy (MRP).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Luteolysis in cow and ewe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Frequency of PGF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l-GR" sz="2000" baseline="-25000" dirty="0" smtClean="0">
                <a:solidFill>
                  <a:srgbClr val="0000FF"/>
                </a:solidFill>
              </a:rPr>
              <a:t>α</a:t>
            </a:r>
            <a:r>
              <a:rPr lang="en-US" sz="2000" baseline="-25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release</a:t>
            </a:r>
            <a:r>
              <a:rPr lang="en-US" sz="2000" baseline="-25000" dirty="0" smtClean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Threshold – 05 pulses/24 hours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Pregnant ewe – 1.3 pulses/24 hours ( during 14 – 15 days)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Non pregnant ewe – 7.6 pulses/24 hours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Days of MRP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7107767" cy="458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3008313" cy="7937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3300"/>
                </a:solidFill>
              </a:rPr>
              <a:t>MRP in EWE </a:t>
            </a:r>
            <a:endParaRPr lang="en-US" sz="3200" dirty="0">
              <a:solidFill>
                <a:srgbClr val="0033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133600"/>
            <a:ext cx="4953000" cy="40386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</a:rPr>
              <a:t>Protein, </a:t>
            </a:r>
            <a:r>
              <a:rPr lang="en-US" sz="2000" dirty="0" smtClean="0"/>
              <a:t>molecular weight of </a:t>
            </a:r>
            <a:r>
              <a:rPr lang="en-US" sz="2000" b="1" dirty="0" smtClean="0">
                <a:solidFill>
                  <a:srgbClr val="003300"/>
                </a:solidFill>
              </a:rPr>
              <a:t>19- 24 </a:t>
            </a:r>
            <a:r>
              <a:rPr lang="en-US" sz="2000" b="1" dirty="0" err="1" smtClean="0">
                <a:solidFill>
                  <a:srgbClr val="003300"/>
                </a:solidFill>
              </a:rPr>
              <a:t>Kda</a:t>
            </a:r>
            <a:endParaRPr lang="en-US" sz="2000" b="1" dirty="0" smtClean="0">
              <a:solidFill>
                <a:srgbClr val="003300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/>
              <a:t>Ovine </a:t>
            </a:r>
            <a:r>
              <a:rPr lang="en-US" sz="2000" dirty="0" err="1" smtClean="0"/>
              <a:t>trophoblast</a:t>
            </a:r>
            <a:r>
              <a:rPr lang="en-US" sz="2000" dirty="0" smtClean="0"/>
              <a:t> protein (oTP-1)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</a:rPr>
              <a:t>Now classified as tau interferon    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    (</a:t>
            </a:r>
            <a:r>
              <a:rPr lang="en-US" sz="2000" b="1" dirty="0" err="1" smtClean="0">
                <a:solidFill>
                  <a:srgbClr val="002060"/>
                </a:solidFill>
              </a:rPr>
              <a:t>oIFN</a:t>
            </a:r>
            <a:r>
              <a:rPr lang="en-US" sz="2000" b="1" dirty="0" smtClean="0">
                <a:solidFill>
                  <a:srgbClr val="002060"/>
                </a:solidFill>
              </a:rPr>
              <a:t>-tau)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/>
              <a:t>Maximum secretion occurring   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    between days </a:t>
            </a:r>
            <a:r>
              <a:rPr lang="en-US" sz="2000" b="1" dirty="0" smtClean="0">
                <a:solidFill>
                  <a:srgbClr val="0070C0"/>
                </a:solidFill>
              </a:rPr>
              <a:t>10 </a:t>
            </a:r>
            <a:r>
              <a:rPr lang="en-US" sz="2000" dirty="0" smtClean="0"/>
              <a:t>of gestation</a:t>
            </a:r>
          </a:p>
          <a:p>
            <a:endParaRPr lang="en-US" sz="2000" dirty="0"/>
          </a:p>
        </p:txBody>
      </p:sp>
      <p:pic>
        <p:nvPicPr>
          <p:cNvPr id="1026" name="Picture 2" descr="G: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81400"/>
            <a:ext cx="4301293" cy="285194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11430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antiluteolytic factor produced by the ovine conceptus is characterized by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6400800" cy="944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MRP in cattle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000" b="1" dirty="0" smtClean="0"/>
              <a:t>The antiluteolytic factor produced by the bovine conceptus is characterized by: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Protein, m</a:t>
            </a:r>
            <a:r>
              <a:rPr lang="en-US" sz="2000" dirty="0" smtClean="0"/>
              <a:t>olecular weight of </a:t>
            </a:r>
            <a:r>
              <a:rPr lang="en-US" sz="2000" dirty="0" smtClean="0">
                <a:solidFill>
                  <a:srgbClr val="FF0000"/>
                </a:solidFill>
              </a:rPr>
              <a:t>24,000 </a:t>
            </a:r>
            <a:r>
              <a:rPr lang="en-US" sz="2000" dirty="0" err="1" smtClean="0">
                <a:solidFill>
                  <a:srgbClr val="FF0000"/>
                </a:solidFill>
              </a:rPr>
              <a:t>da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n-US" sz="2000" dirty="0" smtClean="0"/>
              <a:t>Bovine </a:t>
            </a:r>
            <a:r>
              <a:rPr lang="en-US" sz="2000" dirty="0" err="1" smtClean="0"/>
              <a:t>trophoblast</a:t>
            </a:r>
            <a:r>
              <a:rPr lang="en-US" sz="2000" dirty="0" smtClean="0"/>
              <a:t> protein (bTP-1)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3300"/>
                </a:solidFill>
              </a:rPr>
              <a:t>Now classified as tau interferon (</a:t>
            </a:r>
            <a:r>
              <a:rPr lang="en-US" sz="2000" b="1" dirty="0" err="1" smtClean="0">
                <a:solidFill>
                  <a:srgbClr val="003300"/>
                </a:solidFill>
              </a:rPr>
              <a:t>bIFN</a:t>
            </a:r>
            <a:r>
              <a:rPr lang="en-US" sz="2000" b="1" dirty="0" smtClean="0">
                <a:solidFill>
                  <a:srgbClr val="003300"/>
                </a:solidFill>
              </a:rPr>
              <a:t>-tau)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n-US" sz="2000" dirty="0" smtClean="0"/>
              <a:t>Maximum secretion occurring between days </a:t>
            </a:r>
            <a:r>
              <a:rPr lang="en-US" sz="2000" b="1" dirty="0" smtClean="0">
                <a:solidFill>
                  <a:srgbClr val="0070C0"/>
                </a:solidFill>
              </a:rPr>
              <a:t>16 and 19 </a:t>
            </a:r>
            <a:r>
              <a:rPr lang="en-US" sz="2000" dirty="0" smtClean="0"/>
              <a:t>of gestation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n-US" sz="2000" dirty="0" smtClean="0"/>
              <a:t>It is first secreted at the time of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elongation of the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blastocyst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n-US" sz="2000" dirty="0" smtClean="0"/>
              <a:t>Continues to be secreted until day 38 of gestation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EPSI – Endometrial PG synthetase inhibitor – reduced PG production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endParaRPr lang="en-US" sz="2000" dirty="0" smtClean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Mechanism of MRP in cow and ewe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000" b="1" u="sng" dirty="0" smtClean="0">
                <a:solidFill>
                  <a:srgbClr val="C00000"/>
                </a:solidFill>
              </a:rPr>
              <a:t>IFN-tau secreted by embryo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silencing the transcription of the estrogen receptor alpha gene in uterine luminal and superficial glandular epithelial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Reduction</a:t>
            </a:r>
            <a:r>
              <a:rPr lang="en-US" sz="2000" dirty="0" smtClean="0"/>
              <a:t> of </a:t>
            </a:r>
            <a:r>
              <a:rPr lang="en-US" sz="2000" b="1" dirty="0" smtClean="0">
                <a:solidFill>
                  <a:srgbClr val="003300"/>
                </a:solidFill>
              </a:rPr>
              <a:t>Estrogen-induced expression </a:t>
            </a:r>
            <a:r>
              <a:rPr lang="en-US" sz="2000" dirty="0" smtClean="0"/>
              <a:t>of </a:t>
            </a:r>
            <a:r>
              <a:rPr lang="en-US" sz="2000" b="1" dirty="0" smtClean="0">
                <a:solidFill>
                  <a:srgbClr val="002060"/>
                </a:solidFill>
              </a:rPr>
              <a:t>oxytocin receptors </a:t>
            </a:r>
            <a:r>
              <a:rPr lang="en-US" sz="2000" dirty="0" smtClean="0"/>
              <a:t>in these cells.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Indirectly suppresses the expression of oxytocin receptors in endometrial epithelial cells.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Oxytocin of luteal and pituitary origin can thus no longer bind to the uterus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rgbClr val="003300"/>
                </a:solidFill>
              </a:rPr>
              <a:t> Reduction in the pulsatile secretion of PGF2</a:t>
            </a:r>
            <a:r>
              <a:rPr lang="el-GR" sz="2000" b="1" dirty="0" smtClean="0">
                <a:solidFill>
                  <a:srgbClr val="003300"/>
                </a:solidFill>
              </a:rPr>
              <a:t>α</a:t>
            </a:r>
            <a:endParaRPr lang="en-US" sz="2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3008313" cy="8699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MRP in Goat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505200" cy="4373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The </a:t>
            </a:r>
            <a:r>
              <a:rPr lang="en-US" sz="2000" dirty="0" err="1" smtClean="0"/>
              <a:t>caprine</a:t>
            </a:r>
            <a:r>
              <a:rPr lang="en-US" sz="2000" dirty="0" smtClean="0"/>
              <a:t> conceptus secretes a protein originally designated </a:t>
            </a:r>
            <a:r>
              <a:rPr lang="en-US" sz="2000" b="1" dirty="0" smtClean="0">
                <a:solidFill>
                  <a:srgbClr val="002060"/>
                </a:solidFill>
              </a:rPr>
              <a:t>cTP-1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Recently named as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cIFN</a:t>
            </a:r>
            <a:r>
              <a:rPr lang="en-US" sz="2000" dirty="0" smtClean="0">
                <a:solidFill>
                  <a:srgbClr val="FF0000"/>
                </a:solidFill>
              </a:rPr>
              <a:t>-tau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secreted </a:t>
            </a:r>
            <a:r>
              <a:rPr lang="en-US" sz="2000" dirty="0" smtClean="0">
                <a:solidFill>
                  <a:srgbClr val="002060"/>
                </a:solidFill>
              </a:rPr>
              <a:t>between days 16 and 21</a:t>
            </a:r>
            <a:r>
              <a:rPr lang="en-US" sz="2000" dirty="0" smtClean="0"/>
              <a:t> of gestation.</a:t>
            </a:r>
          </a:p>
        </p:txBody>
      </p:sp>
      <p:pic>
        <p:nvPicPr>
          <p:cNvPr id="3" name="Content Placeholder 2" descr="C:\Users\unisys\Downloads\nandhu-kumar-jAMcUbsTvWE-unsplas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667000"/>
            <a:ext cx="4614465" cy="3076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8699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MRP  pig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733800" cy="4691063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Spacing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B050"/>
                </a:solidFill>
              </a:rPr>
              <a:t>elongation</a:t>
            </a:r>
            <a:r>
              <a:rPr lang="en-US" sz="2000" dirty="0" smtClean="0"/>
              <a:t> of conceptus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Production of E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/>
              <a:t>E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 acts as Luteotrophic factor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</a:rPr>
              <a:t>Endocrine – exocrine model of MRP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nisys\Downloads\christopher-carson-i4XLJmlYit4-unsplas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124200"/>
            <a:ext cx="4730750" cy="3145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728</Words>
  <Application>Microsoft Office PowerPoint</Application>
  <PresentationFormat>On-screen Show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Maternal recognition of pregnancy</vt:lpstr>
      <vt:lpstr>Definition of MRP</vt:lpstr>
      <vt:lpstr>Luteolysis in cow and ewe </vt:lpstr>
      <vt:lpstr>Days of MRP</vt:lpstr>
      <vt:lpstr>MRP in EWE </vt:lpstr>
      <vt:lpstr>MRP in cattle </vt:lpstr>
      <vt:lpstr>Mechanism of MRP in cow and ewe</vt:lpstr>
      <vt:lpstr>MRP in Goat</vt:lpstr>
      <vt:lpstr>MRP  pig</vt:lpstr>
      <vt:lpstr>MRP in pig</vt:lpstr>
      <vt:lpstr>Slide 11</vt:lpstr>
      <vt:lpstr>MRP in Horses</vt:lpstr>
      <vt:lpstr>MRP in Horses</vt:lpstr>
      <vt:lpstr>References and suggested reading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alok shukla</dc:creator>
  <cp:lastModifiedBy>Rishab Sharma</cp:lastModifiedBy>
  <cp:revision>61</cp:revision>
  <dcterms:created xsi:type="dcterms:W3CDTF">2006-08-16T00:00:00Z</dcterms:created>
  <dcterms:modified xsi:type="dcterms:W3CDTF">2020-03-28T18:05:06Z</dcterms:modified>
</cp:coreProperties>
</file>