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31" r:id="rId3"/>
    <p:sldId id="330" r:id="rId4"/>
    <p:sldId id="332" r:id="rId5"/>
    <p:sldId id="333" r:id="rId6"/>
    <p:sldId id="334" r:id="rId7"/>
    <p:sldId id="303" r:id="rId8"/>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BDE7B-B888-46F4-844E-DC2E322AF47C}" type="datetimeFigureOut">
              <a:rPr lang="en-US" smtClean="0"/>
              <a:pPr/>
              <a:t>27/08/2010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697613-4797-4716-B539-7A297444DF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b="1" dirty="0" smtClean="0">
                <a:solidFill>
                  <a:srgbClr val="FF0000"/>
                </a:solidFill>
              </a:rPr>
              <a:t/>
            </a:r>
            <a:br>
              <a:rPr lang="en-US" b="1" dirty="0" smtClean="0">
                <a:solidFill>
                  <a:srgbClr val="FF0000"/>
                </a:solidFill>
              </a:rPr>
            </a:br>
            <a:r>
              <a:rPr lang="en-US" b="1" dirty="0" smtClean="0">
                <a:solidFill>
                  <a:srgbClr val="FF0000"/>
                </a:solidFill>
              </a:rPr>
              <a:t>Mechanisms and Characteristics of Gas </a:t>
            </a:r>
            <a:r>
              <a:rPr lang="en-US" b="1" smtClean="0">
                <a:solidFill>
                  <a:srgbClr val="FF0000"/>
                </a:solidFill>
              </a:rPr>
              <a:t>Fluidization system</a:t>
            </a:r>
            <a:r>
              <a:rPr lang="en-US" sz="5400" dirty="0" smtClean="0">
                <a:solidFill>
                  <a:srgbClr val="FFFF00"/>
                </a:solidFill>
              </a:rPr>
              <a:t/>
            </a:r>
            <a:br>
              <a:rPr lang="en-US" sz="5400" dirty="0" smtClean="0">
                <a:solidFill>
                  <a:srgbClr val="FFFF00"/>
                </a:solidFill>
              </a:rPr>
            </a:b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563562"/>
          </a:xfrm>
        </p:spPr>
        <p:txBody>
          <a:bodyPr/>
          <a:lstStyle/>
          <a:p>
            <a:r>
              <a:rPr lang="en-US" sz="2800" b="1" dirty="0" smtClean="0">
                <a:solidFill>
                  <a:srgbClr val="FF0000"/>
                </a:solidFill>
              </a:rPr>
              <a:t>Application of Fluidization in </a:t>
            </a:r>
            <a:r>
              <a:rPr lang="en-US" sz="2800" b="1" dirty="0" err="1" smtClean="0">
                <a:solidFill>
                  <a:srgbClr val="FF0000"/>
                </a:solidFill>
              </a:rPr>
              <a:t>Instantization</a:t>
            </a:r>
            <a:endParaRPr lang="en-US" sz="2800" b="1" dirty="0">
              <a:solidFill>
                <a:srgbClr val="FF0000"/>
              </a:solidFill>
            </a:endParaRPr>
          </a:p>
        </p:txBody>
      </p:sp>
      <p:sp>
        <p:nvSpPr>
          <p:cNvPr id="3" name="Content Placeholder 2"/>
          <p:cNvSpPr>
            <a:spLocks noGrp="1"/>
          </p:cNvSpPr>
          <p:nvPr>
            <p:ph idx="1"/>
          </p:nvPr>
        </p:nvSpPr>
        <p:spPr>
          <a:xfrm>
            <a:off x="457200" y="762000"/>
            <a:ext cx="8229600" cy="5791200"/>
          </a:xfrm>
        </p:spPr>
        <p:txBody>
          <a:bodyPr/>
          <a:lstStyle/>
          <a:p>
            <a:pPr algn="just"/>
            <a:r>
              <a:rPr lang="en-US" sz="2000" dirty="0" smtClean="0"/>
              <a:t>Most powder-like products produced by spray drying or grinding are dusty, exhibit poor flow characteristics and are difficult to rehydrate</a:t>
            </a:r>
            <a:r>
              <a:rPr lang="en-US" sz="2000" dirty="0" smtClean="0"/>
              <a:t>.</a:t>
            </a:r>
          </a:p>
          <a:p>
            <a:pPr algn="just">
              <a:buNone/>
            </a:pPr>
            <a:endParaRPr lang="en-US" sz="2000" dirty="0" smtClean="0"/>
          </a:p>
          <a:p>
            <a:pPr algn="just"/>
            <a:r>
              <a:rPr lang="en-US" sz="2000" dirty="0" smtClean="0"/>
              <a:t> </a:t>
            </a:r>
            <a:r>
              <a:rPr lang="en-US" sz="2000" dirty="0" smtClean="0"/>
              <a:t>It is well known, however, that agglomeration in most instances will improve the </a:t>
            </a:r>
            <a:r>
              <a:rPr lang="en-US" sz="2000" dirty="0" err="1" smtClean="0"/>
              <a:t>redispersion</a:t>
            </a:r>
            <a:r>
              <a:rPr lang="en-US" sz="2000" dirty="0" smtClean="0"/>
              <a:t> </a:t>
            </a:r>
            <a:r>
              <a:rPr lang="en-US" sz="2000" dirty="0" smtClean="0"/>
              <a:t>characteristic</a:t>
            </a:r>
            <a:r>
              <a:rPr lang="en-US" sz="2000" dirty="0" smtClean="0"/>
              <a:t> </a:t>
            </a:r>
            <a:r>
              <a:rPr lang="en-US" sz="2000" dirty="0" err="1" smtClean="0"/>
              <a:t>i.e</a:t>
            </a:r>
            <a:r>
              <a:rPr lang="en-US" sz="2000" dirty="0" smtClean="0"/>
              <a:t> </a:t>
            </a:r>
            <a:r>
              <a:rPr lang="en-US" sz="2000" dirty="0" err="1" smtClean="0"/>
              <a:t>wettability</a:t>
            </a:r>
            <a:r>
              <a:rPr lang="en-US" sz="2000" dirty="0" smtClean="0"/>
              <a:t>, </a:t>
            </a:r>
            <a:r>
              <a:rPr lang="en-US" sz="2000" dirty="0" err="1" smtClean="0"/>
              <a:t>dispersability</a:t>
            </a:r>
            <a:r>
              <a:rPr lang="en-US" sz="2000" dirty="0" smtClean="0"/>
              <a:t>, </a:t>
            </a:r>
            <a:r>
              <a:rPr lang="en-US" sz="2000" dirty="0" err="1" smtClean="0"/>
              <a:t>sinkability</a:t>
            </a:r>
            <a:r>
              <a:rPr lang="en-US" sz="2000" dirty="0" smtClean="0"/>
              <a:t> and </a:t>
            </a:r>
            <a:r>
              <a:rPr lang="en-US" sz="2000" dirty="0" err="1" smtClean="0"/>
              <a:t>solubilty</a:t>
            </a:r>
            <a:r>
              <a:rPr lang="en-US" sz="2000" dirty="0" smtClean="0"/>
              <a:t> </a:t>
            </a:r>
            <a:r>
              <a:rPr lang="en-US" sz="2000" dirty="0" err="1" smtClean="0"/>
              <a:t>charateristics</a:t>
            </a:r>
            <a:r>
              <a:rPr lang="en-US" sz="2000" dirty="0" smtClean="0"/>
              <a:t> of powder.</a:t>
            </a:r>
            <a:endParaRPr lang="en-US" sz="2000" dirty="0" smtClean="0"/>
          </a:p>
          <a:p>
            <a:pPr algn="just">
              <a:buNone/>
            </a:pPr>
            <a:endParaRPr lang="en-US" sz="2000" dirty="0" smtClean="0"/>
          </a:p>
          <a:p>
            <a:pPr algn="just"/>
            <a:r>
              <a:rPr lang="en-US" sz="2000" dirty="0" smtClean="0"/>
              <a:t>Fluidized </a:t>
            </a:r>
            <a:r>
              <a:rPr lang="en-US" sz="2000" dirty="0" smtClean="0"/>
              <a:t>bed drying is an integral part of </a:t>
            </a:r>
            <a:r>
              <a:rPr lang="en-US" sz="2000" dirty="0" err="1" smtClean="0"/>
              <a:t>instantization</a:t>
            </a:r>
            <a:r>
              <a:rPr lang="en-US" sz="2000" dirty="0" smtClean="0"/>
              <a:t>. Added </a:t>
            </a:r>
            <a:r>
              <a:rPr lang="en-US" sz="2000" dirty="0" smtClean="0"/>
              <a:t>benefits of agglomerated </a:t>
            </a:r>
            <a:r>
              <a:rPr lang="en-US" sz="2000" dirty="0" smtClean="0"/>
              <a:t>or </a:t>
            </a:r>
            <a:r>
              <a:rPr lang="en-US" sz="2000" dirty="0" err="1" smtClean="0"/>
              <a:t>instantized</a:t>
            </a:r>
            <a:r>
              <a:rPr lang="en-US" sz="2000" dirty="0" smtClean="0"/>
              <a:t> powders are </a:t>
            </a:r>
            <a:r>
              <a:rPr lang="en-US" sz="2000" dirty="0" smtClean="0"/>
              <a:t>that they exhibit improved flow ability and are </a:t>
            </a:r>
            <a:r>
              <a:rPr lang="en-US" sz="2000" dirty="0" smtClean="0"/>
              <a:t>non-dusting</a:t>
            </a:r>
            <a:r>
              <a:rPr lang="en-US" sz="2000" dirty="0" smtClean="0"/>
              <a:t> </a:t>
            </a:r>
            <a:r>
              <a:rPr lang="en-US" sz="2000" dirty="0" smtClean="0"/>
              <a:t>along with improved thermal efficiency of the system.</a:t>
            </a: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r>
              <a:rPr lang="en-US" sz="2000" dirty="0" smtClean="0"/>
              <a:t/>
            </a:r>
            <a:br>
              <a:rPr lang="en-US" sz="2000" dirty="0" smtClean="0"/>
            </a:b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endParaRPr lang="en-US" sz="2000" dirty="0" smtClean="0"/>
          </a:p>
          <a:p>
            <a:pPr>
              <a:buNone/>
            </a:pPr>
            <a:r>
              <a:rPr lang="en-US" sz="2000" b="1" dirty="0" smtClean="0"/>
              <a:t/>
            </a:r>
            <a:br>
              <a:rPr lang="en-US" sz="2000" b="1" dirty="0" smtClean="0"/>
            </a:br>
            <a:endParaRPr lang="en-US" sz="2000" dirty="0" smtClean="0"/>
          </a:p>
          <a:p>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endParaRPr lang="en-US" sz="2000" dirty="0" smtClean="0"/>
          </a:p>
          <a:p>
            <a:pPr>
              <a:buNone/>
            </a:pPr>
            <a:endParaRPr lang="en-US" sz="2000" dirty="0" smtClean="0"/>
          </a:p>
          <a:p>
            <a:endParaRPr lang="en-US" sz="2000" dirty="0" smtClean="0"/>
          </a:p>
          <a:p>
            <a:pPr>
              <a:buNone/>
            </a:pP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Mechanism of Fluidization</a:t>
            </a:r>
            <a:endParaRPr lang="en-US" sz="2800" dirty="0"/>
          </a:p>
        </p:txBody>
      </p:sp>
      <p:sp>
        <p:nvSpPr>
          <p:cNvPr id="3" name="Content Placeholder 2"/>
          <p:cNvSpPr>
            <a:spLocks noGrp="1"/>
          </p:cNvSpPr>
          <p:nvPr>
            <p:ph idx="1"/>
          </p:nvPr>
        </p:nvSpPr>
        <p:spPr>
          <a:xfrm>
            <a:off x="457200" y="990600"/>
            <a:ext cx="8229600" cy="5410200"/>
          </a:xfrm>
        </p:spPr>
        <p:txBody>
          <a:bodyPr/>
          <a:lstStyle/>
          <a:p>
            <a:pPr algn="just">
              <a:buFont typeface="Arial" pitchFamily="34" charset="0"/>
              <a:buChar char="•"/>
            </a:pPr>
            <a:r>
              <a:rPr lang="en-US" sz="2000" dirty="0" smtClean="0"/>
              <a:t>Fluidization of fixed bed takes place in distinct stages of air velocity and trans bed pressure drop.</a:t>
            </a:r>
          </a:p>
          <a:p>
            <a:pPr algn="just">
              <a:buFont typeface="Arial" pitchFamily="34" charset="0"/>
              <a:buChar char="•"/>
            </a:pPr>
            <a:r>
              <a:rPr lang="en-US" sz="2000" dirty="0" smtClean="0"/>
              <a:t>The </a:t>
            </a:r>
            <a:r>
              <a:rPr lang="en-US" sz="2000" dirty="0" smtClean="0"/>
              <a:t>powdered products are made to flow through a permeable </a:t>
            </a:r>
            <a:r>
              <a:rPr lang="en-US" sz="2000" dirty="0" smtClean="0"/>
              <a:t>support, </a:t>
            </a:r>
            <a:r>
              <a:rPr lang="en-US" sz="2000" dirty="0" smtClean="0"/>
              <a:t>when gas is passed. </a:t>
            </a:r>
            <a:r>
              <a:rPr lang="en-US" sz="2000" dirty="0" smtClean="0"/>
              <a:t>Initially, the air cannot escape the bed, and the bed remains stagnant. As the pressure drop across the bed keeps increasing, the bed slowly expands in its height</a:t>
            </a:r>
            <a:r>
              <a:rPr lang="en-US" sz="2000" dirty="0" smtClean="0"/>
              <a:t>.</a:t>
            </a:r>
          </a:p>
          <a:p>
            <a:pPr algn="just">
              <a:buFont typeface="Arial" pitchFamily="34" charset="0"/>
              <a:buChar char="•"/>
            </a:pPr>
            <a:r>
              <a:rPr lang="en-US" sz="2000" dirty="0" smtClean="0"/>
              <a:t> </a:t>
            </a:r>
            <a:r>
              <a:rPr lang="en-US" sz="2000" dirty="0" smtClean="0"/>
              <a:t>At </a:t>
            </a:r>
            <a:r>
              <a:rPr lang="en-US" sz="2000" dirty="0" smtClean="0"/>
              <a:t>still greater velocities the particles in the bed will begin to be in turbulent motion. All particles of the product are thoroughly mixed in the turbulent layer and they dry therefore at a uniform rate. </a:t>
            </a:r>
            <a:r>
              <a:rPr lang="en-US" sz="2000" dirty="0" smtClean="0"/>
              <a:t>A </a:t>
            </a:r>
            <a:r>
              <a:rPr lang="en-US" sz="2000" dirty="0" smtClean="0"/>
              <a:t>further increase in the stream of gas finally leads to a velocity at which the particles float, which occurs when the upward force equals the force of gravity acting on the particles. </a:t>
            </a:r>
            <a:r>
              <a:rPr lang="en-US" sz="2000" dirty="0" smtClean="0"/>
              <a:t>Fluidization occurs between expansion of bed and floatation of particles.</a:t>
            </a:r>
          </a:p>
          <a:p>
            <a:pPr algn="just">
              <a:buFont typeface="Arial" pitchFamily="34" charset="0"/>
              <a:buChar char="•"/>
            </a:pPr>
            <a:r>
              <a:rPr lang="en-US" sz="2000" dirty="0" smtClean="0"/>
              <a:t>Beyond </a:t>
            </a:r>
            <a:r>
              <a:rPr lang="en-US" sz="2000" dirty="0" smtClean="0"/>
              <a:t>this velocity it is impossible to maintain a fluidized bed and the particles are carried away in the gas stream (pneumatic conveying).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Conditions to start the expansion of bed</a:t>
            </a:r>
            <a:endParaRPr lang="en-US" sz="2800" b="1" dirty="0">
              <a:solidFill>
                <a:srgbClr val="FF0000"/>
              </a:solidFill>
            </a:endParaRPr>
          </a:p>
        </p:txBody>
      </p:sp>
      <p:sp>
        <p:nvSpPr>
          <p:cNvPr id="3" name="Content Placeholder 2"/>
          <p:cNvSpPr>
            <a:spLocks noGrp="1"/>
          </p:cNvSpPr>
          <p:nvPr>
            <p:ph idx="1"/>
          </p:nvPr>
        </p:nvSpPr>
        <p:spPr>
          <a:xfrm>
            <a:off x="304800" y="762000"/>
            <a:ext cx="8534400" cy="5867400"/>
          </a:xfrm>
        </p:spPr>
        <p:txBody>
          <a:bodyPr/>
          <a:lstStyle/>
          <a:p>
            <a:r>
              <a:rPr lang="en-US" sz="2000" b="1" dirty="0" smtClean="0"/>
              <a:t>Force of gravity acting on the bed:</a:t>
            </a:r>
          </a:p>
          <a:p>
            <a:r>
              <a:rPr lang="en-US" sz="2000" dirty="0" smtClean="0"/>
              <a:t>ΔP = H</a:t>
            </a:r>
            <a:r>
              <a:rPr lang="en-US" sz="2000" baseline="-25000" dirty="0" smtClean="0"/>
              <a:t>0 . g </a:t>
            </a:r>
            <a:r>
              <a:rPr lang="en-US" sz="2000" dirty="0" smtClean="0"/>
              <a:t>(</a:t>
            </a:r>
            <a:r>
              <a:rPr lang="en-US" sz="2000" dirty="0" err="1" smtClean="0"/>
              <a:t>ρ</a:t>
            </a:r>
            <a:r>
              <a:rPr lang="en-US" sz="2000" baseline="-25000" dirty="0" err="1" smtClean="0"/>
              <a:t>k</a:t>
            </a:r>
            <a:r>
              <a:rPr lang="en-US" sz="2000" dirty="0" smtClean="0"/>
              <a:t> - </a:t>
            </a:r>
            <a:r>
              <a:rPr lang="en-US" sz="2000" dirty="0" err="1" smtClean="0"/>
              <a:t>ρ</a:t>
            </a:r>
            <a:r>
              <a:rPr lang="en-US" sz="2000" baseline="-25000" dirty="0" err="1" smtClean="0"/>
              <a:t>A</a:t>
            </a:r>
            <a:r>
              <a:rPr lang="en-US" sz="2000" dirty="0" smtClean="0"/>
              <a:t>) (1- </a:t>
            </a:r>
            <a:r>
              <a:rPr lang="en-US" sz="2000" dirty="0" smtClean="0"/>
              <a:t>ψ</a:t>
            </a:r>
            <a:r>
              <a:rPr lang="en-US" sz="2000" baseline="-25000" dirty="0" smtClean="0"/>
              <a:t>0</a:t>
            </a:r>
            <a:r>
              <a:rPr lang="en-US" sz="2000" dirty="0" smtClean="0"/>
              <a:t>)    Where</a:t>
            </a:r>
            <a:r>
              <a:rPr lang="en-US" sz="2000" dirty="0" smtClean="0"/>
              <a:t>,</a:t>
            </a:r>
          </a:p>
          <a:p>
            <a:r>
              <a:rPr lang="en-US" sz="2000" dirty="0" smtClean="0"/>
              <a:t>H</a:t>
            </a:r>
            <a:r>
              <a:rPr lang="en-US" sz="2000" baseline="-25000" dirty="0" smtClean="0"/>
              <a:t>0 </a:t>
            </a:r>
            <a:r>
              <a:rPr lang="en-US" sz="2000" dirty="0" smtClean="0"/>
              <a:t>= depth of the bed of material at rest</a:t>
            </a:r>
          </a:p>
          <a:p>
            <a:r>
              <a:rPr lang="en-US" sz="2000" dirty="0" err="1" smtClean="0"/>
              <a:t>ρ</a:t>
            </a:r>
            <a:r>
              <a:rPr lang="en-US" sz="2000" baseline="-25000" dirty="0" err="1" smtClean="0"/>
              <a:t>k</a:t>
            </a:r>
            <a:r>
              <a:rPr lang="en-US" sz="2000" baseline="-25000" dirty="0" smtClean="0"/>
              <a:t> </a:t>
            </a:r>
            <a:r>
              <a:rPr lang="en-US" sz="2000" dirty="0" smtClean="0"/>
              <a:t>= density of the individual particles</a:t>
            </a:r>
          </a:p>
          <a:p>
            <a:r>
              <a:rPr lang="en-US" sz="2000" dirty="0" err="1" smtClean="0"/>
              <a:t>ρ</a:t>
            </a:r>
            <a:r>
              <a:rPr lang="en-US" sz="2000" baseline="-25000" dirty="0" err="1" smtClean="0"/>
              <a:t>A</a:t>
            </a:r>
            <a:r>
              <a:rPr lang="en-US" sz="2000" baseline="-25000" dirty="0" smtClean="0"/>
              <a:t> </a:t>
            </a:r>
            <a:r>
              <a:rPr lang="en-US" sz="2000" dirty="0" smtClean="0"/>
              <a:t>= density of the air</a:t>
            </a:r>
          </a:p>
          <a:p>
            <a:r>
              <a:rPr lang="en-US" sz="2000" dirty="0" smtClean="0"/>
              <a:t>ψ</a:t>
            </a:r>
            <a:r>
              <a:rPr lang="en-US" sz="2000" baseline="-25000" dirty="0" smtClean="0"/>
              <a:t>0 </a:t>
            </a:r>
            <a:r>
              <a:rPr lang="en-US" sz="2000" dirty="0" smtClean="0"/>
              <a:t>= </a:t>
            </a:r>
            <a:r>
              <a:rPr lang="en-US" sz="2000" dirty="0" err="1" smtClean="0"/>
              <a:t>porocity</a:t>
            </a:r>
            <a:r>
              <a:rPr lang="en-US" sz="2000" dirty="0" smtClean="0"/>
              <a:t> of the bed at rest (usually ψ</a:t>
            </a:r>
            <a:r>
              <a:rPr lang="en-US" sz="2000" baseline="-25000" dirty="0" smtClean="0"/>
              <a:t>0 </a:t>
            </a:r>
            <a:r>
              <a:rPr lang="en-US" sz="2000" dirty="0" smtClean="0"/>
              <a:t>= 0.4)</a:t>
            </a:r>
          </a:p>
          <a:p>
            <a:r>
              <a:rPr lang="en-US" sz="2000" b="1" dirty="0" smtClean="0"/>
              <a:t>The pressure drop of the gas on passing through the bed is:</a:t>
            </a:r>
          </a:p>
          <a:p>
            <a:r>
              <a:rPr lang="en-US" sz="2000" dirty="0" smtClean="0"/>
              <a:t>ΔP = 64 (μ</a:t>
            </a:r>
            <a:r>
              <a:rPr lang="en-US" sz="2000" baseline="-25000" dirty="0" smtClean="0"/>
              <a:t>1</a:t>
            </a:r>
            <a:r>
              <a:rPr lang="en-US" sz="2000" dirty="0" smtClean="0"/>
              <a:t>/ ψ</a:t>
            </a:r>
            <a:r>
              <a:rPr lang="en-US" sz="2000" baseline="30000" dirty="0" smtClean="0"/>
              <a:t>2</a:t>
            </a:r>
            <a:r>
              <a:rPr lang="en-US" sz="2000" dirty="0" smtClean="0"/>
              <a:t>) { (1/Re) + (ξ</a:t>
            </a:r>
            <a:r>
              <a:rPr lang="en-US" sz="2000" baseline="-25000" dirty="0" smtClean="0"/>
              <a:t>∞</a:t>
            </a:r>
            <a:r>
              <a:rPr lang="en-US" sz="2000" dirty="0" smtClean="0"/>
              <a:t>/64)} (H</a:t>
            </a:r>
            <a:r>
              <a:rPr lang="en-US" sz="2000" baseline="-25000" dirty="0" smtClean="0"/>
              <a:t>0</a:t>
            </a:r>
            <a:r>
              <a:rPr lang="en-US" sz="2000" dirty="0" smtClean="0"/>
              <a:t>/d*) (</a:t>
            </a:r>
            <a:r>
              <a:rPr lang="en-US" sz="2000" dirty="0" err="1" smtClean="0"/>
              <a:t>ρ</a:t>
            </a:r>
            <a:r>
              <a:rPr lang="en-US" sz="2000" baseline="-25000" dirty="0" err="1" smtClean="0"/>
              <a:t>A</a:t>
            </a:r>
            <a:r>
              <a:rPr lang="en-US" sz="2000" dirty="0" smtClean="0"/>
              <a:t> </a:t>
            </a:r>
            <a:r>
              <a:rPr lang="en-US" sz="2000" dirty="0" smtClean="0"/>
              <a:t>/2</a:t>
            </a:r>
            <a:r>
              <a:rPr lang="en-US" sz="2000" dirty="0" smtClean="0"/>
              <a:t> )</a:t>
            </a:r>
            <a:r>
              <a:rPr lang="en-US" sz="2000" baseline="-25000" dirty="0" smtClean="0"/>
              <a:t> </a:t>
            </a:r>
            <a:r>
              <a:rPr lang="en-US" sz="2000" dirty="0" smtClean="0"/>
              <a:t> v</a:t>
            </a:r>
            <a:r>
              <a:rPr lang="en-US" sz="2000" baseline="30000" dirty="0" smtClean="0"/>
              <a:t>2  </a:t>
            </a:r>
            <a:r>
              <a:rPr lang="en-US" sz="2000" dirty="0" smtClean="0"/>
              <a:t>, where</a:t>
            </a:r>
            <a:endParaRPr lang="en-US" sz="2000" baseline="30000" dirty="0" smtClean="0"/>
          </a:p>
          <a:p>
            <a:r>
              <a:rPr lang="en-US" sz="2000" dirty="0" smtClean="0"/>
              <a:t>μ</a:t>
            </a:r>
            <a:r>
              <a:rPr lang="en-US" sz="2000" baseline="-25000" dirty="0" smtClean="0"/>
              <a:t>1</a:t>
            </a:r>
            <a:r>
              <a:rPr lang="en-US" sz="2000" dirty="0" smtClean="0"/>
              <a:t> = factor due to increase in length of the path, </a:t>
            </a:r>
            <a:r>
              <a:rPr lang="en-US" sz="2000" dirty="0" smtClean="0"/>
              <a:t>μ</a:t>
            </a:r>
            <a:r>
              <a:rPr lang="en-US" sz="2000" baseline="-25000" dirty="0" smtClean="0"/>
              <a:t>1</a:t>
            </a:r>
            <a:r>
              <a:rPr lang="en-US" sz="2000" dirty="0" smtClean="0"/>
              <a:t> = 0.75 for Beds</a:t>
            </a:r>
            <a:endParaRPr lang="en-US" sz="2000" dirty="0" smtClean="0"/>
          </a:p>
          <a:p>
            <a:r>
              <a:rPr lang="en-US" sz="2000" dirty="0" smtClean="0"/>
              <a:t>Re = </a:t>
            </a:r>
            <a:r>
              <a:rPr lang="en-US" sz="2000" dirty="0" err="1" smtClean="0"/>
              <a:t>Reynold’s</a:t>
            </a:r>
            <a:r>
              <a:rPr lang="en-US" sz="2000" dirty="0" smtClean="0"/>
              <a:t> number, composed of d* and </a:t>
            </a:r>
            <a:r>
              <a:rPr lang="en-US" sz="2000" dirty="0" err="1" smtClean="0"/>
              <a:t>Vέ</a:t>
            </a:r>
            <a:r>
              <a:rPr lang="en-US" sz="2000" dirty="0" smtClean="0"/>
              <a:t> = v/έ</a:t>
            </a:r>
            <a:r>
              <a:rPr lang="en-US" sz="2000" baseline="-25000" dirty="0" smtClean="0"/>
              <a:t>0</a:t>
            </a:r>
            <a:endParaRPr lang="en-US" sz="2000" dirty="0" smtClean="0"/>
          </a:p>
          <a:p>
            <a:r>
              <a:rPr lang="en-US" sz="2000" dirty="0" smtClean="0"/>
              <a:t>ξ = resistance coefficient for turbulent flow</a:t>
            </a:r>
          </a:p>
          <a:p>
            <a:r>
              <a:rPr lang="en-US" sz="2000" dirty="0" smtClean="0"/>
              <a:t> v</a:t>
            </a:r>
            <a:r>
              <a:rPr lang="en-US" sz="2000" baseline="-25000" dirty="0" smtClean="0"/>
              <a:t> </a:t>
            </a:r>
            <a:r>
              <a:rPr lang="en-US" sz="2000" dirty="0" smtClean="0"/>
              <a:t>= velocity of gas based on the cross section of empty tower</a:t>
            </a:r>
          </a:p>
          <a:p>
            <a:r>
              <a:rPr lang="en-US" sz="2000" dirty="0" smtClean="0"/>
              <a:t>d* = the hydraulic diameter of the pores</a:t>
            </a:r>
          </a:p>
          <a:p>
            <a:pPr>
              <a:buNone/>
            </a:pPr>
            <a:r>
              <a:rPr lang="en-US" sz="2000" dirty="0" smtClean="0"/>
              <a:t>     The above equation is valid for laminar, transition and turbulent flow. </a:t>
            </a:r>
            <a:r>
              <a:rPr lang="en-US" sz="2000" dirty="0" smtClean="0"/>
              <a:t>When </a:t>
            </a:r>
            <a:r>
              <a:rPr lang="en-US" sz="2000" dirty="0" smtClean="0"/>
              <a:t>t</a:t>
            </a:r>
            <a:r>
              <a:rPr lang="en-US" sz="2000" dirty="0" smtClean="0"/>
              <a:t>he force of gravity equals the pressure drop, </a:t>
            </a:r>
            <a:r>
              <a:rPr lang="en-US" sz="2000" dirty="0" smtClean="0"/>
              <a:t>the </a:t>
            </a:r>
            <a:r>
              <a:rPr lang="en-US" sz="2000" dirty="0" smtClean="0"/>
              <a:t>bed starts to </a:t>
            </a:r>
            <a:r>
              <a:rPr lang="en-US" sz="2000" dirty="0" smtClean="0"/>
              <a:t>expand at that </a:t>
            </a:r>
            <a:r>
              <a:rPr lang="en-US" sz="2000" dirty="0" err="1" smtClean="0"/>
              <a:t>velocit</a:t>
            </a:r>
            <a:r>
              <a:rPr lang="en-US" sz="2000" dirty="0" smtClean="0"/>
              <a:t> of gas.</a:t>
            </a:r>
            <a:endParaRPr lang="en-US" sz="2000" dirty="0" smtClean="0"/>
          </a:p>
          <a:p>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609600"/>
          </a:xfrm>
        </p:spPr>
        <p:txBody>
          <a:bodyPr/>
          <a:lstStyle/>
          <a:p>
            <a:r>
              <a:rPr lang="en-US" sz="2400" b="1" dirty="0" smtClean="0">
                <a:solidFill>
                  <a:srgbClr val="FF0000"/>
                </a:solidFill>
              </a:rPr>
              <a:t>Mechanically Agitated/vibrated Fluidized Bed Dryer</a:t>
            </a:r>
            <a:endParaRPr lang="en-US" sz="2400" b="1" dirty="0">
              <a:solidFill>
                <a:srgbClr val="FF0000"/>
              </a:solidFill>
            </a:endParaRPr>
          </a:p>
        </p:txBody>
      </p:sp>
      <p:sp>
        <p:nvSpPr>
          <p:cNvPr id="3" name="Content Placeholder 2"/>
          <p:cNvSpPr>
            <a:spLocks noGrp="1"/>
          </p:cNvSpPr>
          <p:nvPr>
            <p:ph idx="1"/>
          </p:nvPr>
        </p:nvSpPr>
        <p:spPr>
          <a:xfrm>
            <a:off x="228600" y="990600"/>
            <a:ext cx="8686800" cy="5486400"/>
          </a:xfrm>
        </p:spPr>
        <p:txBody>
          <a:bodyPr/>
          <a:lstStyle/>
          <a:p>
            <a:pPr algn="just">
              <a:buFont typeface="Wingdings" pitchFamily="2" charset="2"/>
              <a:buChar char="§"/>
            </a:pPr>
            <a:r>
              <a:rPr lang="en-US" sz="2000" dirty="0" smtClean="0"/>
              <a:t>Particles of a moist product can be put into turbulent motion using only air provided their surfaces are not stuck together by moisture or </a:t>
            </a:r>
            <a:r>
              <a:rPr lang="en-US" sz="2000" dirty="0" err="1" smtClean="0"/>
              <a:t>thermoplasticity</a:t>
            </a:r>
            <a:r>
              <a:rPr lang="en-US" sz="2000" dirty="0" smtClean="0"/>
              <a:t> </a:t>
            </a:r>
            <a:r>
              <a:rPr lang="en-US" sz="2000" dirty="0" smtClean="0"/>
              <a:t>using simple installation of FBD.</a:t>
            </a:r>
            <a:endParaRPr lang="en-US" sz="2000" dirty="0" smtClean="0"/>
          </a:p>
          <a:p>
            <a:pPr algn="just">
              <a:buFont typeface="Wingdings" pitchFamily="2" charset="2"/>
              <a:buChar char="§"/>
            </a:pPr>
            <a:r>
              <a:rPr lang="en-US" sz="2000" dirty="0" smtClean="0"/>
              <a:t>If particles stick together </a:t>
            </a:r>
            <a:r>
              <a:rPr lang="en-US" sz="2000" dirty="0" smtClean="0"/>
              <a:t>initially, stable fluidized beds can be produced by using mechanical </a:t>
            </a:r>
            <a:r>
              <a:rPr lang="en-US" sz="2000" dirty="0" smtClean="0"/>
              <a:t>stirrer/agitator </a:t>
            </a:r>
            <a:r>
              <a:rPr lang="en-US" sz="2000" dirty="0" smtClean="0"/>
              <a:t>to break up particle agglomerates. </a:t>
            </a:r>
            <a:endParaRPr lang="en-US" sz="2000" dirty="0" smtClean="0"/>
          </a:p>
          <a:p>
            <a:pPr algn="just">
              <a:buFont typeface="Wingdings" pitchFamily="2" charset="2"/>
              <a:buChar char="§"/>
            </a:pPr>
            <a:r>
              <a:rPr lang="en-US" sz="2000" dirty="0" smtClean="0"/>
              <a:t>An agitated fluid bed dryer (AFBD</a:t>
            </a:r>
            <a:r>
              <a:rPr lang="en-US" sz="2000" dirty="0" smtClean="0"/>
              <a:t>)* </a:t>
            </a:r>
            <a:r>
              <a:rPr lang="en-US" sz="2000" dirty="0" smtClean="0"/>
              <a:t>of pilot-scale capacity was designed to study the effect of the type of agitator and its speed, gas velocity, and inlet temperature and feed loading on the hydrodynamic performance of the AFBD. Key hydrodynamic parameters such as pressure drop have a profound influence on determining the fluidization characteristics. The pressure drop across the AFBD system was expressed in terms of flow coefficient, ξ, which can be conveniently used as a design parameter</a:t>
            </a:r>
            <a:r>
              <a:rPr lang="en-US" sz="2000" dirty="0" smtClean="0"/>
              <a:t>.</a:t>
            </a:r>
          </a:p>
          <a:p>
            <a:pPr algn="just">
              <a:buFont typeface="Wingdings" pitchFamily="2" charset="2"/>
              <a:buChar char="§"/>
            </a:pPr>
            <a:r>
              <a:rPr lang="en-US" sz="2000" dirty="0" smtClean="0"/>
              <a:t> </a:t>
            </a:r>
            <a:r>
              <a:rPr lang="en-US" sz="2000" dirty="0" smtClean="0"/>
              <a:t>The choice of agitator has an even greater influence on the drying kinetics and the results have been summarized, paving the way for a more efficient spiral agitator of the helical ribbon type</a:t>
            </a:r>
            <a:r>
              <a:rPr lang="en-US" sz="2000" dirty="0" smtClean="0"/>
              <a:t>.(*J. of Drying Technology, vol. 29, 2011-Issue 7, pages:808-818.)</a:t>
            </a:r>
            <a:endParaRPr lang="en-US" sz="2000" dirty="0" smtClean="0"/>
          </a:p>
          <a:p>
            <a:pPr>
              <a:buFont typeface="Wingdings" pitchFamily="2" charset="2"/>
              <a:buChar char="§"/>
            </a:pP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Vibrated Fluid bed Dryers</a:t>
            </a:r>
            <a:endParaRPr lang="en-US" sz="2800" b="1" dirty="0">
              <a:solidFill>
                <a:srgbClr val="FF0000"/>
              </a:solidFill>
            </a:endParaRPr>
          </a:p>
        </p:txBody>
      </p:sp>
      <p:sp>
        <p:nvSpPr>
          <p:cNvPr id="3" name="Content Placeholder 2"/>
          <p:cNvSpPr>
            <a:spLocks noGrp="1"/>
          </p:cNvSpPr>
          <p:nvPr>
            <p:ph idx="1"/>
          </p:nvPr>
        </p:nvSpPr>
        <p:spPr>
          <a:xfrm>
            <a:off x="152400" y="685800"/>
            <a:ext cx="8839200" cy="6019800"/>
          </a:xfrm>
        </p:spPr>
        <p:txBody>
          <a:bodyPr/>
          <a:lstStyle/>
          <a:p>
            <a:pPr algn="just">
              <a:buFont typeface="Wingdings" pitchFamily="2" charset="2"/>
              <a:buChar char="§"/>
            </a:pPr>
            <a:r>
              <a:rPr lang="en-US" sz="2000" dirty="0" smtClean="0"/>
              <a:t>The vibration fluidized bed has the advantage of forced conveyance in a given direction, fluidization even at low air velocities and a residence time of the product which can be at least partially controlled</a:t>
            </a:r>
            <a:r>
              <a:rPr lang="en-US" sz="2000" dirty="0" smtClean="0"/>
              <a:t>.</a:t>
            </a:r>
          </a:p>
          <a:p>
            <a:pPr algn="just">
              <a:buNone/>
            </a:pPr>
            <a:endParaRPr lang="en-US" sz="2000" dirty="0" smtClean="0"/>
          </a:p>
          <a:p>
            <a:pPr algn="just">
              <a:buFont typeface="Wingdings" pitchFamily="2" charset="2"/>
              <a:buChar char="§"/>
            </a:pPr>
            <a:r>
              <a:rPr lang="en-US" sz="2000" dirty="0" smtClean="0"/>
              <a:t>For sticky products,  </a:t>
            </a:r>
            <a:r>
              <a:rPr lang="en-US" sz="2000" dirty="0" smtClean="0"/>
              <a:t>forced </a:t>
            </a:r>
            <a:r>
              <a:rPr lang="en-US" sz="2000" dirty="0" smtClean="0"/>
              <a:t>mixing and transport </a:t>
            </a:r>
            <a:r>
              <a:rPr lang="en-US" sz="2000" dirty="0" smtClean="0"/>
              <a:t>is </a:t>
            </a:r>
            <a:r>
              <a:rPr lang="en-US" sz="2000" dirty="0" smtClean="0"/>
              <a:t>provided by  </a:t>
            </a:r>
            <a:r>
              <a:rPr lang="en-US" sz="2000" dirty="0" smtClean="0"/>
              <a:t>much employed vibration fluidized bed drier. The dryer is based on a vibrating conveyor trough which can be up to 10 m long and up to 1 m wide. Eccentric motors produce the vibration of the drier which may be supported on helical or leaf springs. </a:t>
            </a:r>
            <a:r>
              <a:rPr lang="en-US" sz="2000" dirty="0" smtClean="0"/>
              <a:t>The changing in rotation of motors can change direction of vibration and changing in eccentricity of motor can change the amplitude of vibration.</a:t>
            </a:r>
          </a:p>
          <a:p>
            <a:pPr algn="just">
              <a:buNone/>
            </a:pPr>
            <a:endParaRPr lang="en-US" sz="2000" dirty="0" smtClean="0"/>
          </a:p>
          <a:p>
            <a:pPr algn="just">
              <a:buFont typeface="Wingdings" pitchFamily="2" charset="2"/>
              <a:buChar char="§"/>
            </a:pPr>
            <a:r>
              <a:rPr lang="en-US" sz="2000" dirty="0" smtClean="0"/>
              <a:t>To </a:t>
            </a:r>
            <a:r>
              <a:rPr lang="en-US" sz="2000" dirty="0" smtClean="0"/>
              <a:t>ensure a uniform distribution of air over the whole area of the air permeable base plate the resistance offered by the plate to the air flow should be in the range of 1000 to 2000 Pa, depending on the type of product and the depth of the bed. The perforations occupy usually between 1.5 and 5 % of the area of the plate, and the depth of the bed, which can be adjusted by means of an overflow weir, is usually between 50 and 300 mm. </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15151714</TotalTime>
  <Words>744</Words>
  <Application>Microsoft Office PowerPoint</Application>
  <PresentationFormat>On-screen Show (4:3)</PresentationFormat>
  <Paragraphs>77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 Mechanisms and Characteristics of Gas Fluidization system </vt:lpstr>
      <vt:lpstr>Application of Fluidization in Instantization</vt:lpstr>
      <vt:lpstr>Mechanism of Fluidization</vt:lpstr>
      <vt:lpstr>Conditions to start the expansion of bed</vt:lpstr>
      <vt:lpstr>Mechanically Agitated/vibrated Fluidized Bed Dryer</vt:lpstr>
      <vt:lpstr>Vibrated Fluid bed Dryers</vt:lpstr>
      <vt:lpstr>Slide 7</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182</cp:revision>
  <dcterms:created xsi:type="dcterms:W3CDTF">2007-11-06T10:48:03Z</dcterms:created>
  <dcterms:modified xsi:type="dcterms:W3CDTF">2020-04-12T12:19:37Z</dcterms:modified>
</cp:coreProperties>
</file>