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348" r:id="rId3"/>
    <p:sldId id="349" r:id="rId4"/>
    <p:sldId id="352" r:id="rId5"/>
    <p:sldId id="354" r:id="rId6"/>
    <p:sldId id="331" r:id="rId7"/>
    <p:sldId id="347" r:id="rId8"/>
    <p:sldId id="356" r:id="rId9"/>
    <p:sldId id="355" r:id="rId10"/>
    <p:sldId id="343" r:id="rId11"/>
    <p:sldId id="345" r:id="rId12"/>
    <p:sldId id="339" r:id="rId13"/>
    <p:sldId id="350" r:id="rId14"/>
    <p:sldId id="340" r:id="rId15"/>
    <p:sldId id="341" r:id="rId16"/>
    <p:sldId id="342" r:id="rId17"/>
    <p:sldId id="303" r:id="rId18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16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6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6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6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6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6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16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16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16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99"/>
    <a:srgbClr val="FFCC66"/>
    <a:srgbClr val="FF9933"/>
    <a:srgbClr val="57B2B9"/>
    <a:srgbClr val="FF6699"/>
    <a:srgbClr val="A50021"/>
    <a:srgbClr val="000066"/>
    <a:srgbClr val="6699F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20173" autoAdjust="0"/>
    <p:restoredTop sz="94717" autoAdjust="0"/>
  </p:normalViewPr>
  <p:slideViewPr>
    <p:cSldViewPr>
      <p:cViewPr>
        <p:scale>
          <a:sx n="93" d="100"/>
          <a:sy n="93" d="100"/>
        </p:scale>
        <p:origin x="-246" y="-22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408"/>
    </p:cViewPr>
  </p:sorter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6BDE7B-B888-46F4-844E-DC2E322AF47C}" type="datetimeFigureOut">
              <a:rPr lang="en-US" smtClean="0"/>
              <a:pPr/>
              <a:t>20/04/2020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697613-4797-4716-B539-7A297444DFE2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17ED0E-056C-42E0-A7BB-D3C73988389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F6BDCF-D454-41FA-9EE5-EC6F8CBB237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BF20CD-7DA3-4EF9-9395-C23943D11D6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A20F3D-AC85-4977-82F1-DE42A357DD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C372A2-9050-45E5-BF4E-BD0A69373C2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A39531-3543-4322-82FE-89AFA0144E7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D39F4B-050D-4442-B639-BB34EDF569E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F64B99-70E9-4A71-8594-22CA9F5956F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3C1A07-D9F6-4D91-AC9F-5619BF32B35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4C8500-4D76-459A-B012-9FEE3692BAB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99171E-08A3-4CB0-A9DD-9F4C9DF0870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EE7F2"/>
            </a:gs>
            <a:gs pos="17999">
              <a:srgbClr val="FBD49C"/>
            </a:gs>
            <a:gs pos="39000">
              <a:srgbClr val="FBA97D"/>
            </a:gs>
            <a:gs pos="64000">
              <a:srgbClr val="FAC77D"/>
            </a:gs>
            <a:gs pos="82001">
              <a:srgbClr val="FEE7F2"/>
            </a:gs>
            <a:gs pos="100000">
              <a:srgbClr val="FBEAC7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DF5F1317-4DFA-4063-977B-A73078FCF8B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4"/>
          <p:cNvSpPr>
            <a:spLocks noChangeArrowheads="1"/>
          </p:cNvSpPr>
          <p:nvPr/>
        </p:nvSpPr>
        <p:spPr bwMode="auto">
          <a:xfrm>
            <a:off x="990600" y="1828800"/>
            <a:ext cx="7315200" cy="20574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28600" y="609600"/>
            <a:ext cx="8686800" cy="2895600"/>
          </a:xfrm>
        </p:spPr>
        <p:txBody>
          <a:bodyPr/>
          <a:lstStyle/>
          <a:p>
            <a:pPr eaLnBrk="1" hangingPunct="1">
              <a:defRPr/>
            </a:pPr>
            <a:r>
              <a:rPr lang="en-IN" dirty="0" smtClean="0"/>
              <a:t/>
            </a:r>
            <a:br>
              <a:rPr lang="en-IN" dirty="0" smtClean="0"/>
            </a:br>
            <a:r>
              <a:rPr lang="en-IN" dirty="0" smtClean="0"/>
              <a:t/>
            </a:r>
            <a:br>
              <a:rPr lang="en-IN" dirty="0" smtClean="0"/>
            </a:br>
            <a:r>
              <a:rPr lang="en-IN" dirty="0" smtClean="0"/>
              <a:t>Membrane Processing: Electro - dialysis of milk and its by-products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b="1" dirty="0" smtClean="0">
                <a:solidFill>
                  <a:srgbClr val="FF0000"/>
                </a:solidFill>
              </a:rPr>
              <a:t/>
            </a:r>
            <a:br>
              <a:rPr lang="en-US" b="1" dirty="0" smtClean="0">
                <a:solidFill>
                  <a:srgbClr val="FF0000"/>
                </a:solidFill>
              </a:rPr>
            </a:br>
            <a:r>
              <a:rPr lang="en-US" b="1" dirty="0" smtClean="0">
                <a:solidFill>
                  <a:srgbClr val="FF0000"/>
                </a:solidFill>
              </a:rPr>
              <a:t> </a:t>
            </a:r>
            <a:endParaRPr lang="en-US" sz="4000" b="1" dirty="0" smtClean="0">
              <a:solidFill>
                <a:srgbClr val="FF0000"/>
              </a:solidFill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2052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066800" y="3962400"/>
            <a:ext cx="6705600" cy="23622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b="1" dirty="0" smtClean="0">
                <a:solidFill>
                  <a:srgbClr val="A50021"/>
                </a:solidFill>
              </a:rPr>
              <a:t>Dr. J. </a:t>
            </a:r>
            <a:r>
              <a:rPr lang="en-US" b="1" dirty="0" err="1" smtClean="0">
                <a:solidFill>
                  <a:srgbClr val="A50021"/>
                </a:solidFill>
              </a:rPr>
              <a:t>Badshah</a:t>
            </a:r>
            <a:endParaRPr lang="en-US" b="1" dirty="0" smtClean="0">
              <a:solidFill>
                <a:srgbClr val="A50021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en-US" sz="2000" b="1" dirty="0" smtClean="0"/>
              <a:t>University Professor – cum - Chief Scientist</a:t>
            </a:r>
          </a:p>
          <a:p>
            <a:pPr eaLnBrk="1" hangingPunct="1">
              <a:lnSpc>
                <a:spcPct val="90000"/>
              </a:lnSpc>
            </a:pPr>
            <a:r>
              <a:rPr lang="en-US" sz="2000" b="1" dirty="0" smtClean="0"/>
              <a:t>Dairy Engineering Department</a:t>
            </a:r>
          </a:p>
          <a:p>
            <a:pPr eaLnBrk="1" hangingPunct="1">
              <a:lnSpc>
                <a:spcPct val="90000"/>
              </a:lnSpc>
            </a:pPr>
            <a:r>
              <a:rPr lang="en-US" sz="2000" b="1" dirty="0" smtClean="0"/>
              <a:t>Sanjay Gandhi Institute of Dairy Science &amp; Technology, </a:t>
            </a:r>
            <a:r>
              <a:rPr lang="en-US" sz="2000" b="1" dirty="0" err="1" smtClean="0"/>
              <a:t>Jagdeopath</a:t>
            </a:r>
            <a:r>
              <a:rPr lang="en-US" sz="2000" b="1" dirty="0" smtClean="0"/>
              <a:t>, Patna</a:t>
            </a:r>
          </a:p>
          <a:p>
            <a:pPr eaLnBrk="1" hangingPunct="1">
              <a:lnSpc>
                <a:spcPct val="90000"/>
              </a:lnSpc>
            </a:pPr>
            <a:r>
              <a:rPr lang="en-US" sz="1800" b="1" dirty="0" smtClean="0"/>
              <a:t>(Bihar Animal Sciences University, Patna)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87362"/>
          </a:xfrm>
        </p:spPr>
        <p:txBody>
          <a:bodyPr/>
          <a:lstStyle/>
          <a:p>
            <a:r>
              <a:rPr lang="en-US" sz="2800" b="1" dirty="0" smtClean="0">
                <a:solidFill>
                  <a:srgbClr val="C00000"/>
                </a:solidFill>
              </a:rPr>
              <a:t>Applications of Electro dialysis (ED)</a:t>
            </a:r>
            <a:endParaRPr lang="en-US" sz="2800" b="1" dirty="0">
              <a:solidFill>
                <a:srgbClr val="C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762000"/>
            <a:ext cx="8839200" cy="5364163"/>
          </a:xfrm>
        </p:spPr>
        <p:txBody>
          <a:bodyPr/>
          <a:lstStyle/>
          <a:p>
            <a:r>
              <a:rPr lang="en-US" sz="2000" dirty="0" smtClean="0"/>
              <a:t>ED of milk ingredients like Whey, UF and other Dairy Products resulted in </a:t>
            </a:r>
            <a:r>
              <a:rPr lang="en-US" sz="2000" dirty="0" err="1" smtClean="0"/>
              <a:t>demineralised</a:t>
            </a:r>
            <a:r>
              <a:rPr lang="en-US" sz="2000" dirty="0" smtClean="0"/>
              <a:t> products, which are extensively used for the production of following products:</a:t>
            </a:r>
          </a:p>
          <a:p>
            <a:pPr marL="914400" lvl="1" indent="-457200">
              <a:buFont typeface="+mj-lt"/>
              <a:buAutoNum type="alphaLcPeriod"/>
            </a:pPr>
            <a:r>
              <a:rPr lang="en-US" sz="2000" dirty="0" smtClean="0"/>
              <a:t>Infant Formula</a:t>
            </a:r>
          </a:p>
          <a:p>
            <a:pPr marL="914400" lvl="1" indent="-457200">
              <a:buFont typeface="+mj-lt"/>
              <a:buAutoNum type="alphaLcPeriod"/>
            </a:pPr>
            <a:r>
              <a:rPr lang="en-US" sz="2000" dirty="0" smtClean="0"/>
              <a:t>Breast milk Substitutes</a:t>
            </a:r>
          </a:p>
          <a:p>
            <a:pPr marL="914400" lvl="1" indent="-457200">
              <a:buFont typeface="+mj-lt"/>
              <a:buAutoNum type="alphaLcPeriod"/>
            </a:pPr>
            <a:r>
              <a:rPr lang="en-US" sz="2000" dirty="0" smtClean="0"/>
              <a:t>Nurse and Sport Nutrition products</a:t>
            </a:r>
          </a:p>
          <a:p>
            <a:pPr marL="914400" lvl="1" indent="-457200">
              <a:buFont typeface="+mj-lt"/>
              <a:buAutoNum type="alphaLcPeriod"/>
            </a:pPr>
            <a:r>
              <a:rPr lang="en-US" sz="2000" dirty="0" smtClean="0"/>
              <a:t>Ice creams</a:t>
            </a:r>
          </a:p>
          <a:p>
            <a:pPr marL="914400" lvl="1" indent="-457200">
              <a:buFont typeface="+mj-lt"/>
              <a:buAutoNum type="alphaLcPeriod"/>
            </a:pPr>
            <a:r>
              <a:rPr lang="en-US" sz="2000" dirty="0" smtClean="0"/>
              <a:t>Yoghurts</a:t>
            </a:r>
          </a:p>
          <a:p>
            <a:pPr marL="914400" lvl="1" indent="-457200">
              <a:buFont typeface="+mj-lt"/>
              <a:buAutoNum type="alphaLcPeriod"/>
            </a:pPr>
            <a:r>
              <a:rPr lang="en-US" sz="2000" dirty="0" smtClean="0"/>
              <a:t>Partial milk substitutes in own manufacturing process</a:t>
            </a:r>
          </a:p>
          <a:p>
            <a:pPr marL="914400" lvl="1" indent="-457200">
              <a:buNone/>
            </a:pPr>
            <a:endParaRPr lang="en-US" sz="2000" dirty="0" smtClean="0"/>
          </a:p>
          <a:p>
            <a:pPr marL="339725" lvl="1" indent="-277813">
              <a:buFont typeface="Arial" pitchFamily="34" charset="0"/>
              <a:buChar char="•"/>
            </a:pPr>
            <a:r>
              <a:rPr lang="en-US" sz="2000" dirty="0" smtClean="0"/>
              <a:t>Low processing temperatures of 8-15 °C can save ingredients</a:t>
            </a:r>
          </a:p>
          <a:p>
            <a:pPr marL="339725" lvl="1" indent="-277813">
              <a:buFont typeface="Arial" pitchFamily="34" charset="0"/>
              <a:buChar char="•"/>
            </a:pP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9762"/>
          </a:xfrm>
        </p:spPr>
        <p:txBody>
          <a:bodyPr/>
          <a:lstStyle/>
          <a:p>
            <a:r>
              <a:rPr lang="en-US" sz="2800" b="1" dirty="0" smtClean="0">
                <a:solidFill>
                  <a:srgbClr val="C00000"/>
                </a:solidFill>
              </a:rPr>
              <a:t>What does ED do…Applications</a:t>
            </a:r>
            <a:endParaRPr lang="en-US" sz="2800" b="1" dirty="0">
              <a:solidFill>
                <a:srgbClr val="C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90600"/>
            <a:ext cx="8229600" cy="5135563"/>
          </a:xfrm>
        </p:spPr>
        <p:txBody>
          <a:bodyPr/>
          <a:lstStyle/>
          <a:p>
            <a:pPr marL="339725" lvl="1" indent="-277813">
              <a:buFont typeface="Arial" pitchFamily="34" charset="0"/>
              <a:buChar char="•"/>
            </a:pPr>
            <a:r>
              <a:rPr lang="en-US" sz="2000" dirty="0" smtClean="0"/>
              <a:t>Desired demineralization level can be reached</a:t>
            </a:r>
          </a:p>
          <a:p>
            <a:pPr marL="339725" lvl="1" indent="-277813">
              <a:buFont typeface="Arial" pitchFamily="34" charset="0"/>
              <a:buChar char="•"/>
            </a:pPr>
            <a:r>
              <a:rPr lang="en-US" sz="2000" dirty="0" smtClean="0"/>
              <a:t>Ash can be adjusted/decreased</a:t>
            </a:r>
          </a:p>
          <a:p>
            <a:pPr marL="339725" lvl="1" indent="-277813">
              <a:buFont typeface="Arial" pitchFamily="34" charset="0"/>
              <a:buChar char="•"/>
            </a:pPr>
            <a:r>
              <a:rPr lang="en-US" sz="2000" dirty="0" smtClean="0"/>
              <a:t>Adjustment of Acidity</a:t>
            </a:r>
          </a:p>
          <a:p>
            <a:pPr marL="339725" lvl="1" indent="-277813">
              <a:buFont typeface="Arial" pitchFamily="34" charset="0"/>
              <a:buChar char="•"/>
            </a:pPr>
            <a:r>
              <a:rPr lang="en-US" sz="2000" dirty="0" err="1" smtClean="0"/>
              <a:t>Standardisation</a:t>
            </a:r>
            <a:r>
              <a:rPr lang="en-US" sz="2000" dirty="0" smtClean="0"/>
              <a:t> and improvement of </a:t>
            </a:r>
            <a:r>
              <a:rPr lang="en-US" sz="2000" dirty="0" err="1" smtClean="0"/>
              <a:t>organolettic</a:t>
            </a:r>
            <a:r>
              <a:rPr lang="en-US" sz="2000" dirty="0" smtClean="0"/>
              <a:t> properties such as taste of Acid whey</a:t>
            </a:r>
          </a:p>
          <a:p>
            <a:pPr marL="339725" lvl="1" indent="-277813">
              <a:buFont typeface="Arial" pitchFamily="34" charset="0"/>
              <a:buChar char="•"/>
            </a:pPr>
            <a:r>
              <a:rPr lang="en-US" sz="2000" dirty="0" smtClean="0"/>
              <a:t>Saving the additional cost of eco disposal of unused by-products</a:t>
            </a:r>
          </a:p>
          <a:p>
            <a:pPr marL="339725" lvl="1" indent="-277813">
              <a:buFont typeface="Arial" pitchFamily="34" charset="0"/>
              <a:buChar char="•"/>
            </a:pPr>
            <a:r>
              <a:rPr lang="en-US" sz="2000" dirty="0" smtClean="0"/>
              <a:t>Saving additional cost of crystallization and drying process i.e. additional profits</a:t>
            </a:r>
          </a:p>
          <a:p>
            <a:r>
              <a:rPr lang="en-US" sz="2000" dirty="0" smtClean="0"/>
              <a:t>Design Flexibility to develop usable products from by-products</a:t>
            </a:r>
          </a:p>
          <a:p>
            <a:r>
              <a:rPr lang="en-US" sz="2000" dirty="0" smtClean="0"/>
              <a:t>Reversibility of the whole ED unit provide automatic cleaning of fouling products</a:t>
            </a:r>
          </a:p>
          <a:p>
            <a:r>
              <a:rPr lang="en-US" sz="2000" dirty="0" smtClean="0"/>
              <a:t>Fully automatic process including CIP results in high efficiency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9762"/>
          </a:xfrm>
        </p:spPr>
        <p:txBody>
          <a:bodyPr/>
          <a:lstStyle/>
          <a:p>
            <a:r>
              <a:rPr lang="en-US" sz="2400" b="1" dirty="0" err="1" smtClean="0">
                <a:solidFill>
                  <a:srgbClr val="FF0000"/>
                </a:solidFill>
              </a:rPr>
              <a:t>Electrodialytic</a:t>
            </a:r>
            <a:r>
              <a:rPr lang="en-US" sz="2400" b="1" dirty="0" smtClean="0">
                <a:solidFill>
                  <a:srgbClr val="FF0000"/>
                </a:solidFill>
              </a:rPr>
              <a:t> Phenomena and their Applications in Dairy Industry</a:t>
            </a:r>
            <a:endParaRPr lang="en-US" sz="2400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14400"/>
            <a:ext cx="8229600" cy="5562600"/>
          </a:xfrm>
        </p:spPr>
        <p:txBody>
          <a:bodyPr/>
          <a:lstStyle/>
          <a:p>
            <a:pPr algn="just"/>
            <a:r>
              <a:rPr lang="en-US" sz="2000" dirty="0" err="1" smtClean="0"/>
              <a:t>Electrodialysis</a:t>
            </a:r>
            <a:r>
              <a:rPr lang="en-US" sz="2000" dirty="0" smtClean="0"/>
              <a:t> (ED) is an electrochemical separation process by which electrically-charged species are transported from one solution to another. ED is a combined method of dialysis and electrolysis and can be performed with two main cell types:</a:t>
            </a:r>
          </a:p>
          <a:p>
            <a:pPr marL="971550" lvl="1" indent="-514350" algn="just">
              <a:buFont typeface="+mj-lt"/>
              <a:buAutoNum type="romanLcPeriod"/>
            </a:pPr>
            <a:r>
              <a:rPr lang="en-US" sz="2000" dirty="0" smtClean="0"/>
              <a:t>Multi-membrane cells for dilution-concentration and water dissociation applications (membrane phenomena),</a:t>
            </a:r>
          </a:p>
          <a:p>
            <a:pPr marL="971550" lvl="1" indent="-514350" algn="just">
              <a:buFont typeface="+mj-lt"/>
              <a:buAutoNum type="romanLcPeriod"/>
            </a:pPr>
            <a:r>
              <a:rPr lang="en-US" sz="2000" dirty="0" smtClean="0"/>
              <a:t>Electrolysis cells for </a:t>
            </a:r>
            <a:r>
              <a:rPr lang="en-US" sz="2000" dirty="0" err="1" smtClean="0"/>
              <a:t>redox</a:t>
            </a:r>
            <a:r>
              <a:rPr lang="en-US" sz="2000" dirty="0" smtClean="0"/>
              <a:t> reactions (electrode phenomena). </a:t>
            </a:r>
          </a:p>
          <a:p>
            <a:pPr algn="just"/>
            <a:r>
              <a:rPr lang="en-US" sz="2000" dirty="0" smtClean="0"/>
              <a:t>Demineralization of milk and milk products is done by dilution-concentration method</a:t>
            </a:r>
          </a:p>
          <a:p>
            <a:pPr algn="just">
              <a:buNone/>
            </a:pPr>
            <a:endParaRPr lang="en-US" sz="2000" dirty="0" smtClean="0"/>
          </a:p>
          <a:p>
            <a:pPr algn="just"/>
            <a:r>
              <a:rPr lang="en-US" sz="2000" dirty="0" smtClean="0"/>
              <a:t>The use of ED with </a:t>
            </a:r>
            <a:r>
              <a:rPr lang="en-US" sz="2000" dirty="0" err="1" smtClean="0"/>
              <a:t>monopolar</a:t>
            </a:r>
            <a:r>
              <a:rPr lang="en-US" sz="2000" dirty="0" smtClean="0"/>
              <a:t> membrane  for protein separation and acid </a:t>
            </a:r>
            <a:r>
              <a:rPr lang="en-US" sz="2000" dirty="0" err="1" smtClean="0"/>
              <a:t>caseinate</a:t>
            </a:r>
            <a:r>
              <a:rPr lang="en-US" sz="2000" dirty="0" smtClean="0"/>
              <a:t> production is studied in dairy industry.</a:t>
            </a:r>
          </a:p>
          <a:p>
            <a:pPr algn="just">
              <a:buNone/>
            </a:pPr>
            <a:endParaRPr lang="en-US" sz="2000" dirty="0" smtClean="0"/>
          </a:p>
          <a:p>
            <a:pPr algn="just"/>
            <a:r>
              <a:rPr lang="en-US" sz="2000" dirty="0" smtClean="0"/>
              <a:t>ED with bipolar membranes was applied very recently for lactic acid production from whey products fermentation, production of </a:t>
            </a:r>
            <a:r>
              <a:rPr lang="en-US" sz="2000" dirty="0" err="1" smtClean="0"/>
              <a:t>castion</a:t>
            </a:r>
            <a:r>
              <a:rPr lang="en-US" sz="2000" dirty="0" smtClean="0"/>
              <a:t> of whey proteins.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</p:spPr>
        <p:txBody>
          <a:bodyPr/>
          <a:lstStyle/>
          <a:p>
            <a:r>
              <a:rPr lang="en-US" sz="2800" b="1" dirty="0" err="1" smtClean="0">
                <a:solidFill>
                  <a:srgbClr val="FF0000"/>
                </a:solidFill>
              </a:rPr>
              <a:t>Electrodialytic</a:t>
            </a:r>
            <a:r>
              <a:rPr lang="en-US" sz="2800" b="1" dirty="0" smtClean="0">
                <a:solidFill>
                  <a:srgbClr val="FF0000"/>
                </a:solidFill>
              </a:rPr>
              <a:t> Phenomena and their Applications Industry</a:t>
            </a:r>
            <a:endParaRPr lang="en-US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4983163"/>
          </a:xfrm>
        </p:spPr>
        <p:txBody>
          <a:bodyPr/>
          <a:lstStyle/>
          <a:p>
            <a:pPr algn="just"/>
            <a:endParaRPr lang="en-US" sz="2000" dirty="0" smtClean="0"/>
          </a:p>
          <a:p>
            <a:pPr algn="just"/>
            <a:r>
              <a:rPr lang="en-US" sz="2000" dirty="0" smtClean="0"/>
              <a:t>Two principle applications of electrode reactions were published: electrochemical coagulation (EC) to precipitate milk proteins, and </a:t>
            </a:r>
            <a:r>
              <a:rPr lang="en-US" sz="2000" dirty="0" err="1" smtClean="0"/>
              <a:t>electroreduction</a:t>
            </a:r>
            <a:r>
              <a:rPr lang="en-US" sz="2000" dirty="0" smtClean="0"/>
              <a:t> for the reduction of disulfide bonds in the proteins. </a:t>
            </a:r>
          </a:p>
          <a:p>
            <a:pPr algn="just">
              <a:buNone/>
            </a:pPr>
            <a:endParaRPr lang="en-US" sz="2000" dirty="0" smtClean="0"/>
          </a:p>
          <a:p>
            <a:pPr algn="just"/>
            <a:r>
              <a:rPr lang="en-US" sz="2000" dirty="0" smtClean="0"/>
              <a:t>This is the composition of milk and the lack of knowledge of </a:t>
            </a:r>
            <a:r>
              <a:rPr lang="en-US" sz="2000" dirty="0" err="1" smtClean="0"/>
              <a:t>redox</a:t>
            </a:r>
            <a:r>
              <a:rPr lang="en-US" sz="2000" dirty="0" smtClean="0"/>
              <a:t> reactions of the different food compounds that limit the applications and the development of electrolytic phenomena. </a:t>
            </a:r>
          </a:p>
          <a:p>
            <a:pPr algn="just"/>
            <a:endParaRPr lang="en-US" sz="2000" dirty="0" smtClean="0"/>
          </a:p>
          <a:p>
            <a:pPr algn="just"/>
            <a:r>
              <a:rPr lang="en-US" sz="2000" dirty="0" err="1" smtClean="0"/>
              <a:t>Electrodialytic</a:t>
            </a:r>
            <a:r>
              <a:rPr lang="en-US" sz="2000" dirty="0" smtClean="0"/>
              <a:t> phenomena present a great potential for application in the dairy industry, and more generally, in the food industry; many of these applications have to be discovered.</a:t>
            </a:r>
          </a:p>
          <a:p>
            <a:pPr>
              <a:buNone/>
            </a:pPr>
            <a:r>
              <a:rPr lang="en-US" sz="2000" dirty="0" smtClean="0"/>
              <a:t/>
            </a:r>
            <a:br>
              <a:rPr lang="en-US" sz="2000" dirty="0" smtClean="0"/>
            </a:b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28600"/>
            <a:ext cx="7848600" cy="563562"/>
          </a:xfrm>
        </p:spPr>
        <p:txBody>
          <a:bodyPr/>
          <a:lstStyle/>
          <a:p>
            <a:r>
              <a:rPr lang="en-US" sz="2800" b="1" dirty="0" err="1" smtClean="0">
                <a:solidFill>
                  <a:srgbClr val="FF0000"/>
                </a:solidFill>
              </a:rPr>
              <a:t>Electrodialysis</a:t>
            </a:r>
            <a:r>
              <a:rPr lang="en-US" sz="2800" b="1" dirty="0" smtClean="0">
                <a:solidFill>
                  <a:srgbClr val="FF0000"/>
                </a:solidFill>
              </a:rPr>
              <a:t>- A membrane Process</a:t>
            </a:r>
            <a:endParaRPr lang="en-US" sz="2800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62000"/>
            <a:ext cx="8229600" cy="5791200"/>
          </a:xfrm>
        </p:spPr>
        <p:txBody>
          <a:bodyPr/>
          <a:lstStyle/>
          <a:p>
            <a:pPr algn="just"/>
            <a:r>
              <a:rPr lang="en-US" sz="2000" dirty="0" err="1" smtClean="0"/>
              <a:t>Electrodialysis</a:t>
            </a:r>
            <a:r>
              <a:rPr lang="en-US" sz="2000" dirty="0" smtClean="0"/>
              <a:t> is a separation process that uses ion-exchange membranes under the action of an electric field (driving force) for the separation of ionic species from aqueous solutions or other neutral solutes. </a:t>
            </a:r>
          </a:p>
          <a:p>
            <a:pPr algn="just">
              <a:buNone/>
            </a:pPr>
            <a:endParaRPr lang="en-US" sz="2000" dirty="0" smtClean="0"/>
          </a:p>
          <a:p>
            <a:pPr algn="just"/>
            <a:r>
              <a:rPr lang="en-US" sz="2000" dirty="0" smtClean="0"/>
              <a:t>ED </a:t>
            </a:r>
            <a:r>
              <a:rPr lang="en-US" sz="2000" dirty="0" smtClean="0"/>
              <a:t>use </a:t>
            </a:r>
            <a:r>
              <a:rPr lang="en-US" sz="2000" dirty="0" smtClean="0"/>
              <a:t>electrical power (DC voltage) to transfer dissociated ions and other charged  compounds through ions selective membranes and forming two different loops i.e. </a:t>
            </a:r>
            <a:r>
              <a:rPr lang="en-US" sz="2000" dirty="0" err="1" smtClean="0"/>
              <a:t>diluate</a:t>
            </a:r>
            <a:r>
              <a:rPr lang="en-US" sz="2000" dirty="0" smtClean="0"/>
              <a:t> and concentrate (brine) loop.</a:t>
            </a:r>
          </a:p>
          <a:p>
            <a:pPr algn="just">
              <a:buNone/>
            </a:pPr>
            <a:endParaRPr lang="en-US" sz="2000" dirty="0" smtClean="0"/>
          </a:p>
          <a:p>
            <a:pPr algn="just"/>
            <a:r>
              <a:rPr lang="en-US" sz="2000" dirty="0" smtClean="0"/>
              <a:t>Each type of membrane is permeable to only one type of ion depending upon the charge, allowing both types of ions to be removed or transferred.</a:t>
            </a:r>
          </a:p>
          <a:p>
            <a:pPr algn="just">
              <a:buNone/>
            </a:pPr>
            <a:endParaRPr lang="en-US" sz="2000" dirty="0" smtClean="0"/>
          </a:p>
          <a:p>
            <a:pPr algn="just"/>
            <a:r>
              <a:rPr lang="en-US" sz="2000" dirty="0" smtClean="0"/>
              <a:t>The feed solution containing ions flows through several compartments that have a </a:t>
            </a:r>
            <a:r>
              <a:rPr lang="en-US" sz="2000" dirty="0" err="1" smtClean="0"/>
              <a:t>cation</a:t>
            </a:r>
            <a:r>
              <a:rPr lang="en-US" sz="2000" dirty="0" smtClean="0"/>
              <a:t>-exchange membrane on one side and an anion-exchange membrane on the other. </a:t>
            </a:r>
          </a:p>
          <a:p>
            <a:pPr algn="just"/>
            <a:endParaRPr lang="en-US" sz="2000" dirty="0" smtClean="0"/>
          </a:p>
          <a:p>
            <a:pPr algn="just">
              <a:buNone/>
            </a:pPr>
            <a:r>
              <a:rPr lang="en-US" sz="2000" dirty="0" smtClean="0"/>
              <a:t/>
            </a:r>
            <a:br>
              <a:rPr lang="en-US" sz="2000" dirty="0" smtClean="0"/>
            </a:br>
            <a:endParaRPr lang="en-US" sz="2000" dirty="0" smtClean="0"/>
          </a:p>
          <a:p>
            <a:pPr>
              <a:buNone/>
            </a:pPr>
            <a:r>
              <a:rPr lang="en-US" sz="2000" dirty="0" smtClean="0"/>
              <a:t/>
            </a:r>
            <a:br>
              <a:rPr lang="en-US" sz="2000" dirty="0" smtClean="0"/>
            </a:br>
            <a:endParaRPr lang="en-US" sz="2000" dirty="0" smtClean="0"/>
          </a:p>
          <a:p>
            <a:pPr>
              <a:buNone/>
            </a:pPr>
            <a:endParaRPr lang="en-US" sz="2000" dirty="0" smtClean="0"/>
          </a:p>
          <a:p>
            <a:pPr>
              <a:buNone/>
            </a:pPr>
            <a:r>
              <a:rPr lang="en-US" sz="2000" dirty="0" smtClean="0"/>
              <a:t/>
            </a:r>
            <a:br>
              <a:rPr lang="en-US" sz="2000" dirty="0" smtClean="0"/>
            </a:br>
            <a:endParaRPr lang="en-US" sz="2000" dirty="0" smtClean="0"/>
          </a:p>
          <a:p>
            <a:pPr>
              <a:buNone/>
            </a:pPr>
            <a:r>
              <a:rPr lang="en-US" sz="2000" b="1" dirty="0" smtClean="0"/>
              <a:t/>
            </a:r>
            <a:br>
              <a:rPr lang="en-US" sz="2000" b="1" dirty="0" smtClean="0"/>
            </a:br>
            <a:endParaRPr lang="en-US" sz="2000" dirty="0" smtClean="0"/>
          </a:p>
          <a:p>
            <a:pPr>
              <a:buNone/>
            </a:pPr>
            <a:r>
              <a:rPr lang="en-US" sz="2000" dirty="0" smtClean="0"/>
              <a:t/>
            </a:r>
            <a:br>
              <a:rPr lang="en-US" sz="2000" dirty="0" smtClean="0"/>
            </a:br>
            <a:r>
              <a:rPr lang="en-US" sz="2000" dirty="0" smtClean="0"/>
              <a:t/>
            </a:r>
            <a:br>
              <a:rPr lang="en-US" sz="2000" dirty="0" smtClean="0"/>
            </a:br>
            <a:endParaRPr lang="en-US" sz="2000" dirty="0" smtClean="0"/>
          </a:p>
          <a:p>
            <a:pPr>
              <a:buNone/>
            </a:pPr>
            <a:r>
              <a:rPr lang="en-US" sz="2000" dirty="0" smtClean="0"/>
              <a:t/>
            </a:r>
            <a:br>
              <a:rPr lang="en-US" sz="2000" dirty="0" smtClean="0"/>
            </a:br>
            <a:endParaRPr lang="en-US" sz="2000" dirty="0" smtClean="0"/>
          </a:p>
          <a:p>
            <a:pPr>
              <a:buNone/>
            </a:pPr>
            <a:r>
              <a:rPr lang="en-US" sz="2000" dirty="0" smtClean="0"/>
              <a:t/>
            </a:r>
            <a:br>
              <a:rPr lang="en-US" sz="2000" dirty="0" smtClean="0"/>
            </a:br>
            <a:r>
              <a:rPr lang="en-US" sz="2000" dirty="0" smtClean="0"/>
              <a:t/>
            </a:r>
            <a:br>
              <a:rPr lang="en-US" sz="2000" dirty="0" smtClean="0"/>
            </a:br>
            <a:r>
              <a:rPr lang="en-US" sz="2000" dirty="0" smtClean="0"/>
              <a:t/>
            </a:r>
            <a:br>
              <a:rPr lang="en-US" sz="2000" dirty="0" smtClean="0"/>
            </a:br>
            <a:endParaRPr lang="en-US" sz="2000" dirty="0" smtClean="0"/>
          </a:p>
          <a:p>
            <a:pPr>
              <a:buNone/>
            </a:pPr>
            <a:r>
              <a:rPr lang="en-US" sz="2000" dirty="0" smtClean="0"/>
              <a:t/>
            </a:r>
            <a:br>
              <a:rPr lang="en-US" sz="2000" dirty="0" smtClean="0"/>
            </a:br>
            <a:endParaRPr lang="en-US" sz="2000" dirty="0" smtClean="0"/>
          </a:p>
          <a:p>
            <a:pPr>
              <a:buNone/>
            </a:pPr>
            <a:r>
              <a:rPr lang="en-US" sz="2000" dirty="0" smtClean="0"/>
              <a:t/>
            </a:r>
            <a:br>
              <a:rPr lang="en-US" sz="2000" dirty="0" smtClean="0"/>
            </a:br>
            <a:endParaRPr lang="en-US" sz="2000" dirty="0" smtClean="0"/>
          </a:p>
          <a:p>
            <a:pPr>
              <a:buNone/>
            </a:pPr>
            <a:r>
              <a:rPr lang="en-US" sz="2000" b="1" dirty="0" smtClean="0"/>
              <a:t/>
            </a:r>
            <a:br>
              <a:rPr lang="en-US" sz="2000" b="1" dirty="0" smtClean="0"/>
            </a:br>
            <a:endParaRPr lang="en-US" sz="2000" dirty="0" smtClean="0"/>
          </a:p>
          <a:p>
            <a:pPr>
              <a:buNone/>
            </a:pPr>
            <a:endParaRPr lang="en-US" sz="2000" dirty="0" smtClean="0"/>
          </a:p>
          <a:p>
            <a:pPr>
              <a:buNone/>
            </a:pPr>
            <a:r>
              <a:rPr lang="en-US" sz="2000" dirty="0" smtClean="0"/>
              <a:t/>
            </a:r>
            <a:br>
              <a:rPr lang="en-US" sz="2000" dirty="0" smtClean="0"/>
            </a:br>
            <a:endParaRPr lang="en-US" sz="2000" dirty="0" smtClean="0"/>
          </a:p>
          <a:p>
            <a:pPr>
              <a:buNone/>
            </a:pPr>
            <a:endParaRPr lang="en-US" sz="2000" dirty="0" smtClean="0"/>
          </a:p>
          <a:p>
            <a:pPr>
              <a:buNone/>
            </a:pPr>
            <a:r>
              <a:rPr lang="en-US" sz="2000" dirty="0" smtClean="0"/>
              <a:t/>
            </a:r>
            <a:br>
              <a:rPr lang="en-US" sz="2000" dirty="0" smtClean="0"/>
            </a:br>
            <a:endParaRPr lang="en-US" sz="2000" dirty="0" smtClean="0"/>
          </a:p>
          <a:p>
            <a:pPr>
              <a:buNone/>
            </a:pPr>
            <a:r>
              <a:rPr lang="en-US" sz="2000" dirty="0" smtClean="0"/>
              <a:t/>
            </a:r>
            <a:br>
              <a:rPr lang="en-US" sz="2000" dirty="0" smtClean="0"/>
            </a:br>
            <a:endParaRPr lang="en-US" sz="2000" dirty="0" smtClean="0"/>
          </a:p>
          <a:p>
            <a:pPr>
              <a:buNone/>
            </a:pPr>
            <a:r>
              <a:rPr lang="en-US" sz="2000" b="1" dirty="0" smtClean="0"/>
              <a:t/>
            </a:r>
            <a:br>
              <a:rPr lang="en-US" sz="2000" b="1" dirty="0" smtClean="0"/>
            </a:br>
            <a:endParaRPr lang="en-US" sz="2000" dirty="0" smtClean="0"/>
          </a:p>
          <a:p>
            <a:pPr>
              <a:buNone/>
            </a:pPr>
            <a:endParaRPr lang="en-US" sz="2000" dirty="0" smtClean="0"/>
          </a:p>
          <a:p>
            <a:pPr>
              <a:buNone/>
            </a:pPr>
            <a:r>
              <a:rPr lang="en-US" sz="2000" dirty="0" smtClean="0"/>
              <a:t/>
            </a:r>
            <a:br>
              <a:rPr lang="en-US" sz="2000" dirty="0" smtClean="0"/>
            </a:br>
            <a:endParaRPr lang="en-US" sz="2000" dirty="0" smtClean="0"/>
          </a:p>
          <a:p>
            <a:pPr>
              <a:buNone/>
            </a:pPr>
            <a:r>
              <a:rPr lang="en-US" sz="2000" b="1" dirty="0" smtClean="0"/>
              <a:t/>
            </a:r>
            <a:br>
              <a:rPr lang="en-US" sz="2000" b="1" dirty="0" smtClean="0"/>
            </a:br>
            <a:endParaRPr lang="en-US" sz="2000" dirty="0" smtClean="0"/>
          </a:p>
          <a:p>
            <a:pPr>
              <a:buNone/>
            </a:pPr>
            <a:endParaRPr lang="en-US" sz="2000" dirty="0" smtClean="0"/>
          </a:p>
          <a:p>
            <a:pPr>
              <a:buNone/>
            </a:pPr>
            <a:r>
              <a:rPr lang="en-US" sz="2000" b="1" dirty="0" smtClean="0"/>
              <a:t/>
            </a:r>
            <a:br>
              <a:rPr lang="en-US" sz="2000" b="1" dirty="0" smtClean="0"/>
            </a:br>
            <a:endParaRPr lang="en-US" sz="2000" dirty="0" smtClean="0"/>
          </a:p>
          <a:p>
            <a:endParaRPr lang="en-US" sz="2000" dirty="0" smtClean="0"/>
          </a:p>
          <a:p>
            <a:pPr>
              <a:buNone/>
            </a:pPr>
            <a:endParaRPr lang="en-US" sz="2000" dirty="0" smtClean="0"/>
          </a:p>
          <a:p>
            <a:pPr>
              <a:buNone/>
            </a:pPr>
            <a:r>
              <a:rPr lang="en-US" sz="2000" dirty="0" smtClean="0"/>
              <a:t/>
            </a:r>
            <a:br>
              <a:rPr lang="en-US" sz="2000" dirty="0" smtClean="0"/>
            </a:br>
            <a:endParaRPr lang="en-US" sz="2000" dirty="0" smtClean="0"/>
          </a:p>
          <a:p>
            <a:pPr>
              <a:buNone/>
            </a:pPr>
            <a:endParaRPr lang="en-US" sz="2000" dirty="0" smtClean="0"/>
          </a:p>
          <a:p>
            <a:pPr>
              <a:buNone/>
            </a:pPr>
            <a:endParaRPr lang="en-US" sz="2000" dirty="0" smtClean="0"/>
          </a:p>
          <a:p>
            <a:endParaRPr lang="en-US" sz="2000" dirty="0" smtClean="0"/>
          </a:p>
          <a:p>
            <a:pPr>
              <a:buNone/>
            </a:pPr>
            <a:endParaRPr lang="en-US" sz="2000" dirty="0" smtClean="0"/>
          </a:p>
          <a:p>
            <a:pPr>
              <a:buNone/>
            </a:pPr>
            <a:endParaRPr lang="en-US" sz="2000" dirty="0" smtClean="0"/>
          </a:p>
          <a:p>
            <a:pPr>
              <a:buNone/>
            </a:pPr>
            <a:r>
              <a:rPr lang="en-US" sz="2000" dirty="0" smtClean="0"/>
              <a:t/>
            </a:r>
            <a:br>
              <a:rPr lang="en-US" sz="2000" dirty="0" smtClean="0"/>
            </a:br>
            <a:endParaRPr lang="en-US" sz="2000" dirty="0" smtClean="0"/>
          </a:p>
          <a:p>
            <a:pPr>
              <a:buNone/>
            </a:pPr>
            <a:r>
              <a:rPr lang="en-US" sz="2000" dirty="0" smtClean="0"/>
              <a:t/>
            </a:r>
            <a:br>
              <a:rPr lang="en-US" sz="2000" dirty="0" smtClean="0"/>
            </a:br>
            <a:endParaRPr lang="en-US" sz="2000" dirty="0" smtClean="0"/>
          </a:p>
          <a:p>
            <a:pPr>
              <a:buNone/>
            </a:pPr>
            <a:r>
              <a:rPr lang="en-US" sz="2000" dirty="0" smtClean="0"/>
              <a:t/>
            </a:r>
            <a:br>
              <a:rPr lang="en-US" sz="2000" dirty="0" smtClean="0"/>
            </a:b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9762"/>
          </a:xfrm>
        </p:spPr>
        <p:txBody>
          <a:bodyPr/>
          <a:lstStyle/>
          <a:p>
            <a:r>
              <a:rPr lang="en-US" sz="2800" b="1" dirty="0" err="1" smtClean="0">
                <a:solidFill>
                  <a:srgbClr val="FF0000"/>
                </a:solidFill>
              </a:rPr>
              <a:t>Electrodialysis</a:t>
            </a:r>
            <a:r>
              <a:rPr lang="en-US" sz="2800" b="1" dirty="0" smtClean="0">
                <a:solidFill>
                  <a:srgbClr val="FF0000"/>
                </a:solidFill>
              </a:rPr>
              <a:t>- A membrane Process</a:t>
            </a:r>
            <a:endParaRPr lang="en-US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8200"/>
            <a:ext cx="8229600" cy="5287963"/>
          </a:xfrm>
        </p:spPr>
        <p:txBody>
          <a:bodyPr/>
          <a:lstStyle/>
          <a:p>
            <a:pPr algn="just"/>
            <a:r>
              <a:rPr lang="en-US" sz="2000" dirty="0" smtClean="0"/>
              <a:t>Under the action of an electric field that is established between the anode and the cathode, the </a:t>
            </a:r>
            <a:r>
              <a:rPr lang="en-US" sz="2000" dirty="0" err="1" smtClean="0"/>
              <a:t>cations</a:t>
            </a:r>
            <a:r>
              <a:rPr lang="en-US" sz="2000" dirty="0" smtClean="0"/>
              <a:t> migrate into the cathode, permeating selectively through the </a:t>
            </a:r>
            <a:r>
              <a:rPr lang="en-US" sz="2000" dirty="0" err="1" smtClean="0"/>
              <a:t>cation</a:t>
            </a:r>
            <a:r>
              <a:rPr lang="en-US" sz="2000" dirty="0" smtClean="0"/>
              <a:t>-exchange membrane, while the anions migrate toward the anode permeating selectively through the anion-exchange membrane. </a:t>
            </a:r>
            <a:endParaRPr lang="en-US" sz="2000" dirty="0" smtClean="0"/>
          </a:p>
          <a:p>
            <a:pPr algn="just">
              <a:buNone/>
            </a:pPr>
            <a:endParaRPr lang="en-US" sz="2000" dirty="0" smtClean="0"/>
          </a:p>
          <a:p>
            <a:pPr algn="just"/>
            <a:r>
              <a:rPr lang="en-US" sz="2000" dirty="0" smtClean="0"/>
              <a:t>The ionic mobility is directly proportional to specific conductivity and inversely proportional to number of molecules in solution.</a:t>
            </a:r>
          </a:p>
          <a:p>
            <a:pPr algn="just">
              <a:buNone/>
            </a:pPr>
            <a:endParaRPr lang="en-US" sz="2000" dirty="0" smtClean="0"/>
          </a:p>
          <a:p>
            <a:pPr algn="just"/>
            <a:r>
              <a:rPr lang="en-US" sz="2000" dirty="0" smtClean="0"/>
              <a:t>Anion exchange membranes carry </a:t>
            </a:r>
            <a:r>
              <a:rPr lang="en-US" sz="2000" dirty="0" err="1" smtClean="0"/>
              <a:t>cations</a:t>
            </a:r>
            <a:r>
              <a:rPr lang="en-US" sz="2000" dirty="0" smtClean="0"/>
              <a:t> groups which repel </a:t>
            </a:r>
            <a:r>
              <a:rPr lang="en-US" sz="2000" dirty="0" err="1" smtClean="0"/>
              <a:t>cations</a:t>
            </a:r>
            <a:r>
              <a:rPr lang="en-US" sz="2000" dirty="0" smtClean="0"/>
              <a:t> and are permeable to anions and vice versa.</a:t>
            </a:r>
          </a:p>
          <a:p>
            <a:pPr algn="just"/>
            <a:r>
              <a:rPr lang="en-US" sz="2000" dirty="0" smtClean="0"/>
              <a:t>Each type of membrane is permeable to one type of </a:t>
            </a:r>
            <a:r>
              <a:rPr lang="en-US" sz="2000" err="1" smtClean="0"/>
              <a:t>ions</a:t>
            </a:r>
            <a:r>
              <a:rPr lang="en-US" sz="2000" smtClean="0"/>
              <a:t>. Thus </a:t>
            </a:r>
            <a:r>
              <a:rPr lang="en-US" sz="2000" dirty="0" smtClean="0"/>
              <a:t>the anions leave the gap in the direction of anode and </a:t>
            </a:r>
            <a:r>
              <a:rPr lang="en-US" sz="2000" dirty="0" err="1" smtClean="0"/>
              <a:t>cations</a:t>
            </a:r>
            <a:r>
              <a:rPr lang="en-US" sz="2000" dirty="0" smtClean="0"/>
              <a:t> leave in the direction of cathode. Both are taken up by a concentrate streams.</a:t>
            </a:r>
            <a:endParaRPr lang="en-US" sz="2000" dirty="0" smtClean="0"/>
          </a:p>
          <a:p>
            <a:pPr algn="just"/>
            <a:endParaRPr lang="en-US" sz="2000" dirty="0" smtClean="0"/>
          </a:p>
          <a:p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15962"/>
          </a:xfrm>
        </p:spPr>
        <p:txBody>
          <a:bodyPr/>
          <a:lstStyle/>
          <a:p>
            <a:r>
              <a:rPr lang="en-US" sz="2800" b="1" dirty="0" smtClean="0">
                <a:solidFill>
                  <a:srgbClr val="FF0000"/>
                </a:solidFill>
              </a:rPr>
              <a:t>Principles of ED</a:t>
            </a:r>
            <a:endParaRPr lang="en-US" sz="2800" b="1" dirty="0">
              <a:solidFill>
                <a:srgbClr val="FF0000"/>
              </a:solidFill>
            </a:endParaRPr>
          </a:p>
        </p:txBody>
      </p:sp>
      <p:pic>
        <p:nvPicPr>
          <p:cNvPr id="4" name="Picture 2" descr="C:\Users\jhangir\Desktop\MEGA MP_EDDairy_EDscheme-MD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952625" y="1929606"/>
            <a:ext cx="5238750" cy="33337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/>
          <a:lstStyle/>
          <a:p>
            <a:r>
              <a:rPr lang="en-US" sz="2800" dirty="0" smtClean="0">
                <a:solidFill>
                  <a:srgbClr val="FF0000"/>
                </a:solidFill>
              </a:rPr>
              <a:t>Schematic diag. of </a:t>
            </a:r>
            <a:r>
              <a:rPr lang="en-US" sz="2800" dirty="0" err="1" smtClean="0">
                <a:solidFill>
                  <a:srgbClr val="FF0000"/>
                </a:solidFill>
              </a:rPr>
              <a:t>Electrodialysis</a:t>
            </a:r>
            <a:endParaRPr lang="en-US" sz="2800" dirty="0">
              <a:solidFill>
                <a:srgbClr val="FF0000"/>
              </a:solidFill>
            </a:endParaRPr>
          </a:p>
        </p:txBody>
      </p:sp>
      <p:pic>
        <p:nvPicPr>
          <p:cNvPr id="1027" name="Picture 3" descr="C:\Users\jhangir\Desktop\ed_3 - Copy.gif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295400" y="1505744"/>
            <a:ext cx="6324600" cy="42576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3562"/>
          </a:xfrm>
        </p:spPr>
        <p:txBody>
          <a:bodyPr/>
          <a:lstStyle/>
          <a:p>
            <a:r>
              <a:rPr lang="en-US" sz="2800" b="1" dirty="0" err="1" smtClean="0">
                <a:solidFill>
                  <a:srgbClr val="FF0000"/>
                </a:solidFill>
              </a:rPr>
              <a:t>Electrodialysis</a:t>
            </a:r>
            <a:r>
              <a:rPr lang="en-US" sz="2800" b="1" dirty="0" smtClean="0">
                <a:solidFill>
                  <a:srgbClr val="FF0000"/>
                </a:solidFill>
              </a:rPr>
              <a:t>- A membrane Process</a:t>
            </a:r>
            <a:endParaRPr lang="en-US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8200"/>
            <a:ext cx="8229600" cy="5638800"/>
          </a:xfrm>
        </p:spPr>
        <p:txBody>
          <a:bodyPr/>
          <a:lstStyle/>
          <a:p>
            <a:pPr algn="just"/>
            <a:r>
              <a:rPr lang="en-US" sz="2000" dirty="0" smtClean="0"/>
              <a:t>In this way, there is the transport of the salt from the feed compartment, designated also by the </a:t>
            </a:r>
            <a:r>
              <a:rPr lang="en-US" sz="2000" dirty="0" err="1" smtClean="0"/>
              <a:t>diluate</a:t>
            </a:r>
            <a:r>
              <a:rPr lang="en-US" sz="2000" dirty="0" smtClean="0"/>
              <a:t> compartment, to the concentrate under the action of the electric field, which is the driving force. </a:t>
            </a:r>
          </a:p>
          <a:p>
            <a:pPr algn="just"/>
            <a:r>
              <a:rPr lang="en-US" sz="2000" dirty="0" smtClean="0"/>
              <a:t>The salt is retained in the adjacent compartments, also designated by concentrate compartment because the anion-exchange membranes retain the </a:t>
            </a:r>
            <a:r>
              <a:rPr lang="en-US" sz="2000" dirty="0" err="1" smtClean="0"/>
              <a:t>cations</a:t>
            </a:r>
            <a:r>
              <a:rPr lang="en-US" sz="2000" dirty="0" smtClean="0"/>
              <a:t> that are migrating towards the cathode under the electric field action while the </a:t>
            </a:r>
            <a:r>
              <a:rPr lang="en-US" sz="2000" dirty="0" err="1" smtClean="0"/>
              <a:t>cation</a:t>
            </a:r>
            <a:r>
              <a:rPr lang="en-US" sz="2000" dirty="0" smtClean="0"/>
              <a:t>-exchange membranes block the anion transport that is moving toward the anode. </a:t>
            </a:r>
          </a:p>
          <a:p>
            <a:pPr algn="just"/>
            <a:r>
              <a:rPr lang="en-US" sz="2000" dirty="0" smtClean="0"/>
              <a:t>The ions that reach the electrodes suffer </a:t>
            </a:r>
            <a:r>
              <a:rPr lang="en-US" sz="2000" dirty="0" err="1" smtClean="0"/>
              <a:t>redox</a:t>
            </a:r>
            <a:r>
              <a:rPr lang="en-US" sz="2000" dirty="0" smtClean="0"/>
              <a:t> reactions and there is the formation of chemical compounds, which are removed by the electrodes’ cleaning solution.</a:t>
            </a:r>
          </a:p>
          <a:p>
            <a:pPr algn="just"/>
            <a:r>
              <a:rPr lang="en-US" sz="2000" dirty="0" smtClean="0"/>
              <a:t>An </a:t>
            </a:r>
            <a:r>
              <a:rPr lang="en-US" sz="2000" dirty="0" err="1" smtClean="0"/>
              <a:t>electrodialysis</a:t>
            </a:r>
            <a:r>
              <a:rPr lang="en-US" sz="2000" dirty="0" smtClean="0"/>
              <a:t> cell has a </a:t>
            </a:r>
            <a:r>
              <a:rPr lang="en-US" sz="2000" dirty="0" err="1" smtClean="0"/>
              <a:t>diluate</a:t>
            </a:r>
            <a:r>
              <a:rPr lang="en-US" sz="2000" dirty="0" smtClean="0"/>
              <a:t> compartment and a concentrate compartment, that together with a pair of ion-exchange membranes, one anionic and other cationic, constitute the basic unit of this separation process. </a:t>
            </a:r>
          </a:p>
          <a:p>
            <a:pPr algn="just"/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9762"/>
          </a:xfrm>
        </p:spPr>
        <p:txBody>
          <a:bodyPr/>
          <a:lstStyle/>
          <a:p>
            <a:r>
              <a:rPr lang="en-US" dirty="0" err="1" smtClean="0"/>
              <a:t>Electrodialysis</a:t>
            </a:r>
            <a:endParaRPr lang="en-US" dirty="0"/>
          </a:p>
        </p:txBody>
      </p:sp>
      <p:pic>
        <p:nvPicPr>
          <p:cNvPr id="1026" name="Picture 2" descr="C:\Users\jhangir\Desktop\3-s2.0-B9780128150566000012-f01-18-9780128150566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676400" y="1295400"/>
            <a:ext cx="5867399" cy="4572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87362"/>
          </a:xfrm>
        </p:spPr>
        <p:txBody>
          <a:bodyPr/>
          <a:lstStyle/>
          <a:p>
            <a:r>
              <a:rPr lang="en-US" sz="2800" b="1" dirty="0" smtClean="0">
                <a:solidFill>
                  <a:srgbClr val="FF0000"/>
                </a:solidFill>
              </a:rPr>
              <a:t>Characterization of Ion-Exchange Membranes</a:t>
            </a:r>
            <a:endParaRPr lang="en-US" sz="2800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8200"/>
            <a:ext cx="8229600" cy="5287963"/>
          </a:xfrm>
        </p:spPr>
        <p:txBody>
          <a:bodyPr/>
          <a:lstStyle/>
          <a:p>
            <a:pPr>
              <a:buNone/>
            </a:pPr>
            <a:endParaRPr lang="en-US" sz="2000" dirty="0" smtClean="0"/>
          </a:p>
          <a:p>
            <a:pPr algn="just"/>
            <a:r>
              <a:rPr lang="en-US" sz="2000" dirty="0" smtClean="0"/>
              <a:t>The ion-exchange commercial membranes are films of ion-exchange resins with thicknesses between 0.1 and 1.5 mm, with exchange capacities ranging from 1 to 3.5 </a:t>
            </a:r>
            <a:r>
              <a:rPr lang="en-US" sz="2000" dirty="0" err="1" smtClean="0"/>
              <a:t>eq</a:t>
            </a:r>
            <a:r>
              <a:rPr lang="en-US" sz="2000" dirty="0" smtClean="0"/>
              <a:t>-mol/kg of dry resin equilibrated with sodium and water content that varies between 30% and 50%. </a:t>
            </a:r>
          </a:p>
          <a:p>
            <a:pPr algn="just">
              <a:buNone/>
            </a:pPr>
            <a:endParaRPr lang="en-US" sz="2000" dirty="0" smtClean="0"/>
          </a:p>
          <a:p>
            <a:pPr algn="just"/>
            <a:r>
              <a:rPr lang="en-US" sz="2000" dirty="0" smtClean="0"/>
              <a:t>For conventional applications, the membranes are generally produced from reticulated </a:t>
            </a:r>
            <a:r>
              <a:rPr lang="en-US" sz="2000" dirty="0" smtClean="0"/>
              <a:t>polystyrene (i.e. polymer chains- styrene </a:t>
            </a:r>
            <a:r>
              <a:rPr lang="en-US" sz="2000" dirty="0" err="1" smtClean="0"/>
              <a:t>divinyl</a:t>
            </a:r>
            <a:r>
              <a:rPr lang="en-US" sz="2000" dirty="0" smtClean="0"/>
              <a:t> benzene) </a:t>
            </a:r>
            <a:r>
              <a:rPr lang="en-US" sz="2000" dirty="0" smtClean="0"/>
              <a:t>that is further </a:t>
            </a:r>
            <a:r>
              <a:rPr lang="en-US" sz="2000" dirty="0" err="1" smtClean="0"/>
              <a:t>sulfonated</a:t>
            </a:r>
            <a:r>
              <a:rPr lang="en-US" sz="2000" dirty="0" smtClean="0"/>
              <a:t> to produce </a:t>
            </a:r>
            <a:r>
              <a:rPr lang="en-US" sz="2000" dirty="0" err="1" smtClean="0"/>
              <a:t>sulphonic</a:t>
            </a:r>
            <a:r>
              <a:rPr lang="en-US" sz="2000" dirty="0" smtClean="0"/>
              <a:t> groups (</a:t>
            </a:r>
            <a:r>
              <a:rPr lang="en-US" sz="2000" dirty="0" smtClean="0"/>
              <a:t>−SO3−) </a:t>
            </a:r>
            <a:r>
              <a:rPr lang="en-US" sz="2000" dirty="0" smtClean="0"/>
              <a:t>to make cationic exchange membranes</a:t>
            </a:r>
            <a:r>
              <a:rPr lang="en-US" sz="2000" dirty="0" smtClean="0"/>
              <a:t> </a:t>
            </a:r>
            <a:r>
              <a:rPr lang="en-US" sz="2000" dirty="0" smtClean="0"/>
              <a:t>or </a:t>
            </a:r>
            <a:r>
              <a:rPr lang="en-US" sz="2000" dirty="0" err="1" smtClean="0"/>
              <a:t>quaternized</a:t>
            </a:r>
            <a:r>
              <a:rPr lang="en-US" sz="2000" dirty="0" smtClean="0"/>
              <a:t> to produce </a:t>
            </a:r>
            <a:r>
              <a:rPr lang="en-US" sz="2000" dirty="0" smtClean="0"/>
              <a:t>quaternary ammonium groups (</a:t>
            </a:r>
            <a:r>
              <a:rPr lang="en-US" sz="2000" dirty="0" smtClean="0"/>
              <a:t>−NR3</a:t>
            </a:r>
            <a:r>
              <a:rPr lang="en-US" sz="2000" dirty="0" smtClean="0"/>
              <a:t>+) to make anionic exchange membranes </a:t>
            </a:r>
            <a:r>
              <a:rPr lang="en-US" sz="2000" dirty="0" smtClean="0"/>
              <a:t>in the polymeric </a:t>
            </a:r>
            <a:r>
              <a:rPr lang="en-US" sz="2000" dirty="0" smtClean="0"/>
              <a:t>matrix</a:t>
            </a:r>
            <a:r>
              <a:rPr lang="en-US" sz="2000" dirty="0" smtClean="0"/>
              <a:t>.</a:t>
            </a:r>
            <a:endParaRPr lang="en-US" sz="2000" dirty="0" smtClean="0"/>
          </a:p>
          <a:p>
            <a:pPr algn="just">
              <a:buNone/>
            </a:pPr>
            <a:endParaRPr lang="en-US" sz="2000" dirty="0" smtClean="0"/>
          </a:p>
          <a:p>
            <a:pPr algn="just"/>
            <a:r>
              <a:rPr lang="en-US" sz="2000" dirty="0" smtClean="0"/>
              <a:t>Due to the low mechanical resistance of these membranes it is necessary to add a fabric support layer (</a:t>
            </a:r>
            <a:r>
              <a:rPr lang="en-US" sz="2000" dirty="0" err="1" smtClean="0"/>
              <a:t>Strathmann</a:t>
            </a:r>
            <a:r>
              <a:rPr lang="en-US" sz="2000" dirty="0" smtClean="0"/>
              <a:t>, 1992).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9762"/>
          </a:xfrm>
        </p:spPr>
        <p:txBody>
          <a:bodyPr/>
          <a:lstStyle/>
          <a:p>
            <a:r>
              <a:rPr lang="en-US" sz="2800" b="1" dirty="0" smtClean="0">
                <a:solidFill>
                  <a:srgbClr val="FF0000"/>
                </a:solidFill>
              </a:rPr>
              <a:t> Plate and Frame arrangement of  </a:t>
            </a:r>
            <a:r>
              <a:rPr lang="en-US" sz="2800" b="1" dirty="0" smtClean="0">
                <a:solidFill>
                  <a:srgbClr val="FF0000"/>
                </a:solidFill>
              </a:rPr>
              <a:t>ED Modules</a:t>
            </a:r>
            <a:endParaRPr lang="en-US" sz="28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jhangir\Desktop\stack of dialysis modules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952625" y="1853406"/>
            <a:ext cx="5238750" cy="33337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3562"/>
          </a:xfrm>
        </p:spPr>
        <p:txBody>
          <a:bodyPr/>
          <a:lstStyle/>
          <a:p>
            <a:r>
              <a:rPr lang="en-US" sz="2800" b="1" dirty="0" smtClean="0">
                <a:solidFill>
                  <a:srgbClr val="FF0000"/>
                </a:solidFill>
              </a:rPr>
              <a:t>Membrane characteristics and operation</a:t>
            </a:r>
            <a:endParaRPr lang="en-US" sz="2800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8200"/>
            <a:ext cx="8229600" cy="5287963"/>
          </a:xfrm>
        </p:spPr>
        <p:txBody>
          <a:bodyPr/>
          <a:lstStyle/>
          <a:p>
            <a:pPr algn="just"/>
            <a:r>
              <a:rPr lang="en-US" sz="2000" dirty="0" smtClean="0"/>
              <a:t>Membrane characteristics like electric resistance (Ω cm</a:t>
            </a:r>
            <a:r>
              <a:rPr lang="en-US" sz="2000" baseline="30000" dirty="0" smtClean="0"/>
              <a:t>2</a:t>
            </a:r>
            <a:r>
              <a:rPr lang="en-US" sz="2000" dirty="0" smtClean="0"/>
              <a:t>), burst strength (</a:t>
            </a:r>
            <a:r>
              <a:rPr lang="en-US" sz="2000" dirty="0" err="1" smtClean="0"/>
              <a:t>MPa</a:t>
            </a:r>
            <a:r>
              <a:rPr lang="en-US" sz="2000" dirty="0" smtClean="0"/>
              <a:t>), and thickness (mm) are provided by the ion-exchange membrane manufacturers.</a:t>
            </a:r>
          </a:p>
          <a:p>
            <a:r>
              <a:rPr lang="en-US" sz="2000" b="1" dirty="0" smtClean="0">
                <a:solidFill>
                  <a:srgbClr val="00B050"/>
                </a:solidFill>
              </a:rPr>
              <a:t>Process Operation</a:t>
            </a:r>
          </a:p>
          <a:p>
            <a:pPr algn="just"/>
            <a:r>
              <a:rPr lang="en-US" sz="2000" dirty="0" smtClean="0"/>
              <a:t>The principle of operation of an </a:t>
            </a:r>
            <a:r>
              <a:rPr lang="en-US" sz="2000" dirty="0" err="1" smtClean="0"/>
              <a:t>electrodialysis</a:t>
            </a:r>
            <a:r>
              <a:rPr lang="en-US" sz="2000" dirty="0" smtClean="0"/>
              <a:t> stack with “</a:t>
            </a:r>
            <a:r>
              <a:rPr lang="en-US" sz="2000" i="1" dirty="0" smtClean="0"/>
              <a:t>n</a:t>
            </a:r>
            <a:r>
              <a:rPr lang="en-US" sz="2000" dirty="0" smtClean="0"/>
              <a:t>” membrane pairs is shown in diagram. At a large scale an </a:t>
            </a:r>
            <a:r>
              <a:rPr lang="en-US" sz="2000" dirty="0" err="1" smtClean="0"/>
              <a:t>electrodialysis</a:t>
            </a:r>
            <a:r>
              <a:rPr lang="en-US" sz="2000" dirty="0" smtClean="0"/>
              <a:t> unit can comprise several stacks and each one may have from 20 to 500 pairs of membranes per electrode pair, with surface areas ranging from 0.02 to 2 m</a:t>
            </a:r>
            <a:r>
              <a:rPr lang="en-US" sz="2000" baseline="30000" dirty="0" smtClean="0"/>
              <a:t>2</a:t>
            </a:r>
            <a:r>
              <a:rPr lang="en-US" sz="2000" dirty="0" smtClean="0"/>
              <a:t>. </a:t>
            </a:r>
          </a:p>
          <a:p>
            <a:pPr algn="just"/>
            <a:r>
              <a:rPr lang="en-US" sz="2000" dirty="0" smtClean="0"/>
              <a:t>The </a:t>
            </a:r>
            <a:r>
              <a:rPr lang="en-US" sz="2000" dirty="0" err="1" smtClean="0"/>
              <a:t>diluate</a:t>
            </a:r>
            <a:r>
              <a:rPr lang="en-US" sz="2000" dirty="0" smtClean="0"/>
              <a:t> and concentrate compartments are delimited by the membranes, which have in between spacers that prevent the membranes from contacting each other and at the same time promote mass transfer. </a:t>
            </a:r>
          </a:p>
          <a:p>
            <a:pPr algn="just"/>
            <a:r>
              <a:rPr lang="en-US" sz="2000" dirty="0" smtClean="0"/>
              <a:t>The spacers have usually a thickness ranging from 0.5 to 2 mm depending on the application and on the manufacturer.</a:t>
            </a:r>
          </a:p>
          <a:p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87362"/>
          </a:xfrm>
        </p:spPr>
        <p:txBody>
          <a:bodyPr/>
          <a:lstStyle/>
          <a:p>
            <a:r>
              <a:rPr lang="en-US" sz="2800" b="1" dirty="0" smtClean="0">
                <a:solidFill>
                  <a:srgbClr val="FF0000"/>
                </a:solidFill>
              </a:rPr>
              <a:t>Membrane characteristics and operation</a:t>
            </a:r>
            <a:endParaRPr lang="en-US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8200"/>
            <a:ext cx="8229600" cy="5287963"/>
          </a:xfrm>
        </p:spPr>
        <p:txBody>
          <a:bodyPr/>
          <a:lstStyle/>
          <a:p>
            <a:pPr algn="just"/>
            <a:r>
              <a:rPr lang="en-US" sz="2000" dirty="0" smtClean="0"/>
              <a:t>An </a:t>
            </a:r>
            <a:r>
              <a:rPr lang="en-US" sz="2000" dirty="0" err="1" smtClean="0"/>
              <a:t>electrodialysis</a:t>
            </a:r>
            <a:r>
              <a:rPr lang="en-US" sz="2000" dirty="0" smtClean="0"/>
              <a:t> plant in addition to the membrane stacks comprises power supply, pumps, tanks, process control devices, feed solution pretreatment unit, etc. </a:t>
            </a:r>
          </a:p>
          <a:p>
            <a:pPr algn="just">
              <a:buNone/>
            </a:pPr>
            <a:endParaRPr lang="en-US" sz="2000" dirty="0" smtClean="0"/>
          </a:p>
          <a:p>
            <a:pPr algn="just"/>
            <a:r>
              <a:rPr lang="en-US" sz="2000" dirty="0" smtClean="0"/>
              <a:t>After MF the feed solution is circulated into the </a:t>
            </a:r>
            <a:r>
              <a:rPr lang="en-US" sz="2000" dirty="0" err="1" smtClean="0"/>
              <a:t>electrodialysis</a:t>
            </a:r>
            <a:r>
              <a:rPr lang="en-US" sz="2000" dirty="0" smtClean="0"/>
              <a:t> stacks through the </a:t>
            </a:r>
            <a:r>
              <a:rPr lang="en-US" sz="2000" dirty="0" err="1" smtClean="0"/>
              <a:t>diluate</a:t>
            </a:r>
            <a:r>
              <a:rPr lang="en-US" sz="2000" dirty="0" smtClean="0"/>
              <a:t> channels. The </a:t>
            </a:r>
            <a:r>
              <a:rPr lang="en-US" sz="2000" dirty="0" err="1" smtClean="0"/>
              <a:t>deionized</a:t>
            </a:r>
            <a:r>
              <a:rPr lang="en-US" sz="2000" dirty="0" smtClean="0"/>
              <a:t> solution and the concentrated brine streams leaving the last stack are collected in storage tanks when the desired deionization is reached. </a:t>
            </a:r>
          </a:p>
          <a:p>
            <a:pPr algn="just">
              <a:buNone/>
            </a:pPr>
            <a:endParaRPr lang="en-US" sz="2000" dirty="0" smtClean="0"/>
          </a:p>
          <a:p>
            <a:r>
              <a:rPr lang="en-US" sz="2000" dirty="0" smtClean="0"/>
              <a:t>In case of salt precipitation risk the pH in the concentrate tank may be adjusted. In order to prevent the formation of free chlorine the electrodes are often rinsed with a separate chloride-free solution.</a:t>
            </a:r>
          </a:p>
          <a:p>
            <a:pPr>
              <a:buNone/>
            </a:pPr>
            <a:r>
              <a:rPr lang="en-US" sz="2000" dirty="0" smtClean="0"/>
              <a:t/>
            </a:r>
            <a:br>
              <a:rPr lang="en-US" sz="2000" dirty="0" smtClean="0"/>
            </a:b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9762"/>
          </a:xfrm>
        </p:spPr>
        <p:txBody>
          <a:bodyPr/>
          <a:lstStyle/>
          <a:p>
            <a:r>
              <a:rPr lang="en-US" dirty="0" err="1" smtClean="0"/>
              <a:t>Electrodialysis</a:t>
            </a:r>
            <a:endParaRPr lang="en-US" dirty="0"/>
          </a:p>
        </p:txBody>
      </p:sp>
      <p:pic>
        <p:nvPicPr>
          <p:cNvPr id="1026" name="Picture 2" descr="C:\Users\jhangir\Desktop\3-s2.0-B9780128150566000012-f01-18-9780128150566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676400" y="1295400"/>
            <a:ext cx="5867399" cy="4572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WordArt 2"/>
          <p:cNvSpPr>
            <a:spLocks noChangeArrowheads="1" noChangeShapeType="1" noTextEdit="1"/>
          </p:cNvSpPr>
          <p:nvPr/>
        </p:nvSpPr>
        <p:spPr bwMode="auto">
          <a:xfrm>
            <a:off x="3171825" y="2703513"/>
            <a:ext cx="2771775" cy="1285875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55556"/>
              </a:avLst>
            </a:prstTxWarp>
          </a:bodyPr>
          <a:lstStyle/>
          <a:p>
            <a:pPr algn="ctr"/>
            <a:r>
              <a:rPr lang="en-US" sz="3200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00"/>
                </a:solidFill>
                <a:latin typeface="Arial Black"/>
              </a:rPr>
              <a:t>THANK YOU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20226111</TotalTime>
  <Words>792</Words>
  <Application>Microsoft Office PowerPoint</Application>
  <PresentationFormat>On-screen Show (4:3)</PresentationFormat>
  <Paragraphs>123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Default Design</vt:lpstr>
      <vt:lpstr>  Membrane Processing: Electro - dialysis of milk and its by-products   </vt:lpstr>
      <vt:lpstr>Applications of Electro dialysis (ED)</vt:lpstr>
      <vt:lpstr>What does ED do…Applications</vt:lpstr>
      <vt:lpstr>Electrodialytic Phenomena and their Applications in Dairy Industry</vt:lpstr>
      <vt:lpstr>Electrodialytic Phenomena and their Applications Industry</vt:lpstr>
      <vt:lpstr>Electrodialysis- A membrane Process</vt:lpstr>
      <vt:lpstr>Electrodialysis- A membrane Process</vt:lpstr>
      <vt:lpstr>Principles of ED</vt:lpstr>
      <vt:lpstr>Schematic diag. of Electrodialysis</vt:lpstr>
      <vt:lpstr>Electrodialysis- A membrane Process</vt:lpstr>
      <vt:lpstr>Electrodialysis</vt:lpstr>
      <vt:lpstr>Characterization of Ion-Exchange Membranes</vt:lpstr>
      <vt:lpstr> Plate and Frame arrangement of  ED Modules</vt:lpstr>
      <vt:lpstr>Membrane characteristics and operation</vt:lpstr>
      <vt:lpstr>Membrane characteristics and operation</vt:lpstr>
      <vt:lpstr>Electrodialysis</vt:lpstr>
      <vt:lpstr>Slide 17</vt:lpstr>
    </vt:vector>
  </TitlesOfParts>
  <Company>RSSB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ICTDF-2007 TRADITIONAL INDIAN DAIRY PRODUCTS: Prospects for Industrialization</dc:title>
  <dc:creator>ps</dc:creator>
  <cp:lastModifiedBy>jhangir</cp:lastModifiedBy>
  <cp:revision>206</cp:revision>
  <dcterms:created xsi:type="dcterms:W3CDTF">2007-11-06T10:48:03Z</dcterms:created>
  <dcterms:modified xsi:type="dcterms:W3CDTF">2020-04-20T04:03:13Z</dcterms:modified>
</cp:coreProperties>
</file>