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1" r:id="rId2"/>
    <p:sldId id="310" r:id="rId3"/>
    <p:sldId id="309" r:id="rId4"/>
    <p:sldId id="307" r:id="rId5"/>
    <p:sldId id="312" r:id="rId6"/>
    <p:sldId id="308" r:id="rId7"/>
    <p:sldId id="306" r:id="rId8"/>
    <p:sldId id="304" r:id="rId9"/>
    <p:sldId id="303" r:id="rId10"/>
    <p:sldId id="314" r:id="rId11"/>
    <p:sldId id="305" r:id="rId12"/>
    <p:sldId id="315" r:id="rId13"/>
    <p:sldId id="316" r:id="rId14"/>
    <p:sldId id="317" r:id="rId15"/>
    <p:sldId id="318" r:id="rId16"/>
    <p:sldId id="302" r:id="rId17"/>
    <p:sldId id="286" r:id="rId18"/>
    <p:sldId id="31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kesh Kumar" initials="RK" lastIdx="1" clrIdx="0">
    <p:extLst>
      <p:ext uri="{19B8F6BF-5375-455C-9EA6-DF929625EA0E}">
        <p15:presenceInfo xmlns:p15="http://schemas.microsoft.com/office/powerpoint/2012/main" userId="b20960606465f6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3962" autoAdjust="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56F0E-40DB-4711-B016-2ADEC8518DB7}" type="datetimeFigureOut">
              <a:rPr lang="en-IN" smtClean="0"/>
              <a:t>01-04-2020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4C02A-3AD7-4991-88F6-E1395604A23A}" type="slidenum">
              <a:rPr lang="en-IN" smtClean="0"/>
              <a:t>‹#›</a:t>
            </a:fld>
            <a:endParaRPr lang="en-IN"/>
          </a:p>
        </p:txBody>
      </p:sp>
    </p:spTree>
    <p:extLst>
      <p:ext uri="{BB962C8B-B14F-4D97-AF65-F5344CB8AC3E}">
        <p14:creationId xmlns:p14="http://schemas.microsoft.com/office/powerpoint/2010/main" val="424487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C44C02A-3AD7-4991-88F6-E1395604A23A}" type="slidenum">
              <a:rPr lang="en-IN" smtClean="0"/>
              <a:t>6</a:t>
            </a:fld>
            <a:endParaRPr lang="en-IN"/>
          </a:p>
        </p:txBody>
      </p:sp>
    </p:spTree>
    <p:extLst>
      <p:ext uri="{BB962C8B-B14F-4D97-AF65-F5344CB8AC3E}">
        <p14:creationId xmlns:p14="http://schemas.microsoft.com/office/powerpoint/2010/main" val="356767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1F6C1C-C1F1-46A7-A684-ED3FF28127D4}" type="datetimeFigureOut">
              <a:rPr lang="en-IN" smtClean="0"/>
              <a:t>01-04-2020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235687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F6C1C-C1F1-46A7-A684-ED3FF28127D4}" type="datetimeFigureOut">
              <a:rPr lang="en-IN" smtClean="0"/>
              <a:t>01-04-2020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344532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F6C1C-C1F1-46A7-A684-ED3FF28127D4}" type="datetimeFigureOut">
              <a:rPr lang="en-IN" smtClean="0"/>
              <a:t>01-04-2020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261761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F6C1C-C1F1-46A7-A684-ED3FF28127D4}" type="datetimeFigureOut">
              <a:rPr lang="en-IN" smtClean="0"/>
              <a:t>01-04-2020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C1EF71-5EDF-49A7-904E-8E28A695306A}" type="slidenum">
              <a:rPr lang="en-IN" smtClean="0"/>
              <a:t>‹#›</a:t>
            </a:fld>
            <a:endParaRPr lang="en-I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74673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F6C1C-C1F1-46A7-A684-ED3FF28127D4}" type="datetimeFigureOut">
              <a:rPr lang="en-IN" smtClean="0"/>
              <a:t>01-04-2020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650740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61F6C1C-C1F1-46A7-A684-ED3FF28127D4}" type="datetimeFigureOut">
              <a:rPr lang="en-IN" smtClean="0"/>
              <a:t>01-04-2020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1975045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61F6C1C-C1F1-46A7-A684-ED3FF28127D4}" type="datetimeFigureOut">
              <a:rPr lang="en-IN" smtClean="0"/>
              <a:t>01-04-2020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2854863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F6C1C-C1F1-46A7-A684-ED3FF28127D4}" type="datetimeFigureOut">
              <a:rPr lang="en-IN" smtClean="0"/>
              <a:t>01-04-2020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2065536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F6C1C-C1F1-46A7-A684-ED3FF28127D4}" type="datetimeFigureOut">
              <a:rPr lang="en-IN" smtClean="0"/>
              <a:t>01-04-2020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3633673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F6C1C-C1F1-46A7-A684-ED3FF28127D4}" type="datetimeFigureOut">
              <a:rPr lang="en-IN" smtClean="0"/>
              <a:t>01-04-2020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235897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1F6C1C-C1F1-46A7-A684-ED3FF28127D4}" type="datetimeFigureOut">
              <a:rPr lang="en-IN" smtClean="0"/>
              <a:t>01-04-2020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172285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F6C1C-C1F1-46A7-A684-ED3FF28127D4}" type="datetimeFigureOut">
              <a:rPr lang="en-IN" smtClean="0"/>
              <a:t>01-04-2020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11134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F6C1C-C1F1-46A7-A684-ED3FF28127D4}" type="datetimeFigureOut">
              <a:rPr lang="en-IN" smtClean="0"/>
              <a:t>01-04-2020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233525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F6C1C-C1F1-46A7-A684-ED3FF28127D4}" type="datetimeFigureOut">
              <a:rPr lang="en-IN" smtClean="0"/>
              <a:t>01-04-2020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237289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61F6C1C-C1F1-46A7-A684-ED3FF28127D4}" type="datetimeFigureOut">
              <a:rPr lang="en-IN" smtClean="0"/>
              <a:t>01-04-2020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64096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F6C1C-C1F1-46A7-A684-ED3FF28127D4}" type="datetimeFigureOut">
              <a:rPr lang="en-IN" smtClean="0"/>
              <a:t>01-04-2020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3234630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F6C1C-C1F1-46A7-A684-ED3FF28127D4}" type="datetimeFigureOut">
              <a:rPr lang="en-IN" smtClean="0"/>
              <a:t>01-04-2020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C1EF71-5EDF-49A7-904E-8E28A695306A}" type="slidenum">
              <a:rPr lang="en-IN" smtClean="0"/>
              <a:t>‹#›</a:t>
            </a:fld>
            <a:endParaRPr lang="en-IN"/>
          </a:p>
        </p:txBody>
      </p:sp>
    </p:spTree>
    <p:extLst>
      <p:ext uri="{BB962C8B-B14F-4D97-AF65-F5344CB8AC3E}">
        <p14:creationId xmlns:p14="http://schemas.microsoft.com/office/powerpoint/2010/main" val="124525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61F6C1C-C1F1-46A7-A684-ED3FF28127D4}" type="datetimeFigureOut">
              <a:rPr lang="en-IN" smtClean="0"/>
              <a:t>01-04-2020</a:t>
            </a:fld>
            <a:endParaRPr lang="en-I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3C1EF71-5EDF-49A7-904E-8E28A695306A}" type="slidenum">
              <a:rPr lang="en-IN" smtClean="0"/>
              <a:t>‹#›</a:t>
            </a:fld>
            <a:endParaRPr lang="en-IN"/>
          </a:p>
        </p:txBody>
      </p:sp>
    </p:spTree>
    <p:extLst>
      <p:ext uri="{BB962C8B-B14F-4D97-AF65-F5344CB8AC3E}">
        <p14:creationId xmlns:p14="http://schemas.microsoft.com/office/powerpoint/2010/main" val="2691869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akesh Kumar\Desktop\New folder (6)\BASU Official Noticeboard 20180110_000810.jpg">
            <a:extLst>
              <a:ext uri="{FF2B5EF4-FFF2-40B4-BE49-F238E27FC236}">
                <a16:creationId xmlns:a16="http://schemas.microsoft.com/office/drawing/2014/main" id="{DB390EF1-2D54-49EF-9962-FABAAC70386F}"/>
              </a:ext>
            </a:extLst>
          </p:cNvPr>
          <p:cNvPicPr>
            <a:picLocks noChangeAspect="1" noChangeArrowheads="1"/>
          </p:cNvPicPr>
          <p:nvPr/>
        </p:nvPicPr>
        <p:blipFill>
          <a:blip r:embed="rId2" cstate="print"/>
          <a:srcRect/>
          <a:stretch>
            <a:fillRect/>
          </a:stretch>
        </p:blipFill>
        <p:spPr bwMode="auto">
          <a:xfrm>
            <a:off x="10582342" y="292964"/>
            <a:ext cx="1352578" cy="1440586"/>
          </a:xfrm>
          <a:prstGeom prst="rect">
            <a:avLst/>
          </a:prstGeom>
          <a:noFill/>
        </p:spPr>
      </p:pic>
      <p:pic>
        <p:nvPicPr>
          <p:cNvPr id="7" name="Picture 16" descr="C:\Users\Rakesh Kumar\Downloads\IMG-20171012-WA0017.jpg">
            <a:extLst>
              <a:ext uri="{FF2B5EF4-FFF2-40B4-BE49-F238E27FC236}">
                <a16:creationId xmlns:a16="http://schemas.microsoft.com/office/drawing/2014/main" id="{BCF6B0C8-92B9-4C41-A118-9A0894A72405}"/>
              </a:ext>
            </a:extLst>
          </p:cNvPr>
          <p:cNvPicPr>
            <a:picLocks noChangeAspect="1" noChangeArrowheads="1"/>
          </p:cNvPicPr>
          <p:nvPr/>
        </p:nvPicPr>
        <p:blipFill>
          <a:blip r:embed="rId3"/>
          <a:srcRect/>
          <a:stretch>
            <a:fillRect/>
          </a:stretch>
        </p:blipFill>
        <p:spPr bwMode="auto">
          <a:xfrm>
            <a:off x="571472" y="500042"/>
            <a:ext cx="1209703" cy="1440586"/>
          </a:xfrm>
          <a:prstGeom prst="rect">
            <a:avLst/>
          </a:prstGeom>
          <a:noFill/>
          <a:ln w="9525">
            <a:noFill/>
            <a:miter lim="800000"/>
            <a:headEnd/>
            <a:tailEnd/>
          </a:ln>
        </p:spPr>
      </p:pic>
      <p:sp>
        <p:nvSpPr>
          <p:cNvPr id="8" name="Rectangle 10">
            <a:extLst>
              <a:ext uri="{FF2B5EF4-FFF2-40B4-BE49-F238E27FC236}">
                <a16:creationId xmlns:a16="http://schemas.microsoft.com/office/drawing/2014/main" id="{043CA277-30A5-4382-A81C-5C794232C39C}"/>
              </a:ext>
            </a:extLst>
          </p:cNvPr>
          <p:cNvSpPr>
            <a:spLocks noChangeArrowheads="1"/>
          </p:cNvSpPr>
          <p:nvPr/>
        </p:nvSpPr>
        <p:spPr bwMode="auto">
          <a:xfrm>
            <a:off x="512161" y="2562212"/>
            <a:ext cx="5345723" cy="1323439"/>
          </a:xfrm>
          <a:prstGeom prst="rect">
            <a:avLst/>
          </a:prstGeom>
          <a:noFill/>
          <a:ln w="9525">
            <a:noFill/>
            <a:miter lim="800000"/>
            <a:headEnd/>
            <a:tailEnd/>
          </a:ln>
          <a:effectLst/>
        </p:spPr>
        <p:txBody>
          <a:bodyPr>
            <a:spAutoFit/>
          </a:bodyPr>
          <a:lstStyle/>
          <a:p>
            <a:pPr>
              <a:defRPr/>
            </a:pPr>
            <a:r>
              <a:rPr lang="en-AU" sz="1600" b="1" dirty="0">
                <a:solidFill>
                  <a:srgbClr val="0000CC"/>
                </a:solidFill>
                <a:effectLst>
                  <a:outerShdw blurRad="38100" dist="38100" dir="2700000" algn="tl">
                    <a:srgbClr val="C0C0C0"/>
                  </a:outerShdw>
                </a:effectLst>
                <a:latin typeface="Arial" charset="0"/>
              </a:rPr>
              <a:t>RAKESH KUMAR</a:t>
            </a:r>
          </a:p>
          <a:p>
            <a:pPr>
              <a:defRPr/>
            </a:pPr>
            <a:r>
              <a:rPr lang="en-AU" sz="1600" b="1" dirty="0">
                <a:solidFill>
                  <a:srgbClr val="0000CC"/>
                </a:solidFill>
                <a:effectLst>
                  <a:outerShdw blurRad="38100" dist="38100" dir="2700000" algn="tl">
                    <a:srgbClr val="C0C0C0"/>
                  </a:outerShdw>
                </a:effectLst>
                <a:latin typeface="Arial" charset="0"/>
              </a:rPr>
              <a:t>ASSOCIATE PROFESSOR (DAIRY MICROBIOLOGY)</a:t>
            </a:r>
          </a:p>
          <a:p>
            <a:pPr>
              <a:defRPr/>
            </a:pPr>
            <a:r>
              <a:rPr lang="en-AU" sz="1600" b="1" dirty="0">
                <a:solidFill>
                  <a:srgbClr val="0000CC"/>
                </a:solidFill>
                <a:effectLst>
                  <a:outerShdw blurRad="38100" dist="38100" dir="2700000" algn="tl">
                    <a:srgbClr val="C0C0C0"/>
                  </a:outerShdw>
                </a:effectLst>
                <a:latin typeface="Arial" charset="0"/>
              </a:rPr>
              <a:t>FACULTY OF DAIRY TECHNOLOGY</a:t>
            </a:r>
          </a:p>
          <a:p>
            <a:pPr>
              <a:defRPr/>
            </a:pPr>
            <a:r>
              <a:rPr lang="en-AU" sz="1600" b="1" dirty="0">
                <a:solidFill>
                  <a:srgbClr val="0000CC"/>
                </a:solidFill>
                <a:effectLst>
                  <a:outerShdw blurRad="38100" dist="38100" dir="2700000" algn="tl">
                    <a:srgbClr val="C0C0C0"/>
                  </a:outerShdw>
                </a:effectLst>
                <a:latin typeface="Arial" charset="0"/>
              </a:rPr>
              <a:t>S.G.I.D.T., BVC CAMPUS,</a:t>
            </a:r>
          </a:p>
          <a:p>
            <a:pPr>
              <a:defRPr/>
            </a:pPr>
            <a:r>
              <a:rPr lang="en-US" sz="1600" b="1" dirty="0">
                <a:solidFill>
                  <a:srgbClr val="0000CC"/>
                </a:solidFill>
                <a:effectLst>
                  <a:outerShdw blurRad="38100" dist="38100" dir="2700000" algn="tl">
                    <a:srgbClr val="C0C0C0"/>
                  </a:outerShdw>
                </a:effectLst>
                <a:latin typeface="Arial" charset="0"/>
              </a:rPr>
              <a:t>P.O.- BVC, DIST.-PATNA-800014</a:t>
            </a:r>
            <a:endParaRPr lang="en-AU" sz="1600" b="1" dirty="0">
              <a:solidFill>
                <a:srgbClr val="0000CC"/>
              </a:solidFill>
              <a:effectLst>
                <a:outerShdw blurRad="38100" dist="38100" dir="2700000" algn="tl">
                  <a:srgbClr val="C0C0C0"/>
                </a:outerShdw>
              </a:effectLst>
              <a:latin typeface="Arial" charset="0"/>
            </a:endParaRPr>
          </a:p>
        </p:txBody>
      </p:sp>
      <p:pic>
        <p:nvPicPr>
          <p:cNvPr id="9" name="Picture 2" descr="http://www.sgidst.org.in/wp-content/uploads/2016/11/dairy_banner_002-1090x344.jpg">
            <a:extLst>
              <a:ext uri="{FF2B5EF4-FFF2-40B4-BE49-F238E27FC236}">
                <a16:creationId xmlns:a16="http://schemas.microsoft.com/office/drawing/2014/main" id="{753B628E-04A5-483F-B280-AE0C201CD310}"/>
              </a:ext>
            </a:extLst>
          </p:cNvPr>
          <p:cNvPicPr>
            <a:picLocks noChangeAspect="1" noChangeArrowheads="1"/>
          </p:cNvPicPr>
          <p:nvPr/>
        </p:nvPicPr>
        <p:blipFill>
          <a:blip r:embed="rId4"/>
          <a:srcRect/>
          <a:stretch>
            <a:fillRect/>
          </a:stretch>
        </p:blipFill>
        <p:spPr bwMode="auto">
          <a:xfrm>
            <a:off x="1357283" y="4400550"/>
            <a:ext cx="9320242" cy="2381250"/>
          </a:xfrm>
          <a:prstGeom prst="rect">
            <a:avLst/>
          </a:prstGeom>
          <a:noFill/>
        </p:spPr>
      </p:pic>
      <p:sp>
        <p:nvSpPr>
          <p:cNvPr id="10" name="Title 4">
            <a:extLst>
              <a:ext uri="{FF2B5EF4-FFF2-40B4-BE49-F238E27FC236}">
                <a16:creationId xmlns:a16="http://schemas.microsoft.com/office/drawing/2014/main" id="{D2ED706B-F0F3-45ED-B8A1-AEA8614E9D8B}"/>
              </a:ext>
            </a:extLst>
          </p:cNvPr>
          <p:cNvSpPr txBox="1">
            <a:spLocks/>
          </p:cNvSpPr>
          <p:nvPr/>
        </p:nvSpPr>
        <p:spPr>
          <a:xfrm>
            <a:off x="2609849" y="386498"/>
            <a:ext cx="6829425" cy="914401"/>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IN" sz="4000" b="1" dirty="0"/>
              <a:t>Course Title: Food and Industrial Microbiology </a:t>
            </a:r>
            <a:r>
              <a:rPr lang="en-IN" sz="3100" b="1" dirty="0"/>
              <a:t>                                              </a:t>
            </a:r>
            <a:br>
              <a:rPr lang="en-IN" sz="3100" dirty="0"/>
            </a:br>
            <a:r>
              <a:rPr lang="en-IN" sz="3800" b="1" dirty="0"/>
              <a:t>Course No. -  DTM-321:  Credit Hrs-3 (2+1)</a:t>
            </a:r>
            <a:br>
              <a:rPr lang="en-IN" sz="3800" dirty="0"/>
            </a:br>
            <a:endParaRPr lang="en-IN" sz="3800" dirty="0"/>
          </a:p>
        </p:txBody>
      </p:sp>
      <p:pic>
        <p:nvPicPr>
          <p:cNvPr id="11" name="Picture 10">
            <a:extLst>
              <a:ext uri="{FF2B5EF4-FFF2-40B4-BE49-F238E27FC236}">
                <a16:creationId xmlns:a16="http://schemas.microsoft.com/office/drawing/2014/main" id="{A23E95DB-93EB-4921-80BC-9935B13E10F3}"/>
              </a:ext>
            </a:extLst>
          </p:cNvPr>
          <p:cNvPicPr/>
          <p:nvPr/>
        </p:nvPicPr>
        <p:blipFill>
          <a:blip r:embed="rId5"/>
          <a:stretch>
            <a:fillRect/>
          </a:stretch>
        </p:blipFill>
        <p:spPr>
          <a:xfrm>
            <a:off x="8439245" y="2092750"/>
            <a:ext cx="3495675" cy="2229127"/>
          </a:xfrm>
          <a:prstGeom prst="rect">
            <a:avLst/>
          </a:prstGeom>
        </p:spPr>
      </p:pic>
      <p:sp>
        <p:nvSpPr>
          <p:cNvPr id="12" name="Title 4">
            <a:extLst>
              <a:ext uri="{FF2B5EF4-FFF2-40B4-BE49-F238E27FC236}">
                <a16:creationId xmlns:a16="http://schemas.microsoft.com/office/drawing/2014/main" id="{92588126-C210-4255-8F98-D9F4464A6AEC}"/>
              </a:ext>
            </a:extLst>
          </p:cNvPr>
          <p:cNvSpPr txBox="1">
            <a:spLocks/>
          </p:cNvSpPr>
          <p:nvPr/>
        </p:nvSpPr>
        <p:spPr>
          <a:xfrm>
            <a:off x="1876128" y="1415592"/>
            <a:ext cx="6829425" cy="914401"/>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IN" sz="4000" b="1" dirty="0"/>
              <a:t>Microbiology of Fruit and vegetables</a:t>
            </a:r>
            <a:r>
              <a:rPr lang="en-IN" sz="3100" b="1" dirty="0"/>
              <a:t>                                              </a:t>
            </a:r>
            <a:br>
              <a:rPr lang="en-IN" sz="3100" dirty="0"/>
            </a:br>
            <a:endParaRPr lang="en-IN" sz="3800" dirty="0"/>
          </a:p>
        </p:txBody>
      </p:sp>
    </p:spTree>
    <p:extLst>
      <p:ext uri="{BB962C8B-B14F-4D97-AF65-F5344CB8AC3E}">
        <p14:creationId xmlns:p14="http://schemas.microsoft.com/office/powerpoint/2010/main" val="190396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B21F9D-7140-4D41-8BDC-A1FA5B70B8F3}"/>
              </a:ext>
            </a:extLst>
          </p:cNvPr>
          <p:cNvSpPr/>
          <p:nvPr/>
        </p:nvSpPr>
        <p:spPr>
          <a:xfrm>
            <a:off x="179109" y="788500"/>
            <a:ext cx="11594969" cy="5090624"/>
          </a:xfrm>
          <a:prstGeom prst="rect">
            <a:avLst/>
          </a:prstGeom>
        </p:spPr>
        <p:txBody>
          <a:bodyPr wrap="square">
            <a:spAutoFit/>
          </a:bodyPr>
          <a:lstStyle/>
          <a:p>
            <a:pPr algn="just">
              <a:lnSpc>
                <a:spcPct val="115000"/>
              </a:lnSpc>
              <a:spcAft>
                <a:spcPts val="0"/>
              </a:spcAft>
            </a:pPr>
            <a:r>
              <a:rPr lang="en-IN" sz="3200" dirty="0">
                <a:solidFill>
                  <a:schemeClr val="accent1">
                    <a:lumMod val="75000"/>
                  </a:schemeClr>
                </a:solidFill>
                <a:ea typeface="Times New Roman" panose="02020603050405020304" pitchFamily="18" charset="0"/>
                <a:cs typeface="Times New Roman" panose="02020603050405020304" pitchFamily="18" charset="0"/>
              </a:rPr>
              <a:t>Microorganisms Associated with Spoilage in Fruits and Juices</a:t>
            </a:r>
          </a:p>
          <a:p>
            <a:pPr algn="just"/>
            <a:r>
              <a:rPr lang="en-IN" sz="2400" dirty="0">
                <a:latin typeface="Times New Roman" panose="02020603050405020304" pitchFamily="18" charset="0"/>
                <a:ea typeface="Times New Roman" panose="02020603050405020304" pitchFamily="18" charset="0"/>
                <a:cs typeface="Times New Roman" panose="02020603050405020304" pitchFamily="18" charset="0"/>
              </a:rPr>
              <a:t>The microorganisms associated with fruits depend on the structure of fruit. The fruits contain different organic acids in varying amounts. The types of acids which are predominately found are citric acid, malic acid and tartaric acid. The low pH of fruits restricts the proliferation of various types of organisms.</a:t>
            </a:r>
            <a:r>
              <a:rPr lang="en-IN" sz="2400" dirty="0">
                <a:latin typeface="Times New Roman" panose="02020603050405020304" pitchFamily="18" charset="0"/>
                <a:cs typeface="Times New Roman" panose="02020603050405020304" pitchFamily="18" charset="0"/>
              </a:rPr>
              <a:t> Due to the low pH, a large number of microorganisms are restricted to grow on fruits. Fungi are most dominating organisms to grow on fruits because of the ability of yeasts and </a:t>
            </a:r>
            <a:r>
              <a:rPr lang="en-IN" sz="2400" dirty="0" err="1">
                <a:latin typeface="Times New Roman" panose="02020603050405020304" pitchFamily="18" charset="0"/>
                <a:cs typeface="Times New Roman" panose="02020603050405020304" pitchFamily="18" charset="0"/>
              </a:rPr>
              <a:t>molds</a:t>
            </a:r>
            <a:r>
              <a:rPr lang="en-IN" sz="2400" dirty="0">
                <a:latin typeface="Times New Roman" panose="02020603050405020304" pitchFamily="18" charset="0"/>
                <a:cs typeface="Times New Roman" panose="02020603050405020304" pitchFamily="18" charset="0"/>
              </a:rPr>
              <a:t> to grow under acidic conditions. A small number of bacteria which are aciduric (ability to resist acidic conditions) also grow. Also the dry conditions prevailing on the skin and surface do not allow the growth of certain microorganisms. Besides, these plants also produce certain antimicrobial components too. Despite the high water activity of most fruits, the low pH leads to their spoilage being dominated by fungi, both yeasts and </a:t>
            </a:r>
            <a:r>
              <a:rPr lang="en-IN" sz="2400" dirty="0" err="1">
                <a:latin typeface="Times New Roman" panose="02020603050405020304" pitchFamily="18" charset="0"/>
                <a:cs typeface="Times New Roman" panose="02020603050405020304" pitchFamily="18" charset="0"/>
              </a:rPr>
              <a:t>molds</a:t>
            </a:r>
            <a:r>
              <a:rPr lang="en-IN" sz="2400" dirty="0">
                <a:latin typeface="Times New Roman" panose="02020603050405020304" pitchFamily="18" charset="0"/>
                <a:cs typeface="Times New Roman" panose="02020603050405020304" pitchFamily="18" charset="0"/>
              </a:rPr>
              <a:t> but especially the latter.</a:t>
            </a:r>
          </a:p>
          <a:p>
            <a:pPr algn="just"/>
            <a:r>
              <a:rPr lang="en-IN" sz="2400" b="1" dirty="0">
                <a:latin typeface="Times New Roman" panose="02020603050405020304" pitchFamily="18" charset="0"/>
                <a:ea typeface="Times New Roman" panose="02020603050405020304" pitchFamily="18" charset="0"/>
              </a:rPr>
              <a:t> </a:t>
            </a:r>
            <a:endParaRPr lang="en-IN" dirty="0"/>
          </a:p>
        </p:txBody>
      </p:sp>
    </p:spTree>
    <p:extLst>
      <p:ext uri="{BB962C8B-B14F-4D97-AF65-F5344CB8AC3E}">
        <p14:creationId xmlns:p14="http://schemas.microsoft.com/office/powerpoint/2010/main" val="132242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95DBB5-191F-4D30-B14B-0B6A832F57C3}"/>
              </a:ext>
            </a:extLst>
          </p:cNvPr>
          <p:cNvPicPr/>
          <p:nvPr/>
        </p:nvPicPr>
        <p:blipFill>
          <a:blip r:embed="rId2"/>
          <a:srcRect/>
          <a:stretch>
            <a:fillRect/>
          </a:stretch>
        </p:blipFill>
        <p:spPr bwMode="auto">
          <a:xfrm>
            <a:off x="1423447" y="763572"/>
            <a:ext cx="10001840" cy="5929460"/>
          </a:xfrm>
          <a:prstGeom prst="rect">
            <a:avLst/>
          </a:prstGeom>
          <a:noFill/>
          <a:ln w="9525">
            <a:noFill/>
            <a:miter lim="800000"/>
            <a:headEnd/>
            <a:tailEnd/>
          </a:ln>
        </p:spPr>
      </p:pic>
      <p:sp>
        <p:nvSpPr>
          <p:cNvPr id="3" name="Rectangle 2">
            <a:extLst>
              <a:ext uri="{FF2B5EF4-FFF2-40B4-BE49-F238E27FC236}">
                <a16:creationId xmlns:a16="http://schemas.microsoft.com/office/drawing/2014/main" id="{6F958879-F4D4-4470-9054-56B85ED9B870}"/>
              </a:ext>
            </a:extLst>
          </p:cNvPr>
          <p:cNvSpPr/>
          <p:nvPr/>
        </p:nvSpPr>
        <p:spPr>
          <a:xfrm>
            <a:off x="2600331" y="132240"/>
            <a:ext cx="6991337" cy="556114"/>
          </a:xfrm>
          <a:prstGeom prst="rect">
            <a:avLst/>
          </a:prstGeom>
        </p:spPr>
        <p:txBody>
          <a:bodyPr wrap="none">
            <a:spAutoFit/>
          </a:bodyPr>
          <a:lstStyle/>
          <a:p>
            <a:pPr algn="ctr">
              <a:lnSpc>
                <a:spcPct val="115000"/>
              </a:lnSpc>
              <a:spcAft>
                <a:spcPts val="0"/>
              </a:spcAft>
            </a:pPr>
            <a:r>
              <a:rPr lang="en-IN" sz="2800" dirty="0">
                <a:solidFill>
                  <a:schemeClr val="accent1">
                    <a:lumMod val="75000"/>
                  </a:schemeClr>
                </a:solidFill>
                <a:ea typeface="Times New Roman" panose="02020603050405020304" pitchFamily="18" charset="0"/>
                <a:cs typeface="Times New Roman" panose="02020603050405020304" pitchFamily="18" charset="0"/>
              </a:rPr>
              <a:t>Type of acid associated with fruits and their pH</a:t>
            </a:r>
            <a:endParaRPr lang="en-IN" sz="2800" dirty="0">
              <a:solidFill>
                <a:schemeClr val="accent1">
                  <a:lumMod val="75000"/>
                </a:schemeClr>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11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CACD3A-24ED-4DF6-832A-02F48695803B}"/>
              </a:ext>
            </a:extLst>
          </p:cNvPr>
          <p:cNvSpPr/>
          <p:nvPr/>
        </p:nvSpPr>
        <p:spPr>
          <a:xfrm>
            <a:off x="207389" y="937652"/>
            <a:ext cx="11764651" cy="5090624"/>
          </a:xfrm>
          <a:prstGeom prst="rect">
            <a:avLst/>
          </a:prstGeom>
        </p:spPr>
        <p:txBody>
          <a:bodyPr wrap="square">
            <a:spAutoFit/>
          </a:bodyPr>
          <a:lstStyle/>
          <a:p>
            <a:pPr algn="just">
              <a:lnSpc>
                <a:spcPct val="115000"/>
              </a:lnSpc>
              <a:spcAft>
                <a:spcPts val="0"/>
              </a:spcAft>
            </a:pPr>
            <a:r>
              <a:rPr lang="en-IN" sz="3200" b="1" dirty="0">
                <a:solidFill>
                  <a:schemeClr val="accent1">
                    <a:lumMod val="75000"/>
                  </a:schemeClr>
                </a:solidFill>
                <a:ea typeface="Times New Roman" panose="02020603050405020304" pitchFamily="18" charset="0"/>
                <a:cs typeface="Times New Roman" panose="02020603050405020304" pitchFamily="18" charset="0"/>
              </a:rPr>
              <a:t>Yeasts</a:t>
            </a:r>
            <a:endParaRPr lang="en-IN" sz="3200" dirty="0">
              <a:solidFill>
                <a:schemeClr val="accent1">
                  <a:lumMod val="75000"/>
                </a:schemeClr>
              </a:solidFill>
              <a:ea typeface="Times New Roman" panose="02020603050405020304" pitchFamily="18" charset="0"/>
              <a:cs typeface="Times New Roman" panose="02020603050405020304" pitchFamily="18" charset="0"/>
            </a:endParaRPr>
          </a:p>
          <a:p>
            <a:pPr algn="just"/>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Yeasts are unicellular fungi which normally reproduce by budding. Of the 215 species important in foods, about 32 genera are associated with fruits and fruit products . Only a few species of yeasts are pathogenic for man and other animals. None of the pathogenic species are common contaminants of fruits and fruit products. Fruit that has been damaged by birds, insects, or pathogenic fungi usually contain very high yeast populations. The yeasts are introduced into the exposed tissue, often via insects and are able to use the sugars and other nutrients to support their growth. Types of yeasts growing in fruits depend upon the nature of the fruit and the strain of yeast. </a:t>
            </a:r>
          </a:p>
          <a:p>
            <a:pPr algn="just"/>
            <a:r>
              <a:rPr lang="en-IN" sz="2400" dirty="0">
                <a:latin typeface="Times New Roman" panose="02020603050405020304" pitchFamily="18" charset="0"/>
                <a:cs typeface="Times New Roman" panose="02020603050405020304" pitchFamily="18" charset="0"/>
              </a:rPr>
              <a:t>While carbon dioxide and ethanol are the predominant metabolic products of yeasts, other products such as glycerol, acetaldehyde, pyruvic acid, and a keto glutaric acid are also formed. Oxidative yeasts such as species of </a:t>
            </a:r>
            <a:r>
              <a:rPr lang="en-IN" sz="2400" i="1" dirty="0">
                <a:latin typeface="Times New Roman" panose="02020603050405020304" pitchFamily="18" charset="0"/>
                <a:cs typeface="Times New Roman" panose="02020603050405020304" pitchFamily="18" charset="0"/>
              </a:rPr>
              <a:t>Brettanomyces </a:t>
            </a:r>
            <a:r>
              <a:rPr lang="en-IN" sz="2400" dirty="0">
                <a:latin typeface="Times New Roman" panose="02020603050405020304" pitchFamily="18" charset="0"/>
                <a:cs typeface="Times New Roman" panose="02020603050405020304" pitchFamily="18" charset="0"/>
              </a:rPr>
              <a:t>produce acetic acid in wines and other fruit products. </a:t>
            </a:r>
          </a:p>
        </p:txBody>
      </p:sp>
    </p:spTree>
    <p:extLst>
      <p:ext uri="{BB962C8B-B14F-4D97-AF65-F5344CB8AC3E}">
        <p14:creationId xmlns:p14="http://schemas.microsoft.com/office/powerpoint/2010/main" val="292005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D2A564-6F03-4FF2-A6D9-D887417AB0A8}"/>
              </a:ext>
            </a:extLst>
          </p:cNvPr>
          <p:cNvSpPr/>
          <p:nvPr/>
        </p:nvSpPr>
        <p:spPr>
          <a:xfrm>
            <a:off x="160256" y="-88539"/>
            <a:ext cx="11906053" cy="6995569"/>
          </a:xfrm>
          <a:prstGeom prst="rect">
            <a:avLst/>
          </a:prstGeom>
        </p:spPr>
        <p:txBody>
          <a:bodyPr wrap="square">
            <a:spAutoFit/>
          </a:bodyPr>
          <a:lstStyle/>
          <a:p>
            <a:pPr algn="just">
              <a:lnSpc>
                <a:spcPct val="115000"/>
              </a:lnSpc>
              <a:spcAft>
                <a:spcPts val="0"/>
              </a:spcAft>
            </a:pPr>
            <a:r>
              <a:rPr lang="en-IN" sz="3200" dirty="0" err="1">
                <a:solidFill>
                  <a:schemeClr val="accent1">
                    <a:lumMod val="75000"/>
                  </a:schemeClr>
                </a:solidFill>
                <a:ea typeface="Times New Roman" panose="02020603050405020304" pitchFamily="18" charset="0"/>
                <a:cs typeface="Times New Roman" panose="02020603050405020304" pitchFamily="18" charset="0"/>
              </a:rPr>
              <a:t>Molds</a:t>
            </a:r>
            <a:endParaRPr lang="en-IN" sz="3200" dirty="0">
              <a:solidFill>
                <a:schemeClr val="accent1">
                  <a:lumMod val="75000"/>
                </a:schemeClr>
              </a:solidFill>
              <a:ea typeface="Times New Roman" panose="02020603050405020304" pitchFamily="18" charset="0"/>
              <a:cs typeface="Times New Roman" panose="02020603050405020304" pitchFamily="18" charset="0"/>
            </a:endParaRPr>
          </a:p>
          <a:p>
            <a:pPr algn="just">
              <a:lnSpc>
                <a:spcPct val="115000"/>
              </a:lnSpc>
              <a:spcAft>
                <a:spcPts val="0"/>
              </a:spcAft>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These are filamentous fungi which are important group of microflora of fruit products due to following reasons</a:t>
            </a:r>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1. Some of the members are xerophilic, thereby having potential to spoil foods of low water activity such as dried fruits and fruit juice concentrates.</a:t>
            </a:r>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2. Some of the species have heat resistant spores such as ascospores which can survive the commercial pasteurization treatments that are given to most fruit products.</a:t>
            </a:r>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3. Growth of </a:t>
            </a:r>
            <a:r>
              <a:rPr lang="en-IN" sz="2400" dirty="0" err="1">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molds</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on processing equipment such as wooden tanks can result in the generation of off </a:t>
            </a:r>
            <a:r>
              <a:rPr lang="en-IN" sz="2400" dirty="0" err="1">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flavors</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in wines, juices, and other fruit products.</a:t>
            </a:r>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IN" sz="2400" dirty="0" err="1">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Mold</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infected raw fruit may become soft after processing because pectinases were not inactivated by the thermal treatment.</a:t>
            </a:r>
          </a:p>
          <a:p>
            <a:pPr algn="just">
              <a:lnSpc>
                <a:spcPct val="115000"/>
              </a:lnSpc>
              <a:spcAft>
                <a:spcPts val="0"/>
              </a:spcAft>
            </a:pPr>
            <a:r>
              <a:rPr lang="en-IN" sz="2400" dirty="0">
                <a:latin typeface="Times New Roman" panose="02020603050405020304" pitchFamily="18" charset="0"/>
                <a:cs typeface="Times New Roman" panose="02020603050405020304" pitchFamily="18" charset="0"/>
              </a:rPr>
              <a:t>5. The metabolic products of many </a:t>
            </a:r>
            <a:r>
              <a:rPr lang="en-IN" sz="2400" dirty="0" err="1">
                <a:latin typeface="Times New Roman" panose="02020603050405020304" pitchFamily="18" charset="0"/>
                <a:cs typeface="Times New Roman" panose="02020603050405020304" pitchFamily="18" charset="0"/>
              </a:rPr>
              <a:t>molds</a:t>
            </a:r>
            <a:r>
              <a:rPr lang="en-IN" sz="2400" dirty="0">
                <a:latin typeface="Times New Roman" panose="02020603050405020304" pitchFamily="18" charset="0"/>
                <a:cs typeface="Times New Roman" panose="02020603050405020304" pitchFamily="18" charset="0"/>
              </a:rPr>
              <a:t> are toxic to humans. Of these toxins, mycotoxins are important components. </a:t>
            </a:r>
            <a:r>
              <a:rPr lang="en-IN" sz="2400" dirty="0" err="1">
                <a:latin typeface="Times New Roman" panose="02020603050405020304" pitchFamily="18" charset="0"/>
                <a:cs typeface="Times New Roman" panose="02020603050405020304" pitchFamily="18" charset="0"/>
              </a:rPr>
              <a:t>Molds</a:t>
            </a:r>
            <a:r>
              <a:rPr lang="en-IN" sz="2400" dirty="0">
                <a:latin typeface="Times New Roman" panose="02020603050405020304" pitchFamily="18" charset="0"/>
                <a:cs typeface="Times New Roman" panose="02020603050405020304" pitchFamily="18" charset="0"/>
              </a:rPr>
              <a:t> are aerobic microorganisms, but many of them are very efficient scavengers of oxygen. Due to this property of </a:t>
            </a:r>
            <a:r>
              <a:rPr lang="en-IN" sz="2400" dirty="0" err="1">
                <a:latin typeface="Times New Roman" panose="02020603050405020304" pitchFamily="18" charset="0"/>
                <a:cs typeface="Times New Roman" panose="02020603050405020304" pitchFamily="18" charset="0"/>
              </a:rPr>
              <a:t>molds</a:t>
            </a:r>
            <a:r>
              <a:rPr lang="en-IN" sz="2400" dirty="0">
                <a:latin typeface="Times New Roman" panose="02020603050405020304" pitchFamily="18" charset="0"/>
                <a:cs typeface="Times New Roman" panose="02020603050405020304" pitchFamily="18" charset="0"/>
              </a:rPr>
              <a:t>, processed fruits, including those hermetically sealed in cans or glass, are susceptible to spoilage. </a:t>
            </a:r>
            <a:r>
              <a:rPr lang="en-IN" sz="2400" i="1" dirty="0">
                <a:latin typeface="Times New Roman" panose="02020603050405020304" pitchFamily="18" charset="0"/>
                <a:cs typeface="Times New Roman" panose="02020603050405020304" pitchFamily="18" charset="0"/>
              </a:rPr>
              <a:t>Penicillium </a:t>
            </a:r>
            <a:r>
              <a:rPr lang="en-IN" sz="2400" i="1" dirty="0" err="1">
                <a:latin typeface="Times New Roman" panose="02020603050405020304" pitchFamily="18" charset="0"/>
                <a:cs typeface="Times New Roman" panose="02020603050405020304" pitchFamily="18" charset="0"/>
              </a:rPr>
              <a:t>italicum</a:t>
            </a:r>
            <a:r>
              <a:rPr lang="en-IN" sz="2400" i="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(blue </a:t>
            </a:r>
            <a:r>
              <a:rPr lang="en-IN" sz="2400" dirty="0" err="1">
                <a:latin typeface="Times New Roman" panose="02020603050405020304" pitchFamily="18" charset="0"/>
                <a:cs typeface="Times New Roman" panose="02020603050405020304" pitchFamily="18" charset="0"/>
              </a:rPr>
              <a:t>mold</a:t>
            </a:r>
            <a:r>
              <a:rPr lang="en-IN" sz="2400" dirty="0">
                <a:latin typeface="Times New Roman" panose="02020603050405020304" pitchFamily="18" charset="0"/>
                <a:cs typeface="Times New Roman" panose="02020603050405020304" pitchFamily="18" charset="0"/>
              </a:rPr>
              <a:t>) and </a:t>
            </a:r>
            <a:r>
              <a:rPr lang="en-IN" sz="2400" i="1" dirty="0">
                <a:latin typeface="Times New Roman" panose="02020603050405020304" pitchFamily="18" charset="0"/>
                <a:cs typeface="Times New Roman" panose="02020603050405020304" pitchFamily="18" charset="0"/>
              </a:rPr>
              <a:t>Penicillium </a:t>
            </a:r>
            <a:r>
              <a:rPr lang="en-IN" sz="2400" i="1" dirty="0" err="1">
                <a:latin typeface="Times New Roman" panose="02020603050405020304" pitchFamily="18" charset="0"/>
                <a:cs typeface="Times New Roman" panose="02020603050405020304" pitchFamily="18" charset="0"/>
              </a:rPr>
              <a:t>digitatum</a:t>
            </a:r>
            <a:r>
              <a:rPr lang="en-IN" sz="2400" i="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(green </a:t>
            </a:r>
            <a:r>
              <a:rPr lang="en-IN" sz="2400" dirty="0" err="1">
                <a:latin typeface="Times New Roman" panose="02020603050405020304" pitchFamily="18" charset="0"/>
                <a:cs typeface="Times New Roman" panose="02020603050405020304" pitchFamily="18" charset="0"/>
              </a:rPr>
              <a:t>mold</a:t>
            </a:r>
            <a:r>
              <a:rPr lang="en-IN" sz="2400" dirty="0">
                <a:latin typeface="Times New Roman" panose="02020603050405020304" pitchFamily="18" charset="0"/>
                <a:cs typeface="Times New Roman" panose="02020603050405020304" pitchFamily="18" charset="0"/>
              </a:rPr>
              <a:t>) seen in oranges, lemons and citrus fruits. </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502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C50658-52FB-4286-9A41-429CFEC2477D}"/>
              </a:ext>
            </a:extLst>
          </p:cNvPr>
          <p:cNvSpPr/>
          <p:nvPr/>
        </p:nvSpPr>
        <p:spPr>
          <a:xfrm>
            <a:off x="263951" y="44992"/>
            <a:ext cx="11755223" cy="6848029"/>
          </a:xfrm>
          <a:prstGeom prst="rect">
            <a:avLst/>
          </a:prstGeom>
        </p:spPr>
        <p:txBody>
          <a:bodyPr wrap="square">
            <a:spAutoFit/>
          </a:bodyPr>
          <a:lstStyle/>
          <a:p>
            <a:pPr algn="just">
              <a:lnSpc>
                <a:spcPct val="115000"/>
              </a:lnSpc>
              <a:spcAft>
                <a:spcPts val="0"/>
              </a:spcAft>
            </a:pPr>
            <a:r>
              <a:rPr lang="en-IN" sz="2800" dirty="0">
                <a:solidFill>
                  <a:schemeClr val="accent1">
                    <a:lumMod val="75000"/>
                  </a:schemeClr>
                </a:solidFill>
                <a:ea typeface="Times New Roman" panose="02020603050405020304" pitchFamily="18" charset="0"/>
                <a:cs typeface="Times New Roman" panose="02020603050405020304" pitchFamily="18" charset="0"/>
              </a:rPr>
              <a:t>Bacteria</a:t>
            </a:r>
          </a:p>
          <a:p>
            <a:pPr algn="just">
              <a:lnSpc>
                <a:spcPct val="115000"/>
              </a:lnSpc>
              <a:spcAft>
                <a:spcPts val="0"/>
              </a:spcAft>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Various groups of bacteria have ability to grow on fruits and its juices. These bacteria by virtue of their diversity in metabolism row on fruits and produce different types of compounds. The major group of bacteria which are involved are:</a:t>
            </a:r>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IN" sz="2400"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Lactic acid bacteria</a:t>
            </a:r>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IN" sz="2400"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Acetic acid bacteria</a:t>
            </a:r>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IN" sz="2400"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Spore formers</a:t>
            </a:r>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IN" sz="2400" b="1"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Lactic acid bacteria</a:t>
            </a:r>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The lactic acid bacteria are Gram positive, catalase negative organisms which can grow under anaerobic conditions. These are rod shaped (lactobacilli), or cocci (</a:t>
            </a:r>
            <a:r>
              <a:rPr lang="en-IN" sz="2400" dirty="0" err="1">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pediococci</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IN" sz="2400" dirty="0" err="1">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leuconostocs</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The homo fermentative species produce mainly lactic acid from hexose sugars. </a:t>
            </a:r>
            <a:r>
              <a:rPr lang="en-IN" sz="2400"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IN" sz="2400" dirty="0" err="1">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heterofermenters</a:t>
            </a:r>
            <a:r>
              <a:rPr lang="en-IN" sz="2400"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 produce one molecule of lactic acid, one molecule of carbon dioxide, and a two carbon compound, which is usually acetic acid or ethanol or a combination of the two.</a:t>
            </a:r>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Growth of lactic acid bacteria in juices and other fruit products cause the formation of haze, gas, acid, and a number of other changes.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630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C0A35-4470-43F2-A53B-A19FFB61277A}"/>
              </a:ext>
            </a:extLst>
          </p:cNvPr>
          <p:cNvSpPr/>
          <p:nvPr/>
        </p:nvSpPr>
        <p:spPr>
          <a:xfrm>
            <a:off x="518474" y="207445"/>
            <a:ext cx="11283885" cy="6570838"/>
          </a:xfrm>
          <a:prstGeom prst="rect">
            <a:avLst/>
          </a:prstGeom>
        </p:spPr>
        <p:txBody>
          <a:bodyPr wrap="square">
            <a:spAutoFit/>
          </a:bodyPr>
          <a:lstStyle/>
          <a:p>
            <a:pPr algn="just">
              <a:lnSpc>
                <a:spcPct val="115000"/>
              </a:lnSpc>
              <a:spcAft>
                <a:spcPts val="0"/>
              </a:spcAft>
            </a:pPr>
            <a:r>
              <a:rPr lang="en-IN" sz="2800" dirty="0">
                <a:solidFill>
                  <a:schemeClr val="accent1">
                    <a:lumMod val="75000"/>
                  </a:schemeClr>
                </a:solidFill>
                <a:ea typeface="Times New Roman" panose="02020603050405020304" pitchFamily="18" charset="0"/>
                <a:cs typeface="Times New Roman" panose="02020603050405020304" pitchFamily="18" charset="0"/>
              </a:rPr>
              <a:t>Acetic acid bacteria</a:t>
            </a:r>
          </a:p>
          <a:p>
            <a:pPr algn="just">
              <a:lnSpc>
                <a:spcPct val="115000"/>
              </a:lnSpc>
              <a:spcAft>
                <a:spcPts val="0"/>
              </a:spcAft>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These are Gram negative, aerobic rods having two genera, viz. </a:t>
            </a:r>
            <a:r>
              <a:rPr lang="en-IN" sz="2400" i="1"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Acetobacter </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and </a:t>
            </a:r>
            <a:r>
              <a:rPr lang="en-IN" sz="2400" i="1" dirty="0" err="1">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Gluconobacter</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Both of these species oxidize ethanol to acetic acid under acidic condition, </a:t>
            </a:r>
            <a:r>
              <a:rPr lang="en-IN" sz="2400" i="1"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Acetobacter </a:t>
            </a:r>
            <a:r>
              <a:rPr lang="en-IN" sz="2400"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species can oxidize acetic acid to carbon dioxide thus, the genus is called as over oxidizer. Because the bacteria are obligate aerobes, juices, wines, and cider are most susceptible to spoilage while held in tanks prior to bottling</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Some strains of </a:t>
            </a:r>
            <a:r>
              <a:rPr lang="en-IN" sz="2400" i="1"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Acetobacter </a:t>
            </a:r>
            <a:r>
              <a:rPr lang="en-IN" sz="2400" i="1" dirty="0" err="1">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pasteurianus</a:t>
            </a:r>
            <a:r>
              <a:rPr lang="en-IN" sz="2400" i="1"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and </a:t>
            </a:r>
            <a:r>
              <a:rPr lang="en-IN" sz="2400" i="1" dirty="0" err="1">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Gluconobacter</a:t>
            </a:r>
            <a:r>
              <a:rPr lang="en-IN" sz="2400" i="1"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i="1" dirty="0" err="1">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oxydans</a:t>
            </a:r>
            <a:r>
              <a:rPr lang="en-IN" sz="2400" i="1"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produce microfibrils composed of cellulose, which leads to formation of flocs in different fruit juice beverages.</a:t>
            </a:r>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2800" dirty="0">
                <a:solidFill>
                  <a:schemeClr val="accent1">
                    <a:lumMod val="75000"/>
                  </a:schemeClr>
                </a:solidFill>
                <a:ea typeface="Times New Roman" panose="02020603050405020304" pitchFamily="18" charset="0"/>
                <a:cs typeface="Times New Roman" panose="02020603050405020304" pitchFamily="18" charset="0"/>
              </a:rPr>
              <a:t>Spore formers</a:t>
            </a:r>
          </a:p>
          <a:p>
            <a:pPr algn="just">
              <a:lnSpc>
                <a:spcPct val="115000"/>
              </a:lnSpc>
              <a:spcAft>
                <a:spcPts val="0"/>
              </a:spcAft>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Spores are heat resistant, so role of organisms producing spores is important in heat treated juices and beverages. </a:t>
            </a:r>
            <a:r>
              <a:rPr lang="en-IN" sz="2400" dirty="0" err="1">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Variuos</a:t>
            </a:r>
            <a:r>
              <a:rPr lang="en-IN" sz="2400"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 spore formers such as </a:t>
            </a:r>
            <a:r>
              <a:rPr lang="en-IN" sz="2400" i="1"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Bacillus </a:t>
            </a:r>
            <a:r>
              <a:rPr lang="en-IN" sz="2400" i="1" dirty="0" err="1">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coagulans</a:t>
            </a:r>
            <a:r>
              <a:rPr lang="en-IN" sz="2400" i="1"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 B. subtilis, B. </a:t>
            </a:r>
            <a:r>
              <a:rPr lang="en-IN" sz="2400" i="1" dirty="0" err="1">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macerans</a:t>
            </a:r>
            <a:r>
              <a:rPr lang="en-IN" sz="2400" i="1"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 B. </a:t>
            </a:r>
            <a:r>
              <a:rPr lang="en-IN" sz="2400" i="1" dirty="0" err="1">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pumilis</a:t>
            </a:r>
            <a:r>
              <a:rPr lang="en-IN" sz="2400" i="1"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 B. </a:t>
            </a:r>
            <a:r>
              <a:rPr lang="en-IN" sz="2400" i="1" dirty="0" err="1">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sphaericus</a:t>
            </a:r>
            <a:r>
              <a:rPr lang="en-IN" sz="2400" i="1"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IN" sz="2400" i="1"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B. </a:t>
            </a:r>
            <a:r>
              <a:rPr lang="en-IN" sz="2400" i="1" dirty="0" err="1">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pantothenticus</a:t>
            </a:r>
            <a:r>
              <a:rPr lang="en-IN" sz="2400" i="1"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have been found to grow in different types of wines.</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Some of these organisms have also been involved in canned fruits. Spore forming bacilli that actually prefer a low pH have been responsible for spoilage of apple juice and a blend of fruit juices.</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650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728CDB-049C-4BD4-BA76-6531C22BAF66}"/>
              </a:ext>
            </a:extLst>
          </p:cNvPr>
          <p:cNvPicPr>
            <a:picLocks noChangeAspect="1"/>
          </p:cNvPicPr>
          <p:nvPr/>
        </p:nvPicPr>
        <p:blipFill>
          <a:blip r:embed="rId2"/>
          <a:stretch>
            <a:fillRect/>
          </a:stretch>
        </p:blipFill>
        <p:spPr>
          <a:xfrm>
            <a:off x="1104900" y="1574522"/>
            <a:ext cx="9982200" cy="3930732"/>
          </a:xfrm>
          <a:prstGeom prst="rect">
            <a:avLst/>
          </a:prstGeom>
          <a:ln w="76200">
            <a:solidFill>
              <a:srgbClr val="060606"/>
            </a:solidFill>
          </a:ln>
        </p:spPr>
      </p:pic>
    </p:spTree>
    <p:extLst>
      <p:ext uri="{BB962C8B-B14F-4D97-AF65-F5344CB8AC3E}">
        <p14:creationId xmlns:p14="http://schemas.microsoft.com/office/powerpoint/2010/main" val="3845179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ME MICROBIAL DEFECTS OF FRUITS&#10; ">
            <a:extLst>
              <a:ext uri="{FF2B5EF4-FFF2-40B4-BE49-F238E27FC236}">
                <a16:creationId xmlns:a16="http://schemas.microsoft.com/office/drawing/2014/main" id="{56F9B29D-6E1D-45C0-B009-1D774D08A20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6181" y="377072"/>
            <a:ext cx="11246178" cy="6212263"/>
          </a:xfrm>
          <a:prstGeom prst="rect">
            <a:avLst/>
          </a:prstGeom>
          <a:noFill/>
          <a:ln w="76200">
            <a:solidFill>
              <a:srgbClr val="060606"/>
            </a:solidFill>
          </a:ln>
        </p:spPr>
      </p:pic>
    </p:spTree>
    <p:extLst>
      <p:ext uri="{BB962C8B-B14F-4D97-AF65-F5344CB8AC3E}">
        <p14:creationId xmlns:p14="http://schemas.microsoft.com/office/powerpoint/2010/main" val="38026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C9CC1F-6440-4F70-ACBF-4D84DC3CAFCB}"/>
              </a:ext>
            </a:extLst>
          </p:cNvPr>
          <p:cNvPicPr>
            <a:picLocks noChangeAspect="1"/>
          </p:cNvPicPr>
          <p:nvPr/>
        </p:nvPicPr>
        <p:blipFill>
          <a:blip r:embed="rId2"/>
          <a:stretch>
            <a:fillRect/>
          </a:stretch>
        </p:blipFill>
        <p:spPr>
          <a:xfrm>
            <a:off x="2092750" y="1475098"/>
            <a:ext cx="7984503" cy="4944555"/>
          </a:xfrm>
          <a:prstGeom prst="rect">
            <a:avLst/>
          </a:prstGeom>
          <a:ln w="76200">
            <a:solidFill>
              <a:srgbClr val="060606"/>
            </a:solidFill>
          </a:ln>
        </p:spPr>
      </p:pic>
      <p:sp>
        <p:nvSpPr>
          <p:cNvPr id="7" name="Rectangle 6">
            <a:extLst>
              <a:ext uri="{FF2B5EF4-FFF2-40B4-BE49-F238E27FC236}">
                <a16:creationId xmlns:a16="http://schemas.microsoft.com/office/drawing/2014/main" id="{EC62FF5C-2EB7-4A64-95EE-139E87E7BEE9}"/>
              </a:ext>
            </a:extLst>
          </p:cNvPr>
          <p:cNvSpPr/>
          <p:nvPr/>
        </p:nvSpPr>
        <p:spPr>
          <a:xfrm>
            <a:off x="4061466" y="538843"/>
            <a:ext cx="4145302" cy="584775"/>
          </a:xfrm>
          <a:prstGeom prst="rect">
            <a:avLst/>
          </a:prstGeom>
        </p:spPr>
        <p:txBody>
          <a:bodyPr wrap="none">
            <a:spAutoFit/>
          </a:bodyPr>
          <a:lstStyle/>
          <a:p>
            <a:r>
              <a:rPr lang="en-IN" sz="3200" dirty="0">
                <a:solidFill>
                  <a:srgbClr val="548DD4"/>
                </a:solidFill>
                <a:ea typeface="Times New Roman" panose="02020603050405020304" pitchFamily="18" charset="0"/>
                <a:cs typeface="Times New Roman" panose="02020603050405020304" pitchFamily="18" charset="0"/>
              </a:rPr>
              <a:t>Method of Preservation </a:t>
            </a:r>
            <a:endParaRPr lang="en-IN" sz="3200" dirty="0"/>
          </a:p>
        </p:txBody>
      </p:sp>
    </p:spTree>
    <p:extLst>
      <p:ext uri="{BB962C8B-B14F-4D97-AF65-F5344CB8AC3E}">
        <p14:creationId xmlns:p14="http://schemas.microsoft.com/office/powerpoint/2010/main" val="2882133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67D6DF-916B-4F9F-90CA-6FE29BA041B8}"/>
              </a:ext>
            </a:extLst>
          </p:cNvPr>
          <p:cNvSpPr/>
          <p:nvPr/>
        </p:nvSpPr>
        <p:spPr>
          <a:xfrm>
            <a:off x="254523" y="244168"/>
            <a:ext cx="11642103" cy="6429261"/>
          </a:xfrm>
          <a:prstGeom prst="rect">
            <a:avLst/>
          </a:prstGeom>
        </p:spPr>
        <p:txBody>
          <a:bodyPr wrap="square">
            <a:spAutoFit/>
          </a:bodyPr>
          <a:lstStyle/>
          <a:p>
            <a:pPr algn="just">
              <a:lnSpc>
                <a:spcPct val="115000"/>
              </a:lnSpc>
              <a:spcAft>
                <a:spcPts val="0"/>
              </a:spcAft>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Vegetables form an integral part of diet due to their role in providing various types of vital nutrients such as carbohydrates, minerals, vitamins, roughage etc. Vegetables being a part of fresh produce, contain high moisture which makes them highly perishable foods and hence more prone to spoilage. Microorganisms gain entry into vegetables from various sources. These sources include:</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Soil</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Water</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Diseased plant</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Harvesting and processing </a:t>
            </a:r>
            <a:r>
              <a:rPr lang="en-IN" sz="2400" dirty="0" err="1">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equipments</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Handlers</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Packaging and packing material</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Contact with spoiled vegetables</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The conditions in which vegetables are stored and transported after harvesting also contribute to rate of spoilage. Other than microbial, sources, the spoilage of vegetables can also occur due to the activity of native enzymes.</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317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Spoilage organisms:&#10; Yeasts: target fruits and vegetables due to their low pH&#10; Moulds: can grow even at very low water...">
            <a:extLst>
              <a:ext uri="{FF2B5EF4-FFF2-40B4-BE49-F238E27FC236}">
                <a16:creationId xmlns:a16="http://schemas.microsoft.com/office/drawing/2014/main" id="{09AB9AD1-1376-4E2A-B421-A2AF72B941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3633" y="320511"/>
            <a:ext cx="11349871" cy="6259398"/>
          </a:xfrm>
          <a:prstGeom prst="rect">
            <a:avLst/>
          </a:prstGeom>
          <a:noFill/>
          <a:ln w="76200">
            <a:solidFill>
              <a:srgbClr val="060606"/>
            </a:solidFill>
          </a:ln>
        </p:spPr>
      </p:pic>
    </p:spTree>
    <p:extLst>
      <p:ext uri="{BB962C8B-B14F-4D97-AF65-F5344CB8AC3E}">
        <p14:creationId xmlns:p14="http://schemas.microsoft.com/office/powerpoint/2010/main" val="265308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E7793-6500-43E8-8222-CCF3E1CCB780}"/>
              </a:ext>
            </a:extLst>
          </p:cNvPr>
          <p:cNvSpPr/>
          <p:nvPr/>
        </p:nvSpPr>
        <p:spPr>
          <a:xfrm>
            <a:off x="386499" y="366719"/>
            <a:ext cx="11510128" cy="5579797"/>
          </a:xfrm>
          <a:prstGeom prst="rect">
            <a:avLst/>
          </a:prstGeom>
        </p:spPr>
        <p:txBody>
          <a:bodyPr wrap="square">
            <a:spAutoFit/>
          </a:bodyPr>
          <a:lstStyle/>
          <a:p>
            <a:pPr indent="457200" algn="just">
              <a:lnSpc>
                <a:spcPct val="115000"/>
              </a:lnSpc>
              <a:spcAft>
                <a:spcPts val="0"/>
              </a:spcAft>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Spoilage in vegetables is mainly affected by composition of vegetable. The non acidic foods are thus spoiled by bacterial rot while acidic foods with dry surfaces are more prone to </a:t>
            </a:r>
            <a:r>
              <a:rPr lang="en-IN" sz="2400" dirty="0" err="1">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mold</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spoilage. The product on which organism grows and types of organisms growing largely determine the character of spoilage.</a:t>
            </a:r>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2400"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Bacterial Soft Rot Caused by </a:t>
            </a:r>
            <a:r>
              <a:rPr lang="en-IN" sz="2400" i="1"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Erwinia </a:t>
            </a:r>
            <a:r>
              <a:rPr lang="en-IN" sz="2400" i="1" dirty="0" err="1">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carotovora</a:t>
            </a:r>
            <a:r>
              <a:rPr lang="en-IN" sz="2400" i="1"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and </a:t>
            </a:r>
            <a:r>
              <a:rPr lang="en-IN" sz="2400" i="1"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Pseudomonas </a:t>
            </a:r>
            <a:r>
              <a:rPr lang="en-IN" sz="2400"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such as </a:t>
            </a:r>
            <a:r>
              <a:rPr lang="en-IN" sz="2400" i="1" dirty="0" err="1">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Psedomonas</a:t>
            </a:r>
            <a:r>
              <a:rPr lang="en-IN" sz="2400" i="1"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i="1" dirty="0" err="1">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marginalis</a:t>
            </a:r>
            <a:r>
              <a:rPr lang="en-IN" sz="2400"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0"/>
              </a:spcAft>
            </a:pPr>
            <a:r>
              <a:rPr lang="en-IN" sz="2400" dirty="0">
                <a:solidFill>
                  <a:srgbClr val="31849B"/>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Breaks down pectin, giving rise to a soft, mushy consistency, sometimes a bad odour and water soaked appearance. Vegetables affected onions, garlic, beans, carrot, beets, lettuce, spinach, potatoes, cabbage, cauliflower, radishes, tomatoes, cucumbers, watermelons.</a:t>
            </a:r>
            <a:endParaRPr lang="en-IN"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Soft rot in tomato caused by </a:t>
            </a:r>
            <a:r>
              <a:rPr lang="en-IN" sz="2400" i="1"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Erwinia </a:t>
            </a:r>
            <a:r>
              <a:rPr lang="en-IN" sz="2400" i="1" dirty="0" err="1">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carotovora</a:t>
            </a:r>
            <a:r>
              <a:rPr lang="en-IN" sz="2400" i="1"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Blue mould rot in tomato caused by </a:t>
            </a:r>
            <a:r>
              <a:rPr lang="en-IN" sz="2400" i="1"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Penicillium </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spp. </a:t>
            </a:r>
            <a:r>
              <a:rPr lang="en-IN" sz="2400" i="1"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Penicillium, Cladosporium, Rhizopus, Aspergillus </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spp. are responsible for various defects in vegetables. </a:t>
            </a:r>
            <a:r>
              <a:rPr lang="en-IN" sz="2400" dirty="0" err="1">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Gray</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err="1">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mold</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rot – caused by </a:t>
            </a:r>
            <a:r>
              <a:rPr lang="en-IN" sz="2400" i="1"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Botrytis </a:t>
            </a:r>
            <a:r>
              <a:rPr lang="en-IN" sz="2400" i="1" dirty="0" err="1">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cinera</a:t>
            </a:r>
            <a:r>
              <a:rPr lang="en-IN" sz="2400" i="1"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400"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in vegetables. Favoured by high humidity and warm temperature</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383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C3C42B-83EA-46DD-9F53-26B677C78AB1}"/>
              </a:ext>
            </a:extLst>
          </p:cNvPr>
          <p:cNvPicPr>
            <a:picLocks noChangeAspect="1"/>
          </p:cNvPicPr>
          <p:nvPr/>
        </p:nvPicPr>
        <p:blipFill>
          <a:blip r:embed="rId2"/>
          <a:stretch>
            <a:fillRect/>
          </a:stretch>
        </p:blipFill>
        <p:spPr>
          <a:xfrm>
            <a:off x="848412" y="1150070"/>
            <a:ext cx="10935093" cy="4496586"/>
          </a:xfrm>
          <a:prstGeom prst="rect">
            <a:avLst/>
          </a:prstGeom>
          <a:ln w="57150">
            <a:solidFill>
              <a:srgbClr val="060606"/>
            </a:solidFill>
          </a:ln>
        </p:spPr>
      </p:pic>
    </p:spTree>
    <p:extLst>
      <p:ext uri="{BB962C8B-B14F-4D97-AF65-F5344CB8AC3E}">
        <p14:creationId xmlns:p14="http://schemas.microsoft.com/office/powerpoint/2010/main" val="317028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8B47C3-E358-434C-84A4-5FDF53EB2C90}"/>
              </a:ext>
            </a:extLst>
          </p:cNvPr>
          <p:cNvPicPr/>
          <p:nvPr/>
        </p:nvPicPr>
        <p:blipFill>
          <a:blip r:embed="rId3"/>
          <a:srcRect/>
          <a:stretch>
            <a:fillRect/>
          </a:stretch>
        </p:blipFill>
        <p:spPr bwMode="auto">
          <a:xfrm>
            <a:off x="148317" y="737206"/>
            <a:ext cx="4706488" cy="3759380"/>
          </a:xfrm>
          <a:prstGeom prst="rect">
            <a:avLst/>
          </a:prstGeom>
          <a:noFill/>
          <a:ln w="9525">
            <a:noFill/>
            <a:miter lim="800000"/>
            <a:headEnd/>
            <a:tailEnd/>
          </a:ln>
        </p:spPr>
      </p:pic>
      <p:sp>
        <p:nvSpPr>
          <p:cNvPr id="3" name="Rectangle 2">
            <a:extLst>
              <a:ext uri="{FF2B5EF4-FFF2-40B4-BE49-F238E27FC236}">
                <a16:creationId xmlns:a16="http://schemas.microsoft.com/office/drawing/2014/main" id="{E036AD09-5485-4420-9642-999BF4A21899}"/>
              </a:ext>
            </a:extLst>
          </p:cNvPr>
          <p:cNvSpPr/>
          <p:nvPr/>
        </p:nvSpPr>
        <p:spPr>
          <a:xfrm>
            <a:off x="148316" y="227758"/>
            <a:ext cx="4555659" cy="461665"/>
          </a:xfrm>
          <a:prstGeom prst="rect">
            <a:avLst/>
          </a:prstGeom>
        </p:spPr>
        <p:txBody>
          <a:bodyPr wrap="square">
            <a:spAutoFit/>
          </a:bodyPr>
          <a:lstStyle/>
          <a:p>
            <a:r>
              <a:rPr lang="en-IN" sz="2400" b="1" dirty="0">
                <a:solidFill>
                  <a:srgbClr val="330000"/>
                </a:solidFill>
                <a:latin typeface="Times New Roman" panose="02020603050405020304" pitchFamily="18" charset="0"/>
                <a:ea typeface="Times New Roman" panose="02020603050405020304" pitchFamily="18" charset="0"/>
              </a:rPr>
              <a:t>Normal microflora of vegetables</a:t>
            </a:r>
            <a:endParaRPr lang="en-IN" sz="2400" dirty="0"/>
          </a:p>
        </p:txBody>
      </p:sp>
      <p:pic>
        <p:nvPicPr>
          <p:cNvPr id="4" name="Picture 3">
            <a:extLst>
              <a:ext uri="{FF2B5EF4-FFF2-40B4-BE49-F238E27FC236}">
                <a16:creationId xmlns:a16="http://schemas.microsoft.com/office/drawing/2014/main" id="{AE06FD19-F3F8-44A2-BD61-F78B3D3BC5B0}"/>
              </a:ext>
            </a:extLst>
          </p:cNvPr>
          <p:cNvPicPr/>
          <p:nvPr/>
        </p:nvPicPr>
        <p:blipFill>
          <a:blip r:embed="rId4"/>
          <a:srcRect/>
          <a:stretch>
            <a:fillRect/>
          </a:stretch>
        </p:blipFill>
        <p:spPr bwMode="auto">
          <a:xfrm>
            <a:off x="4996207" y="697584"/>
            <a:ext cx="7047478" cy="6160416"/>
          </a:xfrm>
          <a:prstGeom prst="rect">
            <a:avLst/>
          </a:prstGeom>
          <a:noFill/>
          <a:ln w="9525">
            <a:noFill/>
            <a:miter lim="800000"/>
            <a:headEnd/>
            <a:tailEnd/>
          </a:ln>
        </p:spPr>
      </p:pic>
      <p:sp>
        <p:nvSpPr>
          <p:cNvPr id="5" name="Rectangle 4">
            <a:extLst>
              <a:ext uri="{FF2B5EF4-FFF2-40B4-BE49-F238E27FC236}">
                <a16:creationId xmlns:a16="http://schemas.microsoft.com/office/drawing/2014/main" id="{22BC006D-8F8F-4DF0-9CBA-F8252E16AA61}"/>
              </a:ext>
            </a:extLst>
          </p:cNvPr>
          <p:cNvSpPr/>
          <p:nvPr/>
        </p:nvSpPr>
        <p:spPr>
          <a:xfrm>
            <a:off x="4722352" y="169948"/>
            <a:ext cx="7498399" cy="490199"/>
          </a:xfrm>
          <a:prstGeom prst="rect">
            <a:avLst/>
          </a:prstGeom>
        </p:spPr>
        <p:txBody>
          <a:bodyPr wrap="none">
            <a:spAutoFit/>
          </a:bodyPr>
          <a:lstStyle/>
          <a:p>
            <a:pPr algn="ctr">
              <a:lnSpc>
                <a:spcPct val="115000"/>
              </a:lnSpc>
              <a:spcAft>
                <a:spcPts val="0"/>
              </a:spcAft>
            </a:pPr>
            <a:r>
              <a:rPr lang="en-IN" sz="2400" b="1"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The major types of spoilages by pathogens in vegetables</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descr="Iron Nutrition, Oxidative Stress, and Pathogen Defense | IntechOpen">
            <a:extLst>
              <a:ext uri="{FF2B5EF4-FFF2-40B4-BE49-F238E27FC236}">
                <a16:creationId xmlns:a16="http://schemas.microsoft.com/office/drawing/2014/main" id="{6DCC08B0-6859-49D9-86EC-124D210BC9E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7107" y="4544369"/>
            <a:ext cx="1783080" cy="2219834"/>
          </a:xfrm>
          <a:prstGeom prst="rect">
            <a:avLst/>
          </a:prstGeom>
          <a:noFill/>
          <a:ln>
            <a:noFill/>
          </a:ln>
        </p:spPr>
      </p:pic>
      <p:pic>
        <p:nvPicPr>
          <p:cNvPr id="7" name="Picture 6" descr="IQF Vegetables - Whole Okra Vegetables Manufacturer from Hubli">
            <a:extLst>
              <a:ext uri="{FF2B5EF4-FFF2-40B4-BE49-F238E27FC236}">
                <a16:creationId xmlns:a16="http://schemas.microsoft.com/office/drawing/2014/main" id="{49E3A2F1-F850-4766-B8BE-D5205A1419F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010187" y="4544368"/>
            <a:ext cx="2844618" cy="2219833"/>
          </a:xfrm>
          <a:prstGeom prst="rect">
            <a:avLst/>
          </a:prstGeom>
          <a:noFill/>
          <a:ln>
            <a:noFill/>
          </a:ln>
        </p:spPr>
      </p:pic>
    </p:spTree>
    <p:extLst>
      <p:ext uri="{BB962C8B-B14F-4D97-AF65-F5344CB8AC3E}">
        <p14:creationId xmlns:p14="http://schemas.microsoft.com/office/powerpoint/2010/main" val="1380263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ME MICROBIAL DEFECTS OF VEGETABLES&#10; ">
            <a:extLst>
              <a:ext uri="{FF2B5EF4-FFF2-40B4-BE49-F238E27FC236}">
                <a16:creationId xmlns:a16="http://schemas.microsoft.com/office/drawing/2014/main" id="{B5A65874-D3E5-4D59-9ED2-0CA34471B1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1341" y="273377"/>
            <a:ext cx="11406432" cy="6344239"/>
          </a:xfrm>
          <a:prstGeom prst="rect">
            <a:avLst/>
          </a:prstGeom>
          <a:noFill/>
          <a:ln w="76200">
            <a:solidFill>
              <a:srgbClr val="060606"/>
            </a:solidFill>
          </a:ln>
        </p:spPr>
      </p:pic>
    </p:spTree>
    <p:extLst>
      <p:ext uri="{BB962C8B-B14F-4D97-AF65-F5344CB8AC3E}">
        <p14:creationId xmlns:p14="http://schemas.microsoft.com/office/powerpoint/2010/main" val="361264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F565BF-73FC-4F82-9DA4-0A0606049DF9}"/>
              </a:ext>
            </a:extLst>
          </p:cNvPr>
          <p:cNvPicPr>
            <a:picLocks noChangeAspect="1"/>
          </p:cNvPicPr>
          <p:nvPr/>
        </p:nvPicPr>
        <p:blipFill>
          <a:blip r:embed="rId2"/>
          <a:stretch>
            <a:fillRect/>
          </a:stretch>
        </p:blipFill>
        <p:spPr>
          <a:xfrm>
            <a:off x="1395167" y="904973"/>
            <a:ext cx="9700181" cy="5759778"/>
          </a:xfrm>
          <a:prstGeom prst="rect">
            <a:avLst/>
          </a:prstGeom>
          <a:ln w="76200">
            <a:solidFill>
              <a:srgbClr val="060606"/>
            </a:solidFill>
          </a:ln>
        </p:spPr>
      </p:pic>
      <p:sp>
        <p:nvSpPr>
          <p:cNvPr id="4" name="Rectangle 3">
            <a:extLst>
              <a:ext uri="{FF2B5EF4-FFF2-40B4-BE49-F238E27FC236}">
                <a16:creationId xmlns:a16="http://schemas.microsoft.com/office/drawing/2014/main" id="{C91F227E-7741-4D00-84D9-0B32398CEFB2}"/>
              </a:ext>
            </a:extLst>
          </p:cNvPr>
          <p:cNvSpPr/>
          <p:nvPr/>
        </p:nvSpPr>
        <p:spPr>
          <a:xfrm>
            <a:off x="4061466" y="359733"/>
            <a:ext cx="4145302" cy="584775"/>
          </a:xfrm>
          <a:prstGeom prst="rect">
            <a:avLst/>
          </a:prstGeom>
        </p:spPr>
        <p:txBody>
          <a:bodyPr wrap="none">
            <a:spAutoFit/>
          </a:bodyPr>
          <a:lstStyle/>
          <a:p>
            <a:r>
              <a:rPr lang="en-IN" sz="3200" dirty="0">
                <a:solidFill>
                  <a:srgbClr val="548DD4"/>
                </a:solidFill>
                <a:ea typeface="Times New Roman" panose="02020603050405020304" pitchFamily="18" charset="0"/>
                <a:cs typeface="Times New Roman" panose="02020603050405020304" pitchFamily="18" charset="0"/>
              </a:rPr>
              <a:t>Method of Preservation </a:t>
            </a:r>
            <a:endParaRPr lang="en-IN" sz="3200" dirty="0"/>
          </a:p>
        </p:txBody>
      </p:sp>
    </p:spTree>
    <p:extLst>
      <p:ext uri="{BB962C8B-B14F-4D97-AF65-F5344CB8AC3E}">
        <p14:creationId xmlns:p14="http://schemas.microsoft.com/office/powerpoint/2010/main" val="4097611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08ACE6-4F59-4859-9110-353C341D9BB6}"/>
              </a:ext>
            </a:extLst>
          </p:cNvPr>
          <p:cNvSpPr/>
          <p:nvPr/>
        </p:nvSpPr>
        <p:spPr>
          <a:xfrm>
            <a:off x="433633" y="946274"/>
            <a:ext cx="11340445" cy="5511637"/>
          </a:xfrm>
          <a:prstGeom prst="rect">
            <a:avLst/>
          </a:prstGeom>
        </p:spPr>
        <p:txBody>
          <a:bodyPr wrap="square">
            <a:spAutoFit/>
          </a:bodyPr>
          <a:lstStyle/>
          <a:p>
            <a:pPr indent="457200" algn="just">
              <a:lnSpc>
                <a:spcPct val="115000"/>
              </a:lnSpc>
              <a:spcAft>
                <a:spcPts val="0"/>
              </a:spcAft>
            </a:pPr>
            <a:r>
              <a:rPr lang="en-IN" sz="2800" b="1" dirty="0">
                <a:solidFill>
                  <a:srgbClr val="548DD4"/>
                </a:solidFill>
                <a:latin typeface="Times New Roman" panose="02020603050405020304" pitchFamily="18" charset="0"/>
                <a:ea typeface="Times New Roman" panose="02020603050405020304" pitchFamily="18" charset="0"/>
                <a:cs typeface="Times New Roman" panose="02020603050405020304" pitchFamily="18" charset="0"/>
              </a:rPr>
              <a:t>Fruits are natural sources of minerals, vitamins besides carbohydrates and other essential substances. Naturally fresh fruits and juices made out of them contain high amount of water thereby making them highly prone to attack by microorganisms. While most of the fruits are naturally provided with coatings and coverings in the form of skins, but these are fragile enough to be easily disturbed by various biological and mechanical factors. Like vegetables, fruits being produce of plants get contaminated through different sources by a variety of microorganisms which may play significant role in their spoilage.</a:t>
            </a:r>
            <a:r>
              <a:rPr lang="en-IN" sz="2800" b="1"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These are soil, water, diseased plant, harvesting and processing </a:t>
            </a:r>
            <a:r>
              <a:rPr lang="en-IN" sz="2800" b="1" dirty="0" err="1">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equipments</a:t>
            </a:r>
            <a:r>
              <a:rPr lang="en-IN" sz="2800" b="1" dirty="0">
                <a:solidFill>
                  <a:srgbClr val="330000"/>
                </a:solidFill>
                <a:latin typeface="Times New Roman" panose="02020603050405020304" pitchFamily="18" charset="0"/>
                <a:ea typeface="Times New Roman" panose="02020603050405020304" pitchFamily="18" charset="0"/>
                <a:cs typeface="Times New Roman" panose="02020603050405020304" pitchFamily="18" charset="0"/>
              </a:rPr>
              <a:t>, handlers, packaging and packing material and contact with spoiled fruits.</a:t>
            </a:r>
            <a:endParaRPr lang="en-IN"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68882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1440</Words>
  <Application>Microsoft Office PowerPoint</Application>
  <PresentationFormat>Widescreen</PresentationFormat>
  <Paragraphs>52</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Symbol</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 Kumar</dc:creator>
  <cp:lastModifiedBy>HP</cp:lastModifiedBy>
  <cp:revision>44</cp:revision>
  <dcterms:created xsi:type="dcterms:W3CDTF">2020-03-24T12:41:27Z</dcterms:created>
  <dcterms:modified xsi:type="dcterms:W3CDTF">2020-04-01T11:36:50Z</dcterms:modified>
</cp:coreProperties>
</file>