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6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2" d="100"/>
          <a:sy n="52" d="100"/>
        </p:scale>
        <p:origin x="-1676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3BE0D0-1987-4A8F-8A2A-6117B54E1686}" type="datetimeFigureOut">
              <a:rPr lang="en-US" smtClean="0"/>
              <a:pPr/>
              <a:t>4/19/2020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F30968-77B6-49C4-8B87-8AD1698597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BE0D0-1987-4A8F-8A2A-6117B54E1686}" type="datetimeFigureOut">
              <a:rPr lang="en-US" smtClean="0"/>
              <a:pPr/>
              <a:t>4/19/2020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30968-77B6-49C4-8B87-8AD1698597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BE0D0-1987-4A8F-8A2A-6117B54E1686}" type="datetimeFigureOut">
              <a:rPr lang="en-US" smtClean="0"/>
              <a:pPr/>
              <a:t>4/19/2020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30968-77B6-49C4-8B87-8AD1698597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BE0D0-1987-4A8F-8A2A-6117B54E1686}" type="datetimeFigureOut">
              <a:rPr lang="en-US" smtClean="0"/>
              <a:pPr/>
              <a:t>4/19/2020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30968-77B6-49C4-8B87-8AD1698597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BE0D0-1987-4A8F-8A2A-6117B54E1686}" type="datetimeFigureOut">
              <a:rPr lang="en-US" smtClean="0"/>
              <a:pPr/>
              <a:t>4/19/2020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30968-77B6-49C4-8B87-8AD1698597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BE0D0-1987-4A8F-8A2A-6117B54E1686}" type="datetimeFigureOut">
              <a:rPr lang="en-US" smtClean="0"/>
              <a:pPr/>
              <a:t>4/19/2020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30968-77B6-49C4-8B87-8AD1698597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BE0D0-1987-4A8F-8A2A-6117B54E1686}" type="datetimeFigureOut">
              <a:rPr lang="en-US" smtClean="0"/>
              <a:pPr/>
              <a:t>4/19/2020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30968-77B6-49C4-8B87-8AD1698597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BE0D0-1987-4A8F-8A2A-6117B54E1686}" type="datetimeFigureOut">
              <a:rPr lang="en-US" smtClean="0"/>
              <a:pPr/>
              <a:t>4/19/2020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30968-77B6-49C4-8B87-8AD1698597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3BE0D0-1987-4A8F-8A2A-6117B54E1686}" type="datetimeFigureOut">
              <a:rPr lang="en-US" smtClean="0"/>
              <a:pPr/>
              <a:t>4/19/2020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30968-77B6-49C4-8B87-8AD1698597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63BE0D0-1987-4A8F-8A2A-6117B54E1686}" type="datetimeFigureOut">
              <a:rPr lang="en-US" smtClean="0"/>
              <a:pPr/>
              <a:t>4/19/2020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F30968-77B6-49C4-8B87-8AD1698597C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3BE0D0-1987-4A8F-8A2A-6117B54E1686}" type="datetimeFigureOut">
              <a:rPr lang="en-US" smtClean="0"/>
              <a:pPr/>
              <a:t>4/19/2020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F30968-77B6-49C4-8B87-8AD1698597C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63BE0D0-1987-4A8F-8A2A-6117B54E1686}" type="datetimeFigureOut">
              <a:rPr lang="en-US" smtClean="0"/>
              <a:pPr/>
              <a:t>4/19/2020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BF30968-77B6-49C4-8B87-8AD1698597CE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en-IN" smtClean="0"/>
              <a:t>				</a:t>
            </a:r>
          </a:p>
          <a:p>
            <a:pPr>
              <a:buFont typeface="Wingdings 3" pitchFamily="18" charset="2"/>
              <a:buNone/>
            </a:pPr>
            <a:endParaRPr lang="en-IN" smtClean="0"/>
          </a:p>
          <a:p>
            <a:pPr>
              <a:buFont typeface="Wingdings 3" pitchFamily="18" charset="2"/>
              <a:buNone/>
            </a:pPr>
            <a:r>
              <a:rPr lang="en-IN" smtClean="0"/>
              <a:t>			</a:t>
            </a:r>
            <a:r>
              <a:rPr lang="en-IN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Dr. Sonia Kumari</a:t>
            </a:r>
          </a:p>
          <a:p>
            <a:pPr>
              <a:buFont typeface="Wingdings 3" pitchFamily="18" charset="2"/>
              <a:buNone/>
            </a:pPr>
            <a:r>
              <a:rPr lang="en-IN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Asstt.Prof cum Jr.Scientist</a:t>
            </a:r>
          </a:p>
          <a:p>
            <a:pPr>
              <a:buFont typeface="Wingdings 3" pitchFamily="18" charset="2"/>
              <a:buNone/>
            </a:pPr>
            <a:r>
              <a:rPr lang="en-IN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Dairy Microbiology</a:t>
            </a:r>
          </a:p>
          <a:p>
            <a:pPr>
              <a:buFont typeface="Wingdings 3" pitchFamily="18" charset="2"/>
              <a:buNone/>
            </a:pPr>
            <a:r>
              <a:rPr lang="en-IN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SGIDT,BASU,</a:t>
            </a:r>
          </a:p>
          <a:p>
            <a:pPr>
              <a:buFont typeface="Wingdings 3" pitchFamily="18" charset="2"/>
              <a:buNone/>
            </a:pPr>
            <a:r>
              <a:rPr lang="en-IN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Patna-800014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IN" dirty="0" smtClean="0"/>
              <a:t>Fundamentals of  Microbiology</a:t>
            </a:r>
            <a:endParaRPr lang="en-I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5186370" cy="4846320"/>
          </a:xfrm>
        </p:spPr>
        <p:txBody>
          <a:bodyPr/>
          <a:lstStyle/>
          <a:p>
            <a:pPr>
              <a:buNone/>
            </a:pPr>
            <a:r>
              <a:rPr lang="en-I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Mycobacterium tuberculosis</a:t>
            </a: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Initiated by inhalation.</a:t>
            </a:r>
          </a:p>
          <a:p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Symptoms: Chronic Cough.</a:t>
            </a:r>
          </a:p>
          <a:p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Blood tinged septum.</a:t>
            </a:r>
          </a:p>
          <a:p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Night sweats.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Weight loss.</a:t>
            </a:r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Tuberculosis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071546"/>
            <a:ext cx="3143272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857628"/>
            <a:ext cx="3357586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IN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IN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Neisseria</a:t>
            </a:r>
            <a:r>
              <a:rPr lang="en-I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meningitidis</a:t>
            </a:r>
            <a:r>
              <a:rPr lang="en-IN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Inflamation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 infected </a:t>
            </a:r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meninges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Symptoms:</a:t>
            </a:r>
          </a:p>
          <a:p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Headache</a:t>
            </a:r>
          </a:p>
          <a:p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Neck Stiffness</a:t>
            </a:r>
          </a:p>
          <a:p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Fever</a:t>
            </a:r>
          </a:p>
          <a:p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Confusion</a:t>
            </a:r>
          </a:p>
          <a:p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Photophobia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Phonophobia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      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Meningitis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AutoShape 2" descr="Meningitis vector infographic. Meningitis symptoms. Infographic elements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24580" name="Picture 4" descr="Symptoms of Meningitis patient. Illustration to showing signs of disease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071678"/>
            <a:ext cx="3857652" cy="3619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612"/>
            <a:ext cx="5857884" cy="484632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IN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Small  pox</a:t>
            </a:r>
          </a:p>
          <a:p>
            <a:pPr algn="just"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Caused  by </a:t>
            </a:r>
            <a:r>
              <a:rPr lang="en-IN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oxviridae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family </a:t>
            </a:r>
            <a:r>
              <a:rPr lang="en-IN" i="1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IN" i="1" dirty="0" err="1" smtClean="0">
                <a:latin typeface="Times New Roman" pitchFamily="18" charset="0"/>
                <a:cs typeface="Times New Roman" pitchFamily="18" charset="0"/>
              </a:rPr>
              <a:t>ariola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 major</a:t>
            </a:r>
          </a:p>
          <a:p>
            <a:pPr algn="just"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Localized in small blood vessels of skin and mouth</a:t>
            </a:r>
          </a:p>
          <a:p>
            <a:pPr algn="just"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Rash and fluid filled blisters</a:t>
            </a:r>
          </a:p>
          <a:p>
            <a:pPr algn="just"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IN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Measles</a:t>
            </a:r>
          </a:p>
          <a:p>
            <a:pPr algn="just">
              <a:buFont typeface="Wingdings" pitchFamily="2" charset="2"/>
              <a:buChar char="§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Contagious diseases characterized by Fever, Cough.</a:t>
            </a:r>
          </a:p>
          <a:p>
            <a:pPr algn="just">
              <a:buFont typeface="Wingdings" pitchFamily="2" charset="2"/>
              <a:buChar char="§"/>
            </a:pP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Conjuctivitis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eruption of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buccal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cavity ,Cutaneous rash etc.</a:t>
            </a:r>
          </a:p>
          <a:p>
            <a:pPr algn="just">
              <a:buFont typeface="Wingdings" pitchFamily="2" charset="2"/>
              <a:buChar char="§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Caused by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Paramyxovirus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Spread by nose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droplets,throat,mouth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of person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Airborne Viral disease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571612"/>
            <a:ext cx="2190766" cy="2595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143380"/>
            <a:ext cx="2143140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143116"/>
            <a:ext cx="7239000" cy="3105468"/>
          </a:xfrm>
        </p:spPr>
        <p:txBody>
          <a:bodyPr/>
          <a:lstStyle/>
          <a:p>
            <a:pPr>
              <a:buNone/>
            </a:pPr>
            <a:r>
              <a:rPr lang="en-IN" b="1" dirty="0" smtClean="0"/>
              <a:t>			     </a:t>
            </a:r>
            <a:r>
              <a:rPr lang="en-IN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Influenza.</a:t>
            </a: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Acute respiratory disease characterized by fever, cough. headache, inflamed respiratory membrane caused by </a:t>
            </a:r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myxovirus</a:t>
            </a:r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Viral disease continues...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5900750" cy="48463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		      </a:t>
            </a:r>
            <a:r>
              <a:rPr lang="en-IN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Systemic Mycosis</a:t>
            </a:r>
          </a:p>
          <a:p>
            <a:pPr>
              <a:buNone/>
            </a:pPr>
            <a:endParaRPr lang="en-IN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Fungal infection caused by inhalation of fungus spore.</a:t>
            </a:r>
          </a:p>
          <a:p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Mycosis initiate in skin</a:t>
            </a:r>
          </a:p>
          <a:p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Symptoms: Fever chill ,night sweat weight loss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.Depression.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Cause of fungal infection is taking high dose of antibiotic for long time.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Air borne fungal disease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the tongue of a child with mycosis after antibiotic treatm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714488"/>
            <a:ext cx="2071702" cy="25003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4829180" cy="4846320"/>
          </a:xfrm>
        </p:spPr>
        <p:txBody>
          <a:bodyPr>
            <a:normAutofit lnSpcReduction="10000"/>
          </a:bodyPr>
          <a:lstStyle/>
          <a:p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Histoplasmosis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caused by </a:t>
            </a:r>
            <a:r>
              <a:rPr lang="en-IN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Histoplasma</a:t>
            </a:r>
            <a:r>
              <a:rPr lang="en-IN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capsulatum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Known as Darling’s disease.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Primarily affects lung.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Cryptococcosis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caused by </a:t>
            </a:r>
            <a:r>
              <a:rPr lang="en-IN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Cryptococcus </a:t>
            </a:r>
            <a:r>
              <a:rPr lang="en-IN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neoformans</a:t>
            </a:r>
            <a:r>
              <a:rPr lang="en-IN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AIDS causing disease.</a:t>
            </a:r>
          </a:p>
          <a:p>
            <a:pPr>
              <a:buNone/>
            </a:pP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Affects on: Lung. </a:t>
            </a:r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Kidney,Brain,Bone,Skin</a:t>
            </a:r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Fungal disease continue</a:t>
            </a:r>
            <a:endParaRPr lang="en-IN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143116"/>
            <a:ext cx="2928958" cy="3048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 smtClean="0"/>
          </a:p>
          <a:p>
            <a:pPr>
              <a:buNone/>
            </a:pPr>
            <a:r>
              <a:rPr lang="en-IN" b="1" dirty="0" smtClean="0"/>
              <a:t>		   </a:t>
            </a:r>
            <a:r>
              <a:rPr lang="en-IN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UV radiation</a:t>
            </a:r>
            <a:endParaRPr lang="en-IN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Direct Radiation: </a:t>
            </a:r>
          </a:p>
          <a:p>
            <a:pPr>
              <a:buNone/>
            </a:pPr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Aseptic filling rooms for pharmaceuticals preparations.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Indirect Radiation:</a:t>
            </a: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Occupied rooms offices wards </a:t>
            </a:r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320040"/>
            <a:ext cx="7786742" cy="1143000"/>
          </a:xfrm>
        </p:spPr>
        <p:txBody>
          <a:bodyPr>
            <a:normAutofit/>
          </a:bodyPr>
          <a:lstStyle/>
          <a:p>
            <a: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Control of air borne Microbes</a:t>
            </a:r>
            <a:endParaRPr lang="en-IN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Chemical substances vaporized into air of room are effective in reducing the microbial flora.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Chemical are dispersed as aerosol and show its antimicrobial action</a:t>
            </a:r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Chemical agents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/>
          <a:lstStyle/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should be highly bactericidal action.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Should be effective at room temperature and humidity.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should not 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stain, 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discolour, 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or damage the object</a:t>
            </a:r>
          </a:p>
          <a:p>
            <a:pPr>
              <a:buNone/>
            </a:pPr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Triethylene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glycol</a:t>
            </a:r>
          </a:p>
          <a:p>
            <a:pPr>
              <a:buNone/>
            </a:pP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Lactic acid</a:t>
            </a:r>
          </a:p>
          <a:p>
            <a:pPr>
              <a:buNone/>
            </a:pP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Resorcinol</a:t>
            </a:r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15338" cy="1463040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/>
              <a:t>Characteristics of Chemical agent as germicide:</a:t>
            </a:r>
            <a:br>
              <a:rPr lang="en-IN" dirty="0" smtClean="0"/>
            </a:b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Use of cotton plug.</a:t>
            </a:r>
          </a:p>
          <a:p>
            <a:pPr>
              <a:buNone/>
            </a:pPr>
            <a:endParaRPr lang="en-IN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Air filters.</a:t>
            </a:r>
          </a:p>
          <a:p>
            <a:pPr>
              <a:buNone/>
            </a:pPr>
            <a:endParaRPr lang="en-IN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IN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Laminor</a:t>
            </a:r>
            <a:r>
              <a:rPr lang="en-IN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Air Flow System: Contain Higher </a:t>
            </a:r>
            <a:r>
              <a:rPr lang="en-IN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Effeciency</a:t>
            </a:r>
            <a:r>
              <a:rPr lang="en-IN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Particulate Air (HEPA) filters</a:t>
            </a:r>
          </a:p>
          <a:p>
            <a:r>
              <a:rPr lang="en-IN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Operations.</a:t>
            </a:r>
          </a:p>
          <a:p>
            <a:pPr>
              <a:buNone/>
            </a:pPr>
            <a:endParaRPr lang="en-IN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Application.</a:t>
            </a:r>
          </a:p>
          <a:p>
            <a:pPr>
              <a:buNone/>
            </a:pPr>
            <a:endParaRPr lang="en-IN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Natural or mechanical ventilation of room</a:t>
            </a:r>
            <a:endParaRPr lang="en-IN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Filteration</a:t>
            </a:r>
            <a:endParaRPr lang="en-IN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42852"/>
            <a:ext cx="7772400" cy="785817"/>
          </a:xfrm>
        </p:spPr>
        <p:txBody>
          <a:bodyPr/>
          <a:lstStyle/>
          <a:p>
            <a:r>
              <a:rPr lang="en-IN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1785926"/>
            <a:ext cx="7858180" cy="4143404"/>
          </a:xfrm>
        </p:spPr>
        <p:txBody>
          <a:bodyPr/>
          <a:lstStyle/>
          <a:p>
            <a:pPr lvl="1"/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000109"/>
            <a:ext cx="885831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Aero –Microbiology.</a:t>
            </a:r>
          </a:p>
          <a:p>
            <a:endParaRPr lang="en-IN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Transmission of airborne microorganism.</a:t>
            </a:r>
          </a:p>
          <a:p>
            <a:endParaRPr lang="en-IN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Physical environment stress.</a:t>
            </a:r>
          </a:p>
          <a:p>
            <a:endParaRPr lang="en-IN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Air born Bacterial disease.</a:t>
            </a:r>
          </a:p>
          <a:p>
            <a:endParaRPr lang="en-IN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Air borne Fungal Species.</a:t>
            </a:r>
          </a:p>
          <a:p>
            <a:endParaRPr lang="en-IN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Control of Microorganism in air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00347" y="2967335"/>
            <a:ext cx="2371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Thanks 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IN" dirty="0" smtClean="0"/>
          </a:p>
          <a:p>
            <a:pPr>
              <a:buNone/>
            </a:pPr>
            <a:r>
              <a:rPr lang="en-IN" dirty="0"/>
              <a:t>	</a:t>
            </a:r>
            <a:endParaRPr lang="en-IN" dirty="0" smtClean="0"/>
          </a:p>
          <a:p>
            <a:pPr>
              <a:buNone/>
            </a:pPr>
            <a:r>
              <a:rPr lang="en-IN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“Study of living microbes suspended in air”</a:t>
            </a:r>
            <a:endParaRPr lang="en-IN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Aero-Microbiology</a:t>
            </a:r>
            <a:endParaRPr lang="en-IN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Organisms are sprayed 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by</a:t>
            </a:r>
          </a:p>
          <a:p>
            <a:pPr>
              <a:buNone/>
            </a:pP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Coughing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Sneezing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Air 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Microorganisms are carried 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by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Dust 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Particle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Droplet nuclei</a:t>
            </a:r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Transmission of airborne microorganisms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Desiccation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Humidity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Temperature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Radiation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Indoor Air</a:t>
            </a:r>
          </a:p>
          <a:p>
            <a:pPr>
              <a:buNone/>
            </a:pP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example : Tubercle bacilli</a:t>
            </a:r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Physical environmental stress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Algae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Protozoa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Yeasts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Molds</a:t>
            </a: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Mold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spore are </a:t>
            </a:r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predominant.eg:cladosporium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Bacterial 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Species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Non spore and Spore former</a:t>
            </a:r>
          </a:p>
          <a:p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Outdoor Air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Micrococcus</a:t>
            </a:r>
          </a:p>
          <a:p>
            <a:pPr>
              <a:buNone/>
            </a:pP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Sarcina</a:t>
            </a: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Gram negative rods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Gram Positive rods</a:t>
            </a:r>
          </a:p>
          <a:p>
            <a:pPr>
              <a:buNone/>
            </a:pPr>
            <a:endParaRPr lang="en-IN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Aerobic spore forming bacteria</a:t>
            </a:r>
          </a:p>
          <a:p>
            <a:endParaRPr lang="en-IN" dirty="0"/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Bacterial species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Cladosporium</a:t>
            </a: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Alternaria</a:t>
            </a: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Pullularia</a:t>
            </a: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Penicillium</a:t>
            </a: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Batrytis</a:t>
            </a: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Stemphylium</a:t>
            </a: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Fungal Species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6043626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dirty="0" smtClean="0"/>
              <a:t>			</a:t>
            </a:r>
            <a:r>
              <a:rPr lang="en-IN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Diptheria</a:t>
            </a:r>
            <a:endParaRPr lang="en-IN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Acute 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contagious, 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caused by </a:t>
            </a:r>
            <a:r>
              <a:rPr lang="en-IN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Corynebacterim</a:t>
            </a:r>
            <a:r>
              <a:rPr lang="en-IN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diptheriae</a:t>
            </a:r>
            <a:endParaRPr lang="en-IN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Formation of fibrous pseudo membrane on respiratory mucosa, myocardial and neural tissue damage</a:t>
            </a: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Symptoms:</a:t>
            </a: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Sore throat</a:t>
            </a: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Low fever</a:t>
            </a:r>
          </a:p>
          <a:p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Cutaneous lesion</a:t>
            </a:r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Airborne Bacterial diseases</a:t>
            </a:r>
            <a:endParaRPr lang="en-IN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857628"/>
            <a:ext cx="278608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144</TotalTime>
  <Words>338</Words>
  <Application>Microsoft Office PowerPoint</Application>
  <PresentationFormat>On-screen Show (4:3)</PresentationFormat>
  <Paragraphs>183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Fundamentals of  Microbiology</vt:lpstr>
      <vt:lpstr>Contents</vt:lpstr>
      <vt:lpstr>Aero-Microbiology</vt:lpstr>
      <vt:lpstr>Transmission of airborne microorganisms</vt:lpstr>
      <vt:lpstr>Physical environmental stress</vt:lpstr>
      <vt:lpstr>Outdoor Air</vt:lpstr>
      <vt:lpstr>Bacterial species</vt:lpstr>
      <vt:lpstr>Fungal Species</vt:lpstr>
      <vt:lpstr>Airborne Bacterial diseases</vt:lpstr>
      <vt:lpstr>Tuberculosis</vt:lpstr>
      <vt:lpstr>       Meningitis</vt:lpstr>
      <vt:lpstr>Airborne Viral disease</vt:lpstr>
      <vt:lpstr>Viral disease continues...</vt:lpstr>
      <vt:lpstr>Air borne fungal disease</vt:lpstr>
      <vt:lpstr>Fungal disease continue</vt:lpstr>
      <vt:lpstr>Control of air borne Microbes</vt:lpstr>
      <vt:lpstr>Chemical agents</vt:lpstr>
      <vt:lpstr>   Characteristics of Chemical agent as germicide: </vt:lpstr>
      <vt:lpstr>Filteration</vt:lpstr>
      <vt:lpstr>Slide 20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16</cp:revision>
  <dcterms:created xsi:type="dcterms:W3CDTF">2020-04-18T12:02:18Z</dcterms:created>
  <dcterms:modified xsi:type="dcterms:W3CDTF">2020-04-19T17:20:37Z</dcterms:modified>
</cp:coreProperties>
</file>