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4" r:id="rId5"/>
    <p:sldId id="262" r:id="rId6"/>
    <p:sldId id="265" r:id="rId7"/>
    <p:sldId id="263" r:id="rId8"/>
    <p:sldId id="266" r:id="rId9"/>
    <p:sldId id="267" r:id="rId10"/>
    <p:sldId id="268" r:id="rId11"/>
    <p:sldId id="274" r:id="rId12"/>
    <p:sldId id="269" r:id="rId13"/>
    <p:sldId id="270" r:id="rId14"/>
    <p:sldId id="271" r:id="rId15"/>
    <p:sldId id="272" r:id="rId16"/>
    <p:sldId id="273" r:id="rId17"/>
    <p:sldId id="275" r:id="rId18"/>
    <p:sldId id="279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D7C3-AB46-4443-9E7C-490B544B6A59}" type="datetimeFigureOut">
              <a:rPr lang="en-IN" smtClean="0"/>
              <a:pPr/>
              <a:t>08-03-2018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C18B-EA41-4E72-8C1D-EB367451BB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D7C3-AB46-4443-9E7C-490B544B6A59}" type="datetimeFigureOut">
              <a:rPr lang="en-IN" smtClean="0"/>
              <a:pPr/>
              <a:t>08-03-2018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C18B-EA41-4E72-8C1D-EB367451BB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D7C3-AB46-4443-9E7C-490B544B6A59}" type="datetimeFigureOut">
              <a:rPr lang="en-IN" smtClean="0"/>
              <a:pPr/>
              <a:t>08-03-2018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C18B-EA41-4E72-8C1D-EB367451BB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D7C3-AB46-4443-9E7C-490B544B6A59}" type="datetimeFigureOut">
              <a:rPr lang="en-IN" smtClean="0"/>
              <a:pPr/>
              <a:t>08-03-2018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C18B-EA41-4E72-8C1D-EB367451BB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D7C3-AB46-4443-9E7C-490B544B6A59}" type="datetimeFigureOut">
              <a:rPr lang="en-IN" smtClean="0"/>
              <a:pPr/>
              <a:t>08-03-2018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C18B-EA41-4E72-8C1D-EB367451BB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D7C3-AB46-4443-9E7C-490B544B6A59}" type="datetimeFigureOut">
              <a:rPr lang="en-IN" smtClean="0"/>
              <a:pPr/>
              <a:t>08-03-2018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C18B-EA41-4E72-8C1D-EB367451BB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D7C3-AB46-4443-9E7C-490B544B6A59}" type="datetimeFigureOut">
              <a:rPr lang="en-IN" smtClean="0"/>
              <a:pPr/>
              <a:t>08-03-2018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C18B-EA41-4E72-8C1D-EB367451BB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D7C3-AB46-4443-9E7C-490B544B6A59}" type="datetimeFigureOut">
              <a:rPr lang="en-IN" smtClean="0"/>
              <a:pPr/>
              <a:t>08-03-2018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C18B-EA41-4E72-8C1D-EB367451BB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D7C3-AB46-4443-9E7C-490B544B6A59}" type="datetimeFigureOut">
              <a:rPr lang="en-IN" smtClean="0"/>
              <a:pPr/>
              <a:t>08-03-2018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C18B-EA41-4E72-8C1D-EB367451BB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D7C3-AB46-4443-9E7C-490B544B6A59}" type="datetimeFigureOut">
              <a:rPr lang="en-IN" smtClean="0"/>
              <a:pPr/>
              <a:t>08-03-2018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C18B-EA41-4E72-8C1D-EB367451BB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D7C3-AB46-4443-9E7C-490B544B6A59}" type="datetimeFigureOut">
              <a:rPr lang="en-IN" smtClean="0"/>
              <a:pPr/>
              <a:t>08-03-2018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8C18B-EA41-4E72-8C1D-EB367451BBF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D7C3-AB46-4443-9E7C-490B544B6A59}" type="datetimeFigureOut">
              <a:rPr lang="en-IN" smtClean="0"/>
              <a:pPr/>
              <a:t>08-03-2018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8C18B-EA41-4E72-8C1D-EB367451BBF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P\AppData\Local\Microsoft\Windows\Temporary%20Internet%20Files\Content.IE5\5BTUBUQ8\VID_20151126_075619%5b1%5d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5900" y="5589240"/>
            <a:ext cx="8686800" cy="108012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Department of Veterinary  Medicine </a:t>
            </a:r>
            <a:b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Bihar Veterinary College, Patna – 800 014</a:t>
            </a:r>
          </a:p>
        </p:txBody>
      </p:sp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609600" y="188641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MILK FEVER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685800" y="4509120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Ranveer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Kumar </a:t>
            </a:r>
            <a:r>
              <a:rPr lang="en-US" sz="28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Sinha</a:t>
            </a: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Assistant Professor cum Junior Scientist</a:t>
            </a:r>
          </a:p>
        </p:txBody>
      </p:sp>
      <p:pic>
        <p:nvPicPr>
          <p:cNvPr id="5" name="Picture 4" descr="C:\Users\HP\AppData\Local\Microsoft\Windows\Temporary Internet Files\Content.Word\IMG_20151123_0836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245" y="908720"/>
            <a:ext cx="5731510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sz="3100" dirty="0" smtClean="0"/>
              <a:t/>
            </a:r>
            <a:br>
              <a:rPr lang="en-IN" sz="3100" dirty="0" smtClean="0"/>
            </a:br>
            <a:r>
              <a:rPr lang="en-IN" sz="3100" dirty="0" smtClean="0">
                <a:solidFill>
                  <a:srgbClr val="FF0000"/>
                </a:solidFill>
              </a:rPr>
              <a:t>Stage II/ </a:t>
            </a:r>
            <a:r>
              <a:rPr lang="en-IN" sz="3100" dirty="0" err="1" smtClean="0">
                <a:solidFill>
                  <a:srgbClr val="FF0000"/>
                </a:solidFill>
              </a:rPr>
              <a:t>sternal</a:t>
            </a:r>
            <a:r>
              <a:rPr lang="en-IN" sz="3100" dirty="0" smtClean="0">
                <a:solidFill>
                  <a:srgbClr val="FF0000"/>
                </a:solidFill>
              </a:rPr>
              <a:t> </a:t>
            </a:r>
            <a:r>
              <a:rPr lang="en-IN" sz="3100" dirty="0" err="1" smtClean="0">
                <a:solidFill>
                  <a:srgbClr val="FF0000"/>
                </a:solidFill>
              </a:rPr>
              <a:t>recumbency</a:t>
            </a:r>
            <a:r>
              <a:rPr lang="en-IN" sz="3600" dirty="0" smtClean="0"/>
              <a:t/>
            </a:r>
            <a:br>
              <a:rPr lang="en-IN" sz="3600" dirty="0" smtClean="0"/>
            </a:br>
            <a:endParaRPr lang="en-IN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340769"/>
            <a:ext cx="3008313" cy="381642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IN" sz="2400" dirty="0" smtClean="0"/>
              <a:t>Sub normal temp.</a:t>
            </a:r>
          </a:p>
          <a:p>
            <a:pPr>
              <a:buFont typeface="Wingdings" pitchFamily="2" charset="2"/>
              <a:buChar char="ü"/>
            </a:pPr>
            <a:r>
              <a:rPr lang="en-IN" sz="2400" dirty="0" smtClean="0"/>
              <a:t>Cold skin &amp; extremities</a:t>
            </a:r>
          </a:p>
          <a:p>
            <a:pPr>
              <a:buFont typeface="Wingdings" pitchFamily="2" charset="2"/>
              <a:buChar char="ü"/>
            </a:pPr>
            <a:r>
              <a:rPr lang="en-IN" sz="2400" dirty="0" smtClean="0"/>
              <a:t>Loss of anal reflex</a:t>
            </a:r>
          </a:p>
          <a:p>
            <a:pPr>
              <a:buFont typeface="Wingdings" pitchFamily="2" charset="2"/>
              <a:buChar char="ü"/>
            </a:pPr>
            <a:r>
              <a:rPr lang="en-IN" sz="2400" dirty="0" smtClean="0"/>
              <a:t>Low venous pressure(Difficult to raise the jugular vein</a:t>
            </a:r>
          </a:p>
          <a:p>
            <a:pPr>
              <a:buFont typeface="Wingdings" pitchFamily="2" charset="2"/>
              <a:buChar char="ü"/>
            </a:pPr>
            <a:r>
              <a:rPr lang="en-IN" sz="2400" dirty="0" smtClean="0"/>
              <a:t>Suspended defecation  &amp; urination</a:t>
            </a:r>
            <a:endParaRPr lang="en-IN" sz="2400" dirty="0"/>
          </a:p>
        </p:txBody>
      </p:sp>
      <p:pic>
        <p:nvPicPr>
          <p:cNvPr id="7" name="Content Placeholder 6" descr="C:\Users\HP\AppData\Local\Microsoft\Windows\Temporary Internet Files\Content.Word\IMG_20151123_0836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3163"/>
            <a:ext cx="5111750" cy="383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P\AppData\Local\Microsoft\Windows\Temporary Internet Files\Content.Word\IMG_20151220_0742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563662"/>
          </a:xfrm>
        </p:spPr>
        <p:txBody>
          <a:bodyPr>
            <a:noAutofit/>
          </a:bodyPr>
          <a:lstStyle/>
          <a:p>
            <a:pPr algn="ctr"/>
            <a:r>
              <a:rPr lang="en-IN" sz="3200" b="0" dirty="0" smtClean="0">
                <a:solidFill>
                  <a:srgbClr val="FF0000"/>
                </a:solidFill>
              </a:rPr>
              <a:t>Stage III/ lateral </a:t>
            </a:r>
            <a:r>
              <a:rPr lang="en-IN" sz="3200" b="0" dirty="0" err="1" smtClean="0">
                <a:solidFill>
                  <a:srgbClr val="FF0000"/>
                </a:solidFill>
              </a:rPr>
              <a:t>recumbency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8761"/>
            <a:ext cx="3008313" cy="309634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IN" sz="2000" dirty="0" smtClean="0"/>
              <a:t>Markedly sub normal temp.</a:t>
            </a:r>
          </a:p>
          <a:p>
            <a:pPr>
              <a:buFont typeface="Wingdings" pitchFamily="2" charset="2"/>
              <a:buChar char="ü"/>
            </a:pPr>
            <a:r>
              <a:rPr lang="en-IN" sz="2000" dirty="0" smtClean="0"/>
              <a:t>Extremely cold skin &amp; extremities</a:t>
            </a:r>
          </a:p>
          <a:p>
            <a:pPr>
              <a:buFont typeface="Wingdings" pitchFamily="2" charset="2"/>
              <a:buChar char="ü"/>
            </a:pPr>
            <a:r>
              <a:rPr lang="en-IN" sz="2000" dirty="0" smtClean="0"/>
              <a:t>Bloat</a:t>
            </a:r>
          </a:p>
          <a:p>
            <a:pPr>
              <a:buFont typeface="Wingdings" pitchFamily="2" charset="2"/>
              <a:buChar char="ü"/>
            </a:pPr>
            <a:r>
              <a:rPr lang="en-IN" sz="2000" dirty="0" smtClean="0"/>
              <a:t>Difficult/Impossible to raise the jugular vein</a:t>
            </a:r>
          </a:p>
          <a:p>
            <a:pPr>
              <a:buFont typeface="Wingdings" pitchFamily="2" charset="2"/>
              <a:buChar char="ü"/>
            </a:pPr>
            <a:r>
              <a:rPr lang="en-IN" sz="2000" dirty="0" smtClean="0"/>
              <a:t>Suspended defecation  &amp; urination</a:t>
            </a:r>
          </a:p>
          <a:p>
            <a:endParaRPr lang="en-IN" dirty="0"/>
          </a:p>
        </p:txBody>
      </p:sp>
      <p:pic>
        <p:nvPicPr>
          <p:cNvPr id="5" name="Content Placeholder 4" descr="C:\Users\HP\AppData\Local\Microsoft\Windows\Temporary Internet Files\Content.Word\IMG_20151123_0904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1283163"/>
            <a:ext cx="5111750" cy="383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en-IN" sz="4000" dirty="0" smtClean="0">
                <a:solidFill>
                  <a:srgbClr val="FF0000"/>
                </a:solidFill>
              </a:rPr>
              <a:t>Clinical Pathology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54461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sz="3600" dirty="0" smtClean="0"/>
              <a:t>Ca level= 5.5 – 6.5mg/100ml</a:t>
            </a:r>
          </a:p>
          <a:p>
            <a:pPr>
              <a:buNone/>
            </a:pPr>
            <a:r>
              <a:rPr lang="en-IN" sz="3600" dirty="0" smtClean="0"/>
              <a:t>    (N.L. = 8.5 – 11.5mg/100ml)</a:t>
            </a:r>
          </a:p>
          <a:p>
            <a:pPr>
              <a:buNone/>
            </a:pPr>
            <a:endParaRPr lang="en-IN" sz="3600" dirty="0" smtClean="0"/>
          </a:p>
          <a:p>
            <a:pPr>
              <a:buFont typeface="Wingdings" pitchFamily="2" charset="2"/>
              <a:buChar char="Ø"/>
            </a:pPr>
            <a:r>
              <a:rPr lang="en-IN" sz="3600" dirty="0" smtClean="0"/>
              <a:t>Mg level= 0.8 – 1.2mg/100ml</a:t>
            </a:r>
          </a:p>
          <a:p>
            <a:pPr>
              <a:buNone/>
            </a:pPr>
            <a:r>
              <a:rPr lang="en-IN" sz="3600" dirty="0" smtClean="0"/>
              <a:t>     (N.L. = 1.8 – 3.2mg/100ml)</a:t>
            </a:r>
          </a:p>
          <a:p>
            <a:pPr>
              <a:buNone/>
            </a:pPr>
            <a:endParaRPr lang="en-IN" sz="3600" dirty="0" smtClean="0"/>
          </a:p>
          <a:p>
            <a:pPr>
              <a:buFont typeface="Wingdings" pitchFamily="2" charset="2"/>
              <a:buChar char="Ø"/>
            </a:pPr>
            <a:r>
              <a:rPr lang="en-IN" sz="3600" dirty="0" smtClean="0"/>
              <a:t> P level= 2.3 – 2.8mg/100ml</a:t>
            </a:r>
          </a:p>
          <a:p>
            <a:pPr>
              <a:buNone/>
            </a:pPr>
            <a:r>
              <a:rPr lang="en-IN" sz="3600" dirty="0" smtClean="0"/>
              <a:t>     (N.L. = 3.5 – 6.0mg/100ml)</a:t>
            </a:r>
          </a:p>
          <a:p>
            <a:pPr>
              <a:buFont typeface="Wingdings" pitchFamily="2" charset="2"/>
              <a:buChar char="Ø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Diagnosis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5446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4000" dirty="0" smtClean="0"/>
              <a:t>History of parturition</a:t>
            </a:r>
          </a:p>
          <a:p>
            <a:pPr>
              <a:buFont typeface="Wingdings" pitchFamily="2" charset="2"/>
              <a:buChar char="Ø"/>
            </a:pPr>
            <a:r>
              <a:rPr lang="en-IN" sz="4000" dirty="0" smtClean="0"/>
              <a:t>High milk yield</a:t>
            </a:r>
          </a:p>
          <a:p>
            <a:pPr>
              <a:buFont typeface="Wingdings" pitchFamily="2" charset="2"/>
              <a:buChar char="Ø"/>
            </a:pPr>
            <a:r>
              <a:rPr lang="en-IN" sz="4000" dirty="0" smtClean="0"/>
              <a:t>Typical clinical signs viz. </a:t>
            </a:r>
            <a:r>
              <a:rPr lang="en-IN" sz="4000" dirty="0" err="1" smtClean="0"/>
              <a:t>sternal</a:t>
            </a:r>
            <a:r>
              <a:rPr lang="en-IN" sz="4000" dirty="0" smtClean="0"/>
              <a:t> or lateral </a:t>
            </a:r>
            <a:r>
              <a:rPr lang="en-IN" sz="4000" dirty="0" err="1" smtClean="0"/>
              <a:t>recumbency</a:t>
            </a:r>
            <a:r>
              <a:rPr lang="en-IN" sz="4000" dirty="0" smtClean="0"/>
              <a:t> with subnormal body temperature</a:t>
            </a:r>
          </a:p>
          <a:p>
            <a:pPr>
              <a:buFont typeface="Wingdings" pitchFamily="2" charset="2"/>
              <a:buChar char="Ø"/>
            </a:pPr>
            <a:r>
              <a:rPr lang="en-IN" sz="4000" dirty="0" smtClean="0"/>
              <a:t>Clinical pathology viz. Low serum Ca level</a:t>
            </a:r>
          </a:p>
          <a:p>
            <a:pPr>
              <a:buFont typeface="Wingdings" pitchFamily="2" charset="2"/>
              <a:buChar char="Ø"/>
            </a:pPr>
            <a:r>
              <a:rPr lang="en-IN" sz="4000" dirty="0" smtClean="0"/>
              <a:t>Clinical response to calcium therapy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Autofit/>
          </a:bodyPr>
          <a:lstStyle/>
          <a:p>
            <a:r>
              <a:rPr lang="en-IN" sz="3600" dirty="0" smtClean="0">
                <a:solidFill>
                  <a:srgbClr val="FF0000"/>
                </a:solidFill>
              </a:rPr>
              <a:t>Treatment</a:t>
            </a:r>
            <a:r>
              <a:rPr lang="en-IN" sz="3600" dirty="0" smtClean="0"/>
              <a:t> 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604867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IN" sz="2800" dirty="0" smtClean="0"/>
              <a:t>Calcium </a:t>
            </a:r>
            <a:r>
              <a:rPr lang="en-IN" sz="2800" dirty="0" err="1" smtClean="0"/>
              <a:t>borogluconate</a:t>
            </a:r>
            <a:r>
              <a:rPr lang="en-IN" sz="2800" dirty="0" smtClean="0"/>
              <a:t> (25%) @ 400-800 ml or 1 gm/45 kg body weight slow IV</a:t>
            </a:r>
          </a:p>
          <a:p>
            <a:pPr algn="just">
              <a:buNone/>
            </a:pPr>
            <a:r>
              <a:rPr lang="en-IN" sz="2800" dirty="0" smtClean="0"/>
              <a:t>      (Av. 450ml bottle contain 8-11g Ca)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800" dirty="0" smtClean="0"/>
              <a:t>When hypocalcaemia are associated with hypomagnesaemia &amp; </a:t>
            </a:r>
            <a:r>
              <a:rPr lang="en-IN" sz="2800" dirty="0" err="1" smtClean="0"/>
              <a:t>hypophosphatemia</a:t>
            </a:r>
            <a:r>
              <a:rPr lang="en-IN" sz="2800" dirty="0" smtClean="0"/>
              <a:t> then use </a:t>
            </a:r>
            <a:r>
              <a:rPr lang="en-IN" sz="2800" dirty="0" err="1" smtClean="0"/>
              <a:t>Mifex</a:t>
            </a:r>
            <a:r>
              <a:rPr lang="en-IN" sz="2800" dirty="0" smtClean="0"/>
              <a:t> 200-450 ml slow IV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800" dirty="0" smtClean="0"/>
              <a:t>Antihistaminic like </a:t>
            </a:r>
            <a:r>
              <a:rPr lang="en-IN" sz="2800" dirty="0" err="1" smtClean="0"/>
              <a:t>Avil</a:t>
            </a:r>
            <a:r>
              <a:rPr lang="en-IN" sz="2800" dirty="0" smtClean="0"/>
              <a:t> 10 ml IM in L.A.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800" dirty="0" smtClean="0"/>
              <a:t>Ca, Vit.D3 &amp; Vit.B12 </a:t>
            </a:r>
            <a:r>
              <a:rPr lang="en-IN" sz="2800" dirty="0" err="1" smtClean="0"/>
              <a:t>inj</a:t>
            </a:r>
            <a:r>
              <a:rPr lang="en-IN" sz="2800" dirty="0" smtClean="0"/>
              <a:t> (Caldee-12 inj.) 10-15 ml IM in</a:t>
            </a:r>
          </a:p>
          <a:p>
            <a:pPr algn="just">
              <a:buNone/>
            </a:pPr>
            <a:r>
              <a:rPr lang="en-IN" sz="2800" dirty="0" err="1" smtClean="0">
                <a:solidFill>
                  <a:srgbClr val="FF0000"/>
                </a:solidFill>
              </a:rPr>
              <a:t>Unusal</a:t>
            </a:r>
            <a:r>
              <a:rPr lang="en-IN" sz="2800" dirty="0" smtClean="0">
                <a:solidFill>
                  <a:srgbClr val="FF0000"/>
                </a:solidFill>
              </a:rPr>
              <a:t> reaction to Ca  therapy can be treated with:-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800" dirty="0" smtClean="0"/>
              <a:t>Atropine sulphate can be used to overcome cardiac arrhythmia</a:t>
            </a:r>
          </a:p>
          <a:p>
            <a:pPr algn="just">
              <a:buFont typeface="Wingdings" pitchFamily="2" charset="2"/>
              <a:buChar char="Ø"/>
            </a:pPr>
            <a:r>
              <a:rPr lang="en-IN" sz="2800" dirty="0" smtClean="0"/>
              <a:t>Magnesium sulphate 10% solution @100-400ml IV to antagonize cardio-excitatory effects of calcium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\AppData\Local\Microsoft\Windows\Temporary Internet Files\Content.Word\IMG_20151124_0814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\AppData\Local\Microsoft\Windows\Temporary Internet Files\Content.Word\IMG_20151220_0810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\AppData\Local\Microsoft\Windows\Temporary Internet Files\Content.Word\IMG_20151123_0946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After Treatment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4" name="VID_20151126_075619[1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836712"/>
            <a:ext cx="8712968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228998"/>
          </a:xfrm>
        </p:spPr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MILK FEVER </a:t>
            </a:r>
            <a:b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(Parturient paresis, Hypocalcaemia, Calving paralysis)</a:t>
            </a:r>
            <a:endParaRPr lang="en-I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IN" b="1" dirty="0" smtClean="0"/>
              <a:t>Introduction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Disease of female</a:t>
            </a:r>
            <a:endParaRPr lang="en-IN" b="1" dirty="0" smtClean="0"/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Occurs in cattle, Buffalo, sheep and goats at or within 72 hrs. of parturition, caused by hypocalcaemia and characterized by weakness, recumbency, and ultimately shock and death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“Fever” is a misnomer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Sometime it is associated with low level of Ca, P &amp; Mg, it is </a:t>
            </a:r>
            <a:r>
              <a:rPr lang="en-IN" dirty="0" err="1" smtClean="0"/>
              <a:t>k.a</a:t>
            </a:r>
            <a:r>
              <a:rPr lang="en-IN" dirty="0" smtClean="0"/>
              <a:t>. “Milk Fever Complex”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Prevention &amp; Control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90465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Feeding of low Ca diet(8 g/day/450 kg </a:t>
            </a:r>
            <a:r>
              <a:rPr lang="en-IN" dirty="0" err="1" smtClean="0"/>
              <a:t>b.wt</a:t>
            </a:r>
            <a:r>
              <a:rPr lang="en-IN" dirty="0" smtClean="0"/>
              <a:t>.) during last 2 week of gestation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Incomplete milking after calving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Protect from cold stress &amp; transportation stress 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Use of dietary straw to stimulate rumen function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Oral Ca supplement, one at calving and a second dose the next day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A single dose of </a:t>
            </a:r>
            <a:r>
              <a:rPr lang="en-IN" dirty="0" err="1" smtClean="0"/>
              <a:t>Vit</a:t>
            </a:r>
            <a:r>
              <a:rPr lang="en-IN" dirty="0" smtClean="0"/>
              <a:t> D3 @ 10 million unit i.e. 1 million units/ 45 kg body weight IM one week before calving has been reported to be effective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calcium-binding agents such as </a:t>
            </a:r>
            <a:r>
              <a:rPr lang="en-IN" dirty="0" err="1" smtClean="0"/>
              <a:t>zeolite</a:t>
            </a:r>
            <a:r>
              <a:rPr lang="en-IN" dirty="0" smtClean="0"/>
              <a:t>, zinc oxide </a:t>
            </a:r>
            <a:r>
              <a:rPr lang="en-IN" dirty="0" err="1" smtClean="0"/>
              <a:t>e.t.c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743200"/>
            <a:ext cx="5257800" cy="255454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r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THANKS YOU 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1204821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EPIDEMIOLOGY</a:t>
            </a:r>
            <a:endParaRPr lang="en-I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61662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Species:- Cows &amp; Buffaloes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 Breed:- Jersey cows &amp; Jaffarabadi buffaloes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Age/Lactation:- 5-10 years/third and greater lactations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Season:- Late winter &amp; Spring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Milk Yield:- High Yielding animals</a:t>
            </a:r>
          </a:p>
          <a:p>
            <a:pPr algn="ctr">
              <a:buNone/>
            </a:pPr>
            <a:r>
              <a:rPr lang="en-IN" dirty="0" smtClean="0"/>
              <a:t> </a:t>
            </a:r>
            <a:r>
              <a:rPr lang="en-IN" b="1" dirty="0" smtClean="0"/>
              <a:t>Predisposing factors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Cold climate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Long distance transport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Digestive disturbance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Autofit/>
          </a:bodyPr>
          <a:lstStyle/>
          <a:p>
            <a:r>
              <a:rPr lang="en-IN" sz="3200" dirty="0" smtClean="0">
                <a:solidFill>
                  <a:srgbClr val="FF0000"/>
                </a:solidFill>
              </a:rPr>
              <a:t>Calcium Homeostasis</a:t>
            </a:r>
            <a:endParaRPr lang="en-IN" sz="32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71296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en-IN" sz="4000" dirty="0" smtClean="0">
                <a:solidFill>
                  <a:srgbClr val="FF0000"/>
                </a:solidFill>
              </a:rPr>
              <a:t>Aetiology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83264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Excessive Loss of ca through </a:t>
            </a:r>
            <a:r>
              <a:rPr lang="en-IN" dirty="0" err="1" smtClean="0"/>
              <a:t>colostrum</a:t>
            </a:r>
            <a:r>
              <a:rPr lang="en-IN" dirty="0" smtClean="0"/>
              <a:t>:-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Blood plasma 8.5-10.4 mg/dl</a:t>
            </a:r>
          </a:p>
          <a:p>
            <a:pPr>
              <a:buNone/>
            </a:pPr>
            <a:r>
              <a:rPr lang="en-IN" dirty="0" smtClean="0"/>
              <a:t>    (cow suffered with milk fever = 2-6mg/dl)</a:t>
            </a:r>
          </a:p>
          <a:p>
            <a:pPr>
              <a:buFont typeface="Wingdings" pitchFamily="2" charset="2"/>
              <a:buChar char="ü"/>
            </a:pPr>
            <a:r>
              <a:rPr lang="en-IN" dirty="0" err="1" smtClean="0"/>
              <a:t>Colostrum</a:t>
            </a:r>
            <a:r>
              <a:rPr lang="en-IN" dirty="0" smtClean="0"/>
              <a:t> 2.3g Ca/ kg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/>
              <a:t>Milk 1.2g Ca/kg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Decreased absorption of ca</a:t>
            </a:r>
          </a:p>
          <a:p>
            <a:r>
              <a:rPr lang="en-IN" dirty="0" smtClean="0"/>
              <a:t>Reduced feed intake results in </a:t>
            </a:r>
            <a:r>
              <a:rPr lang="en-IN" dirty="0" err="1" smtClean="0"/>
              <a:t>atony</a:t>
            </a:r>
            <a:r>
              <a:rPr lang="en-IN" dirty="0" smtClean="0"/>
              <a:t> of gut </a:t>
            </a:r>
          </a:p>
          <a:p>
            <a:r>
              <a:rPr lang="en-IN" dirty="0" smtClean="0"/>
              <a:t>Indigestion</a:t>
            </a:r>
          </a:p>
          <a:p>
            <a:r>
              <a:rPr lang="en-IN" dirty="0" smtClean="0"/>
              <a:t>Def. of </a:t>
            </a:r>
            <a:r>
              <a:rPr lang="en-IN" dirty="0" err="1" smtClean="0"/>
              <a:t>vit</a:t>
            </a:r>
            <a:r>
              <a:rPr lang="en-IN" dirty="0" smtClean="0"/>
              <a:t>. D:- </a:t>
            </a:r>
          </a:p>
          <a:p>
            <a:pPr>
              <a:buNone/>
            </a:pPr>
            <a:r>
              <a:rPr lang="en-IN" dirty="0" smtClean="0"/>
              <a:t>     Vit.D3(</a:t>
            </a:r>
            <a:r>
              <a:rPr lang="en-IN" dirty="0" err="1" smtClean="0"/>
              <a:t>cholecalciferol</a:t>
            </a:r>
            <a:r>
              <a:rPr lang="en-IN" dirty="0" smtClean="0"/>
              <a:t>) is first converted to 25 </a:t>
            </a:r>
            <a:r>
              <a:rPr lang="en-IN" dirty="0" err="1" smtClean="0"/>
              <a:t>hydroxy</a:t>
            </a:r>
            <a:r>
              <a:rPr lang="en-IN" dirty="0" smtClean="0"/>
              <a:t> </a:t>
            </a:r>
            <a:r>
              <a:rPr lang="en-IN" dirty="0" err="1" smtClean="0"/>
              <a:t>cholecalciferol</a:t>
            </a:r>
            <a:r>
              <a:rPr lang="en-IN" dirty="0" smtClean="0"/>
              <a:t> by the enzymes of liver &amp; again converted to 1,25 </a:t>
            </a:r>
            <a:r>
              <a:rPr lang="en-IN" dirty="0" err="1" smtClean="0"/>
              <a:t>dihydroxy</a:t>
            </a:r>
            <a:r>
              <a:rPr lang="en-IN" dirty="0" smtClean="0"/>
              <a:t> </a:t>
            </a:r>
            <a:r>
              <a:rPr lang="en-IN" dirty="0" err="1" smtClean="0"/>
              <a:t>cholecalciferol</a:t>
            </a:r>
            <a:r>
              <a:rPr lang="en-IN" dirty="0" smtClean="0"/>
              <a:t> by the enzymes of kidney. This help in absorption of ca ion from intestine &amp; </a:t>
            </a:r>
            <a:r>
              <a:rPr lang="en-IN" dirty="0" err="1" smtClean="0"/>
              <a:t>resorption</a:t>
            </a:r>
            <a:r>
              <a:rPr lang="en-IN" dirty="0" smtClean="0"/>
              <a:t> of ca ion from bone.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TH&#10;Increase renal&#10;reabsorption&#10;of Ca&#10;Continued&#10;PTH secretion&#10;Ca&#10;reabsortion&#10;from bone&#10;Negative effect on the adaptation p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</a:rPr>
              <a:t>Aetiology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Improper </a:t>
            </a:r>
            <a:r>
              <a:rPr lang="en-IN" dirty="0" err="1" smtClean="0"/>
              <a:t>Ca:P</a:t>
            </a:r>
            <a:r>
              <a:rPr lang="en-IN" dirty="0" smtClean="0"/>
              <a:t> ratio in diet (N.L. in blood 2.3:1)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Disease of intestine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Slow mobilization of Ca from bone</a:t>
            </a:r>
          </a:p>
          <a:p>
            <a:r>
              <a:rPr lang="en-IN" dirty="0" err="1" smtClean="0"/>
              <a:t>Parathormone</a:t>
            </a:r>
            <a:r>
              <a:rPr lang="en-IN" dirty="0" smtClean="0"/>
              <a:t>(PTH) def.</a:t>
            </a:r>
          </a:p>
          <a:p>
            <a:r>
              <a:rPr lang="en-IN" dirty="0" smtClean="0"/>
              <a:t>High </a:t>
            </a:r>
            <a:r>
              <a:rPr lang="en-IN" dirty="0" err="1" smtClean="0"/>
              <a:t>calcitonin</a:t>
            </a:r>
            <a:endParaRPr lang="en-IN" dirty="0" smtClean="0"/>
          </a:p>
          <a:p>
            <a:r>
              <a:rPr lang="en-IN" dirty="0" smtClean="0"/>
              <a:t>Excessive ca intake(over 100-125g/cow/day) during dry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thogenesis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rgbClr val="FF0000"/>
                </a:solidFill>
              </a:rPr>
              <a:t>Clinical findings</a:t>
            </a:r>
            <a:endParaRPr lang="en-IN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166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IN" dirty="0" smtClean="0">
                <a:solidFill>
                  <a:srgbClr val="FF0000"/>
                </a:solidFill>
              </a:rPr>
              <a:t>Stage I/Stage of </a:t>
            </a:r>
            <a:r>
              <a:rPr lang="en-IN" dirty="0" err="1" smtClean="0">
                <a:solidFill>
                  <a:srgbClr val="FF0000"/>
                </a:solidFill>
              </a:rPr>
              <a:t>excitment</a:t>
            </a:r>
            <a:r>
              <a:rPr lang="en-IN" dirty="0" smtClean="0">
                <a:solidFill>
                  <a:srgbClr val="FF0000"/>
                </a:solidFill>
              </a:rPr>
              <a:t>:-</a:t>
            </a:r>
          </a:p>
          <a:p>
            <a:pPr>
              <a:buNone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Tem. Normal</a:t>
            </a:r>
          </a:p>
          <a:p>
            <a:pPr>
              <a:buNone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Hypersensitiveness</a:t>
            </a:r>
          </a:p>
          <a:p>
            <a:pPr>
              <a:buNone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Tremor of the muscle of the hind limb</a:t>
            </a:r>
          </a:p>
          <a:p>
            <a:pPr>
              <a:buNone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Hind limb become rigid &amp; thereby ataxic for which animal is prone to fall</a:t>
            </a:r>
          </a:p>
          <a:p>
            <a:pPr>
              <a:buNone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576</Words>
  <Application>Microsoft Office PowerPoint</Application>
  <PresentationFormat>On-screen Show (4:3)</PresentationFormat>
  <Paragraphs>94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Department of Veterinary  Medicine  Bihar Veterinary College, Patna – 800 014</vt:lpstr>
      <vt:lpstr>MILK FEVER  (Parturient paresis, Hypocalcaemia, Calving paralysis)</vt:lpstr>
      <vt:lpstr>EPIDEMIOLOGY</vt:lpstr>
      <vt:lpstr>Calcium Homeostasis</vt:lpstr>
      <vt:lpstr>Aetiology</vt:lpstr>
      <vt:lpstr>Slide 6</vt:lpstr>
      <vt:lpstr>Aetiology</vt:lpstr>
      <vt:lpstr>Slide 8</vt:lpstr>
      <vt:lpstr>Clinical findings</vt:lpstr>
      <vt:lpstr>                     Stage II/ sternal recumbency </vt:lpstr>
      <vt:lpstr>Slide 11</vt:lpstr>
      <vt:lpstr>Stage III/ lateral recumbency</vt:lpstr>
      <vt:lpstr>Clinical Pathology</vt:lpstr>
      <vt:lpstr>Diagnosis</vt:lpstr>
      <vt:lpstr>Treatment </vt:lpstr>
      <vt:lpstr>Slide 16</vt:lpstr>
      <vt:lpstr>Slide 17</vt:lpstr>
      <vt:lpstr>Slide 18</vt:lpstr>
      <vt:lpstr>After Treatment</vt:lpstr>
      <vt:lpstr>Prevention &amp; Control</vt:lpstr>
      <vt:lpstr>Slide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86</cp:revision>
  <dcterms:created xsi:type="dcterms:W3CDTF">2018-02-02T15:29:32Z</dcterms:created>
  <dcterms:modified xsi:type="dcterms:W3CDTF">2018-03-08T02:01:36Z</dcterms:modified>
</cp:coreProperties>
</file>