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75D4AC-61A2-41F7-87FB-1A459FC6E80F}" type="datetimeFigureOut">
              <a:rPr lang="en-US" smtClean="0"/>
              <a:t>4/18/2020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F0143E-36A9-4414-BD1F-B8D2D38B36D5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028122"/>
            <a:ext cx="7406640" cy="1472184"/>
          </a:xfrm>
        </p:spPr>
        <p:txBody>
          <a:bodyPr/>
          <a:lstStyle/>
          <a:p>
            <a:pPr algn="ctr"/>
            <a:r>
              <a:rPr lang="en-IN" b="1" dirty="0" smtClean="0"/>
              <a:t>Motion Study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19474"/>
            <a:ext cx="7406640" cy="1752600"/>
          </a:xfrm>
        </p:spPr>
        <p:txBody>
          <a:bodyPr/>
          <a:lstStyle/>
          <a:p>
            <a:pPr algn="ctr"/>
            <a:r>
              <a:rPr lang="en-IN" dirty="0" smtClean="0"/>
              <a:t>Dairy Plant Management (DTT-421)</a:t>
            </a:r>
          </a:p>
          <a:p>
            <a:pPr algn="ctr"/>
            <a:endParaRPr lang="en-IN" dirty="0"/>
          </a:p>
          <a:p>
            <a:pPr algn="ctr"/>
            <a:r>
              <a:rPr lang="en-IN" dirty="0" smtClean="0"/>
              <a:t>A K JHA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/>
              <a:t>Motion Study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Motion study is the systematic study of human motions used to perform an operation.</a:t>
            </a:r>
          </a:p>
          <a:p>
            <a:pPr marL="282575" indent="-282575"/>
            <a:r>
              <a:rPr lang="en-IN" dirty="0" smtClean="0"/>
              <a:t>The purpose is to eliminate unnecessary motions and to identify the best sequence of motions for maximum efficiency.</a:t>
            </a:r>
          </a:p>
          <a:p>
            <a:pPr marL="282575" indent="-282575"/>
            <a:r>
              <a:rPr lang="en-IN" dirty="0" smtClean="0"/>
              <a:t>Frank </a:t>
            </a:r>
            <a:r>
              <a:rPr lang="en-IN" dirty="0" err="1" smtClean="0"/>
              <a:t>Gilbreth</a:t>
            </a:r>
            <a:r>
              <a:rPr lang="en-IN" dirty="0" smtClean="0"/>
              <a:t> originated the concept in bricklaying trade.</a:t>
            </a:r>
          </a:p>
          <a:p>
            <a:pPr marL="444500" lvl="1" indent="-279400"/>
            <a:r>
              <a:rPr lang="en-IN" dirty="0" smtClean="0"/>
              <a:t>Av. no. of brick laid per hour increased  3 times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Motion </a:t>
            </a:r>
            <a:r>
              <a:rPr lang="en-IN" sz="3200" b="1" dirty="0" smtClean="0">
                <a:effectLst/>
              </a:rPr>
              <a:t>Study Techniques 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The most used techniques are: 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Motion </a:t>
            </a:r>
            <a:r>
              <a:rPr lang="en-IN" dirty="0" smtClean="0"/>
              <a:t>Study </a:t>
            </a:r>
            <a:r>
              <a:rPr lang="en-IN" dirty="0" smtClean="0"/>
              <a:t>Principles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Analysis of </a:t>
            </a:r>
            <a:r>
              <a:rPr lang="en-IN" dirty="0" err="1" smtClean="0"/>
              <a:t>therbligs</a:t>
            </a:r>
            <a:endParaRPr lang="en-IN" dirty="0" smtClean="0"/>
          </a:p>
          <a:p>
            <a:pPr marL="596646" indent="-514350">
              <a:buFont typeface="+mj-lt"/>
              <a:buAutoNum type="arabicPeriod"/>
            </a:pPr>
            <a:r>
              <a:rPr lang="en-IN" dirty="0" err="1" smtClean="0"/>
              <a:t>Micromotion</a:t>
            </a:r>
            <a:r>
              <a:rPr lang="en-IN" dirty="0" smtClean="0"/>
              <a:t> study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Charts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6429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Motion study principles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5429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The work of </a:t>
            </a:r>
            <a:r>
              <a:rPr lang="en-IN" dirty="0" err="1" smtClean="0"/>
              <a:t>Gilbreth</a:t>
            </a:r>
            <a:r>
              <a:rPr lang="en-IN" dirty="0" smtClean="0"/>
              <a:t> laid the foundation of motion study principles, which are guidelines for designing motion-efficient work procedures.</a:t>
            </a:r>
          </a:p>
          <a:p>
            <a:pPr algn="just"/>
            <a:r>
              <a:rPr lang="en-IN" dirty="0" smtClean="0"/>
              <a:t>The guidelines are divided into three categories: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dirty="0" smtClean="0"/>
              <a:t>Principles for use of body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dirty="0" smtClean="0"/>
              <a:t>Principles for arrangement of workplace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dirty="0" smtClean="0"/>
              <a:t>And principles for design of tools and equipment</a:t>
            </a:r>
          </a:p>
          <a:p>
            <a:pPr marL="265113" lvl="1" indent="-236538" algn="just">
              <a:buFont typeface="Arial" pitchFamily="34" charset="0"/>
              <a:buChar char="•"/>
            </a:pPr>
            <a:r>
              <a:rPr lang="en-IN" dirty="0" smtClean="0"/>
              <a:t>Work methods that are motion-efficient</a:t>
            </a:r>
          </a:p>
          <a:p>
            <a:pPr marL="789813" lvl="2" indent="-514350" algn="just">
              <a:buFont typeface="+mj-lt"/>
              <a:buAutoNum type="arabicPeriod"/>
            </a:pPr>
            <a:r>
              <a:rPr lang="en-IN" dirty="0" smtClean="0"/>
              <a:t>Eliminate unnecessary motions.</a:t>
            </a:r>
          </a:p>
          <a:p>
            <a:pPr marL="789813" lvl="2" indent="-514350" algn="just">
              <a:buFont typeface="+mj-lt"/>
              <a:buAutoNum type="arabicPeriod"/>
            </a:pPr>
            <a:r>
              <a:rPr lang="en-IN" dirty="0" smtClean="0"/>
              <a:t>Combine activities</a:t>
            </a:r>
          </a:p>
          <a:p>
            <a:pPr marL="789813" lvl="2" indent="-514350" algn="just">
              <a:buFont typeface="+mj-lt"/>
              <a:buAutoNum type="arabicPeriod"/>
            </a:pPr>
            <a:r>
              <a:rPr lang="en-IN" dirty="0" smtClean="0"/>
              <a:t>Reduce fatigue.</a:t>
            </a:r>
          </a:p>
          <a:p>
            <a:pPr marL="789813" lvl="2" indent="-514350" algn="just">
              <a:buFont typeface="+mj-lt"/>
              <a:buAutoNum type="arabicPeriod"/>
            </a:pPr>
            <a:r>
              <a:rPr lang="en-IN" dirty="0" smtClean="0"/>
              <a:t>Improve the workplace arrangement.</a:t>
            </a:r>
          </a:p>
          <a:p>
            <a:pPr marL="789813" lvl="2" indent="-514350" algn="just">
              <a:buFont typeface="+mj-lt"/>
              <a:buAutoNum type="arabicPeriod"/>
            </a:pPr>
            <a:r>
              <a:rPr lang="en-IN" dirty="0" smtClean="0"/>
              <a:t>Improve the design of tool and equipment.</a:t>
            </a:r>
          </a:p>
          <a:p>
            <a:pPr marL="789813" lvl="2" indent="-514350" algn="just">
              <a:buFont typeface="+mj-lt"/>
              <a:buAutoNum type="arabicPeriod"/>
            </a:pPr>
            <a:endParaRPr lang="en-IN" dirty="0" smtClean="0"/>
          </a:p>
          <a:p>
            <a:pPr lvl="1" algn="just">
              <a:buFont typeface="Wingdings" pitchFamily="2" charset="2"/>
              <a:buChar char="§"/>
            </a:pPr>
            <a:endParaRPr lang="en-IN" dirty="0" smtClean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1414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err="1" smtClean="0">
                <a:effectLst/>
              </a:rPr>
              <a:t>Therbligs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785794"/>
            <a:ext cx="8215338" cy="5857916"/>
          </a:xfrm>
        </p:spPr>
        <p:txBody>
          <a:bodyPr>
            <a:normAutofit fontScale="85000" lnSpcReduction="20000"/>
          </a:bodyPr>
          <a:lstStyle/>
          <a:p>
            <a:pPr marL="269875" indent="-269875">
              <a:spcAft>
                <a:spcPts val="600"/>
              </a:spcAft>
            </a:pPr>
            <a:r>
              <a:rPr lang="en-IN" dirty="0" err="1" smtClean="0"/>
              <a:t>Therbligs</a:t>
            </a:r>
            <a:r>
              <a:rPr lang="en-IN" dirty="0" smtClean="0"/>
              <a:t> are the basic elemental motions.</a:t>
            </a:r>
          </a:p>
          <a:p>
            <a:pPr marL="269875" indent="-269875">
              <a:spcAft>
                <a:spcPts val="600"/>
              </a:spcAft>
            </a:pPr>
            <a:r>
              <a:rPr lang="en-IN" dirty="0" smtClean="0"/>
              <a:t>The idea is to break jobs down into minute elements and base improvements on an analysis of these basic elements by eliminating, combining, or rearranging them.</a:t>
            </a:r>
          </a:p>
          <a:p>
            <a:pPr marL="269875" indent="-269875">
              <a:spcAft>
                <a:spcPts val="600"/>
              </a:spcAft>
            </a:pPr>
            <a:r>
              <a:rPr lang="en-IN" dirty="0" smtClean="0"/>
              <a:t>Some basic </a:t>
            </a:r>
            <a:r>
              <a:rPr lang="en-IN" dirty="0" err="1" smtClean="0"/>
              <a:t>Therbligs</a:t>
            </a:r>
            <a:r>
              <a:rPr lang="en-IN" dirty="0" smtClean="0"/>
              <a:t> are: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Search: hunting for an item with hands and/ or the eyes.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Select:  means to chose from a group of objects.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Grasp: to take hold of an object.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Hold refers to retention of an object after it has been grasped.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smtClean="0"/>
              <a:t>Transport load means </a:t>
            </a:r>
            <a:r>
              <a:rPr lang="en-IN" dirty="0" err="1" smtClean="0"/>
              <a:t>movemet</a:t>
            </a:r>
            <a:r>
              <a:rPr lang="en-IN" dirty="0" smtClean="0"/>
              <a:t> of an object after hold.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r>
              <a:rPr lang="en-IN" dirty="0" err="1" smtClean="0"/>
              <a:t>Relaese</a:t>
            </a:r>
            <a:r>
              <a:rPr lang="en-IN" dirty="0" smtClean="0"/>
              <a:t> load means to deposit the load</a:t>
            </a:r>
          </a:p>
          <a:p>
            <a:pPr marL="544195" lvl="1" indent="-269875">
              <a:spcBef>
                <a:spcPts val="600"/>
              </a:spcBef>
              <a:spcAft>
                <a:spcPts val="600"/>
              </a:spcAft>
            </a:pPr>
            <a:endParaRPr lang="en-IN" dirty="0" smtClean="0"/>
          </a:p>
          <a:p>
            <a:pPr>
              <a:spcAft>
                <a:spcPts val="600"/>
              </a:spcAft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err="1" smtClean="0">
                <a:effectLst/>
              </a:rPr>
              <a:t>Micromotion</a:t>
            </a:r>
            <a:r>
              <a:rPr lang="en-IN" sz="3200" b="1" dirty="0" smtClean="0">
                <a:effectLst/>
              </a:rPr>
              <a:t> Study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Frank </a:t>
            </a:r>
            <a:r>
              <a:rPr lang="en-IN" dirty="0" err="1" smtClean="0"/>
              <a:t>Gilbreth</a:t>
            </a:r>
            <a:r>
              <a:rPr lang="en-IN" dirty="0" smtClean="0"/>
              <a:t> </a:t>
            </a:r>
            <a:r>
              <a:rPr lang="en-IN" dirty="0" err="1" smtClean="0"/>
              <a:t>andLlillian</a:t>
            </a:r>
            <a:r>
              <a:rPr lang="en-IN" dirty="0" smtClean="0"/>
              <a:t> </a:t>
            </a:r>
            <a:r>
              <a:rPr lang="en-IN" dirty="0" err="1" smtClean="0"/>
              <a:t>Gilbreth</a:t>
            </a:r>
            <a:r>
              <a:rPr lang="en-IN" dirty="0" smtClean="0"/>
              <a:t> introduced motion pictures for studying motions, called </a:t>
            </a:r>
            <a:r>
              <a:rPr lang="en-IN" dirty="0" err="1" smtClean="0"/>
              <a:t>micromotion</a:t>
            </a:r>
            <a:r>
              <a:rPr lang="en-IN" dirty="0" smtClean="0"/>
              <a:t> study.</a:t>
            </a:r>
            <a:endParaRPr lang="en-IN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286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Motion Study</vt:lpstr>
      <vt:lpstr>Motion Study</vt:lpstr>
      <vt:lpstr>Motion Study Techniques </vt:lpstr>
      <vt:lpstr>Motion study principles</vt:lpstr>
      <vt:lpstr>Therbligs</vt:lpstr>
      <vt:lpstr>Micromotion Study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Study</dc:title>
  <dc:creator>My</dc:creator>
  <cp:lastModifiedBy>My</cp:lastModifiedBy>
  <cp:revision>13</cp:revision>
  <dcterms:created xsi:type="dcterms:W3CDTF">2020-04-18T13:59:55Z</dcterms:created>
  <dcterms:modified xsi:type="dcterms:W3CDTF">2020-04-18T14:57:43Z</dcterms:modified>
</cp:coreProperties>
</file>