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3" r:id="rId2"/>
    <p:sldId id="256" r:id="rId3"/>
    <p:sldId id="276" r:id="rId4"/>
    <p:sldId id="257" r:id="rId5"/>
    <p:sldId id="259" r:id="rId6"/>
    <p:sldId id="274" r:id="rId7"/>
    <p:sldId id="260" r:id="rId8"/>
    <p:sldId id="262" r:id="rId9"/>
    <p:sldId id="263" r:id="rId10"/>
    <p:sldId id="261" r:id="rId11"/>
    <p:sldId id="264" r:id="rId12"/>
    <p:sldId id="265" r:id="rId13"/>
    <p:sldId id="267" r:id="rId14"/>
    <p:sldId id="269" r:id="rId15"/>
    <p:sldId id="268" r:id="rId16"/>
    <p:sldId id="270" r:id="rId17"/>
    <p:sldId id="271"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3A0C2-E837-4C70-A545-C24BE5A044CE}" type="datetimeFigureOut">
              <a:rPr lang="en-US" smtClean="0"/>
              <a:pPr/>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059B2-C3F2-4590-833B-7414CF62DF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fungus attacks mainly keratinized tissues. Stratum </a:t>
            </a:r>
            <a:r>
              <a:rPr lang="en-US" sz="1200" dirty="0" err="1" smtClean="0">
                <a:latin typeface="Times New Roman" pitchFamily="18" charset="0"/>
                <a:cs typeface="Times New Roman" pitchFamily="18" charset="0"/>
              </a:rPr>
              <a:t>corneum</a:t>
            </a:r>
            <a:r>
              <a:rPr lang="en-US" sz="1200" dirty="0" smtClean="0">
                <a:latin typeface="Times New Roman" pitchFamily="18" charset="0"/>
                <a:cs typeface="Times New Roman" pitchFamily="18" charset="0"/>
              </a:rPr>
              <a:t> and hair fibers are particularly affected resulting in alopecia. Exudation from invaded epithelial layers, epithelial debris and fungal </a:t>
            </a:r>
            <a:r>
              <a:rPr lang="en-US" sz="1200" dirty="0" err="1" smtClean="0">
                <a:latin typeface="Times New Roman" pitchFamily="18" charset="0"/>
                <a:cs typeface="Times New Roman" pitchFamily="18" charset="0"/>
              </a:rPr>
              <a:t>hyphae</a:t>
            </a:r>
            <a:r>
              <a:rPr lang="en-US" sz="1200" dirty="0" smtClean="0">
                <a:latin typeface="Times New Roman" pitchFamily="18" charset="0"/>
                <a:cs typeface="Times New Roman" pitchFamily="18" charset="0"/>
              </a:rPr>
              <a:t> produces dry crusts in the centre of the lesions which is a typical feature of the disease. The lesions grow centrifugally, where the periphery is active, leading to  the development of the characteristic ring form of the lesions. Secondary bacterial infection of hair follicles is also common.</a:t>
            </a:r>
            <a:endParaRPr lang="en-US" dirty="0"/>
          </a:p>
        </p:txBody>
      </p:sp>
      <p:sp>
        <p:nvSpPr>
          <p:cNvPr id="4" name="Slide Number Placeholder 3"/>
          <p:cNvSpPr>
            <a:spLocks noGrp="1"/>
          </p:cNvSpPr>
          <p:nvPr>
            <p:ph type="sldNum" sz="quarter" idx="10"/>
          </p:nvPr>
        </p:nvSpPr>
        <p:spPr/>
        <p:txBody>
          <a:bodyPr/>
          <a:lstStyle/>
          <a:p>
            <a:fld id="{076059B2-C3F2-4590-833B-7414CF62DF3C}"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059B2-C3F2-4590-833B-7414CF62DF3C}"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059B2-C3F2-4590-833B-7414CF62DF3C}"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059B2-C3F2-4590-833B-7414CF62DF3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4/7/2020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4/7/2020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4/7/2020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4/7/2020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2514599"/>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buNone/>
            </a:pPr>
            <a:r>
              <a:rPr lang="en-US" sz="5200" dirty="0" smtClean="0">
                <a:latin typeface="Times New Roman" pitchFamily="18" charset="0"/>
                <a:cs typeface="Times New Roman" pitchFamily="18" charset="0"/>
              </a:rPr>
              <a:t>UNIT-3</a:t>
            </a:r>
          </a:p>
          <a:p>
            <a:pPr algn="ctr">
              <a:buNone/>
            </a:pPr>
            <a:r>
              <a:rPr lang="en-US" sz="7200" dirty="0" smtClean="0">
                <a:latin typeface="Times New Roman" pitchFamily="18" charset="0"/>
                <a:cs typeface="Times New Roman" pitchFamily="18" charset="0"/>
              </a:rPr>
              <a:t>‘</a:t>
            </a:r>
            <a:r>
              <a:rPr lang="en-US" sz="7200" dirty="0" err="1" smtClean="0">
                <a:latin typeface="Times New Roman" pitchFamily="18" charset="0"/>
                <a:cs typeface="Times New Roman" pitchFamily="18" charset="0"/>
              </a:rPr>
              <a:t>Zoonotic</a:t>
            </a:r>
            <a:r>
              <a:rPr lang="en-US" sz="7200" dirty="0" smtClean="0">
                <a:latin typeface="Times New Roman" pitchFamily="18" charset="0"/>
                <a:cs typeface="Times New Roman" pitchFamily="18" charset="0"/>
              </a:rPr>
              <a:t> disease’</a:t>
            </a:r>
            <a:endParaRPr lang="en-US" sz="6000" dirty="0" smtClean="0">
              <a:latin typeface="Times New Roman" pitchFamily="18" charset="0"/>
              <a:cs typeface="Times New Roman" pitchFamily="18" charset="0"/>
            </a:endParaRPr>
          </a:p>
          <a:p>
            <a:pPr algn="ctr">
              <a:buNone/>
            </a:pPr>
            <a:r>
              <a:rPr lang="en-US" sz="6000" dirty="0" smtClean="0">
                <a:latin typeface="Times New Roman" pitchFamily="18" charset="0"/>
                <a:cs typeface="Times New Roman" pitchFamily="18" charset="0"/>
              </a:rPr>
              <a:t>(Credit Hours-3+1)</a:t>
            </a:r>
            <a:endParaRPr lang="en-US" sz="6000" dirty="0">
              <a:latin typeface="Times New Roman" pitchFamily="18" charset="0"/>
              <a:cs typeface="Times New Roman" pitchFamily="18" charset="0"/>
            </a:endParaRPr>
          </a:p>
        </p:txBody>
      </p:sp>
      <p:pic>
        <p:nvPicPr>
          <p:cNvPr id="4" name="Picture 14" descr="Our Clients | Jivesna Tech"/>
          <p:cNvPicPr>
            <a:picLocks noChangeAspect="1" noChangeArrowheads="1"/>
          </p:cNvPicPr>
          <p:nvPr/>
        </p:nvPicPr>
        <p:blipFill>
          <a:blip r:embed="rId2" cstate="print"/>
          <a:srcRect/>
          <a:stretch>
            <a:fillRect/>
          </a:stretch>
        </p:blipFill>
        <p:spPr bwMode="auto">
          <a:xfrm>
            <a:off x="228599" y="533400"/>
            <a:ext cx="1828801" cy="1843176"/>
          </a:xfrm>
          <a:prstGeom prst="rect">
            <a:avLst/>
          </a:prstGeom>
          <a:noFill/>
          <a:ln w="9525">
            <a:noFill/>
            <a:miter lim="800000"/>
            <a:headEnd/>
            <a:tailEnd/>
          </a:ln>
        </p:spPr>
      </p:pic>
      <p:pic>
        <p:nvPicPr>
          <p:cNvPr id="5" name="Picture 16" descr="Bihar Veterinary College - Wikipedia"/>
          <p:cNvPicPr>
            <a:picLocks noChangeAspect="1" noChangeArrowheads="1"/>
          </p:cNvPicPr>
          <p:nvPr/>
        </p:nvPicPr>
        <p:blipFill>
          <a:blip r:embed="rId3" cstate="print"/>
          <a:srcRect/>
          <a:stretch>
            <a:fillRect/>
          </a:stretch>
        </p:blipFill>
        <p:spPr bwMode="auto">
          <a:xfrm>
            <a:off x="7239000" y="609600"/>
            <a:ext cx="151730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638800"/>
          </a:xfrm>
          <a:ln>
            <a:solidFill>
              <a:srgbClr val="0070C0"/>
            </a:solidFill>
          </a:ln>
        </p:spPr>
        <p:txBody>
          <a:bodyPr>
            <a:normAutofit/>
          </a:bodyPr>
          <a:lstStyle/>
          <a:p>
            <a:pPr>
              <a:buNone/>
            </a:pPr>
            <a:r>
              <a:rPr lang="en-US" sz="2400" dirty="0" err="1" smtClean="0">
                <a:latin typeface="Times New Roman" pitchFamily="18" charset="0"/>
                <a:cs typeface="Times New Roman" pitchFamily="18" charset="0"/>
              </a:rPr>
              <a:t>Tinea’s</a:t>
            </a:r>
            <a:r>
              <a:rPr lang="en-US" sz="2400" dirty="0" smtClean="0">
                <a:latin typeface="Times New Roman" pitchFamily="18" charset="0"/>
                <a:cs typeface="Times New Roman" pitchFamily="18" charset="0"/>
              </a:rPr>
              <a:t> on most areas of the body are generally called </a:t>
            </a:r>
            <a:r>
              <a:rPr lang="en-US" sz="2400" b="1" dirty="0" smtClean="0">
                <a:latin typeface="Times New Roman" pitchFamily="18" charset="0"/>
                <a:cs typeface="Times New Roman" pitchFamily="18" charset="0"/>
              </a:rPr>
              <a:t>ringworm</a:t>
            </a: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228600" y="304800"/>
            <a:ext cx="4495800" cy="457200"/>
          </a:xfrm>
          <a:ln>
            <a:solidFill>
              <a:srgbClr val="00B050"/>
            </a:solidFill>
          </a:ln>
        </p:spPr>
        <p:txBody>
          <a:bodyPr>
            <a:noAutofit/>
          </a:bodyPr>
          <a:lstStyle/>
          <a:p>
            <a:r>
              <a:rPr lang="en-US" sz="3600" b="1" dirty="0" err="1" smtClean="0">
                <a:solidFill>
                  <a:srgbClr val="C00000"/>
                </a:solidFill>
                <a:latin typeface="Times New Roman" pitchFamily="18" charset="0"/>
                <a:cs typeface="Times New Roman" pitchFamily="18" charset="0"/>
              </a:rPr>
              <a:t>Cutaneous</a:t>
            </a:r>
            <a:r>
              <a:rPr lang="en-US" sz="3600" b="1" dirty="0" smtClean="0">
                <a:solidFill>
                  <a:srgbClr val="C00000"/>
                </a:solidFill>
                <a:latin typeface="Times New Roman" pitchFamily="18" charset="0"/>
                <a:cs typeface="Times New Roman" pitchFamily="18" charset="0"/>
              </a:rPr>
              <a:t> Mycoses</a:t>
            </a:r>
            <a:endParaRPr lang="en-US" sz="3600" b="1"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914400" y="1828800"/>
          <a:ext cx="7162800" cy="4267202"/>
        </p:xfrm>
        <a:graphic>
          <a:graphicData uri="http://schemas.openxmlformats.org/drawingml/2006/table">
            <a:tbl>
              <a:tblPr firstRow="1" bandRow="1">
                <a:tableStyleId>{00A15C55-8517-42AA-B614-E9B94910E393}</a:tableStyleId>
              </a:tblPr>
              <a:tblGrid>
                <a:gridCol w="4104526">
                  <a:extLst>
                    <a:ext uri="{9D8B030D-6E8A-4147-A177-3AD203B41FA5}">
                      <a16:colId xmlns:a16="http://schemas.microsoft.com/office/drawing/2014/main" val="20000"/>
                    </a:ext>
                  </a:extLst>
                </a:gridCol>
                <a:gridCol w="3058274">
                  <a:extLst>
                    <a:ext uri="{9D8B030D-6E8A-4147-A177-3AD203B41FA5}">
                      <a16:colId xmlns:a16="http://schemas.microsoft.com/office/drawing/2014/main" val="20001"/>
                    </a:ext>
                  </a:extLst>
                </a:gridCol>
              </a:tblGrid>
              <a:tr h="530940">
                <a:tc gridSpan="2">
                  <a:txBody>
                    <a:bodyPr/>
                    <a:lstStyle/>
                    <a:p>
                      <a:pPr algn="ctr"/>
                      <a:r>
                        <a:rPr lang="en-US" sz="2200" dirty="0" smtClean="0">
                          <a:latin typeface="Times New Roman" pitchFamily="18" charset="0"/>
                          <a:cs typeface="Times New Roman" pitchFamily="18" charset="0"/>
                        </a:rPr>
                        <a:t>Some Common </a:t>
                      </a:r>
                      <a:r>
                        <a:rPr lang="en-US" sz="2200" dirty="0" err="1" smtClean="0">
                          <a:latin typeface="Times New Roman" pitchFamily="18" charset="0"/>
                          <a:cs typeface="Times New Roman" pitchFamily="18" charset="0"/>
                        </a:rPr>
                        <a:t>Tineas</a:t>
                      </a:r>
                      <a:r>
                        <a:rPr lang="en-US" sz="2200" dirty="0" smtClean="0">
                          <a:latin typeface="Times New Roman" pitchFamily="18" charset="0"/>
                          <a:cs typeface="Times New Roman" pitchFamily="18" charset="0"/>
                        </a:rPr>
                        <a:t> and Location on the Body</a:t>
                      </a:r>
                      <a:endParaRPr lang="en-US" sz="2200" dirty="0">
                        <a:latin typeface="Times New Roman" pitchFamily="18" charset="0"/>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560861">
                <a:tc>
                  <a:txBody>
                    <a:bodyPr/>
                    <a:lstStyle/>
                    <a:p>
                      <a:pPr algn="just" fontAlgn="ctr"/>
                      <a:r>
                        <a:rPr lang="en-US" sz="2200" dirty="0" err="1" smtClean="0">
                          <a:latin typeface="Times New Roman" pitchFamily="18" charset="0"/>
                          <a:cs typeface="Times New Roman" pitchFamily="18" charset="0"/>
                        </a:rPr>
                        <a:t>Tinea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corporis</a:t>
                      </a:r>
                      <a:r>
                        <a:rPr lang="en-US" sz="2200" dirty="0" smtClean="0">
                          <a:latin typeface="Times New Roman" pitchFamily="18" charset="0"/>
                          <a:cs typeface="Times New Roman" pitchFamily="18" charset="0"/>
                        </a:rPr>
                        <a:t> (ringworm)</a:t>
                      </a:r>
                      <a:endParaRPr lang="en-US" sz="2200" dirty="0">
                        <a:latin typeface="Times New Roman" pitchFamily="18" charset="0"/>
                        <a:cs typeface="Times New Roman" pitchFamily="18" charset="0"/>
                      </a:endParaRPr>
                    </a:p>
                  </a:txBody>
                  <a:tcPr marL="114300" marR="114300" marT="85725" marB="85725" anchor="ctr"/>
                </a:tc>
                <a:tc>
                  <a:txBody>
                    <a:bodyPr/>
                    <a:lstStyle/>
                    <a:p>
                      <a:pPr algn="just" fontAlgn="ctr"/>
                      <a:r>
                        <a:rPr lang="en-US" sz="2200" dirty="0" smtClean="0">
                          <a:latin typeface="Times New Roman" pitchFamily="18" charset="0"/>
                          <a:cs typeface="Times New Roman" pitchFamily="18" charset="0"/>
                        </a:rPr>
                        <a:t>Body</a:t>
                      </a:r>
                      <a:endParaRPr lang="en-US" sz="2200" dirty="0">
                        <a:latin typeface="Times New Roman" pitchFamily="18" charset="0"/>
                        <a:cs typeface="Times New Roman" pitchFamily="18" charset="0"/>
                      </a:endParaRPr>
                    </a:p>
                  </a:txBody>
                  <a:tcPr marL="114300" marR="114300" marT="85725" marB="85725" anchor="ctr"/>
                </a:tc>
                <a:extLst>
                  <a:ext uri="{0D108BD9-81ED-4DB2-BD59-A6C34878D82A}">
                    <a16:rowId xmlns:a16="http://schemas.microsoft.com/office/drawing/2014/main" val="10001"/>
                  </a:ext>
                </a:extLst>
              </a:tr>
              <a:tr h="560861">
                <a:tc>
                  <a:txBody>
                    <a:bodyPr/>
                    <a:lstStyle/>
                    <a:p>
                      <a:pPr algn="just" fontAlgn="ctr"/>
                      <a:r>
                        <a:rPr lang="en-US" sz="2200" dirty="0" err="1">
                          <a:latin typeface="Times New Roman" pitchFamily="18" charset="0"/>
                          <a:cs typeface="Times New Roman" pitchFamily="18" charset="0"/>
                        </a:rPr>
                        <a:t>Tinea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capitis</a:t>
                      </a:r>
                      <a:r>
                        <a:rPr lang="en-US" sz="2200" dirty="0">
                          <a:latin typeface="Times New Roman" pitchFamily="18" charset="0"/>
                          <a:cs typeface="Times New Roman" pitchFamily="18" charset="0"/>
                        </a:rPr>
                        <a:t> (ringworm)</a:t>
                      </a:r>
                    </a:p>
                  </a:txBody>
                  <a:tcPr marL="114300" marR="114300" marT="85725" marB="85725" anchor="ctr"/>
                </a:tc>
                <a:tc>
                  <a:txBody>
                    <a:bodyPr/>
                    <a:lstStyle/>
                    <a:p>
                      <a:pPr algn="just" fontAlgn="ctr"/>
                      <a:r>
                        <a:rPr lang="en-US" sz="2200">
                          <a:latin typeface="Times New Roman" pitchFamily="18" charset="0"/>
                          <a:cs typeface="Times New Roman" pitchFamily="18" charset="0"/>
                        </a:rPr>
                        <a:t>Scalp</a:t>
                      </a:r>
                    </a:p>
                  </a:txBody>
                  <a:tcPr marL="114300" marR="114300" marT="85725" marB="85725" anchor="ctr"/>
                </a:tc>
                <a:extLst>
                  <a:ext uri="{0D108BD9-81ED-4DB2-BD59-A6C34878D82A}">
                    <a16:rowId xmlns:a16="http://schemas.microsoft.com/office/drawing/2014/main" val="10002"/>
                  </a:ext>
                </a:extLst>
              </a:tr>
              <a:tr h="560861">
                <a:tc>
                  <a:txBody>
                    <a:bodyPr/>
                    <a:lstStyle/>
                    <a:p>
                      <a:pPr algn="just" fontAlgn="ctr"/>
                      <a:r>
                        <a:rPr lang="en-US" sz="2200" dirty="0" err="1">
                          <a:latin typeface="Times New Roman" pitchFamily="18" charset="0"/>
                          <a:cs typeface="Times New Roman" pitchFamily="18" charset="0"/>
                        </a:rPr>
                        <a:t>Tinea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pedis</a:t>
                      </a:r>
                      <a:r>
                        <a:rPr lang="en-US" sz="2200" dirty="0">
                          <a:latin typeface="Times New Roman" pitchFamily="18" charset="0"/>
                          <a:cs typeface="Times New Roman" pitchFamily="18" charset="0"/>
                        </a:rPr>
                        <a:t> (athlete’s foot)</a:t>
                      </a:r>
                    </a:p>
                  </a:txBody>
                  <a:tcPr marL="114300" marR="114300" marT="85725" marB="85725" anchor="ctr"/>
                </a:tc>
                <a:tc>
                  <a:txBody>
                    <a:bodyPr/>
                    <a:lstStyle/>
                    <a:p>
                      <a:pPr algn="just" fontAlgn="ctr"/>
                      <a:r>
                        <a:rPr lang="en-US" sz="2200" dirty="0">
                          <a:latin typeface="Times New Roman" pitchFamily="18" charset="0"/>
                          <a:cs typeface="Times New Roman" pitchFamily="18" charset="0"/>
                        </a:rPr>
                        <a:t>Feet</a:t>
                      </a:r>
                    </a:p>
                  </a:txBody>
                  <a:tcPr marL="114300" marR="114300" marT="85725" marB="85725" anchor="ctr"/>
                </a:tc>
                <a:extLst>
                  <a:ext uri="{0D108BD9-81ED-4DB2-BD59-A6C34878D82A}">
                    <a16:rowId xmlns:a16="http://schemas.microsoft.com/office/drawing/2014/main" val="10003"/>
                  </a:ext>
                </a:extLst>
              </a:tr>
              <a:tr h="560861">
                <a:tc>
                  <a:txBody>
                    <a:bodyPr/>
                    <a:lstStyle/>
                    <a:p>
                      <a:pPr algn="just" fontAlgn="ctr"/>
                      <a:r>
                        <a:rPr lang="en-US" sz="2200" dirty="0" err="1">
                          <a:latin typeface="Times New Roman" pitchFamily="18" charset="0"/>
                          <a:cs typeface="Times New Roman" pitchFamily="18" charset="0"/>
                        </a:rPr>
                        <a:t>Tinea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barbae</a:t>
                      </a:r>
                      <a:r>
                        <a:rPr lang="en-US" sz="2200" dirty="0">
                          <a:latin typeface="Times New Roman" pitchFamily="18" charset="0"/>
                          <a:cs typeface="Times New Roman" pitchFamily="18" charset="0"/>
                        </a:rPr>
                        <a:t> (barber’s itch)</a:t>
                      </a:r>
                    </a:p>
                  </a:txBody>
                  <a:tcPr marL="114300" marR="114300" marT="85725" marB="85725" anchor="ctr"/>
                </a:tc>
                <a:tc>
                  <a:txBody>
                    <a:bodyPr/>
                    <a:lstStyle/>
                    <a:p>
                      <a:pPr algn="just" fontAlgn="ctr"/>
                      <a:r>
                        <a:rPr lang="en-US" sz="2200">
                          <a:latin typeface="Times New Roman" pitchFamily="18" charset="0"/>
                          <a:cs typeface="Times New Roman" pitchFamily="18" charset="0"/>
                        </a:rPr>
                        <a:t>Beard</a:t>
                      </a:r>
                    </a:p>
                  </a:txBody>
                  <a:tcPr marL="114300" marR="114300" marT="85725" marB="85725" anchor="ctr"/>
                </a:tc>
                <a:extLst>
                  <a:ext uri="{0D108BD9-81ED-4DB2-BD59-A6C34878D82A}">
                    <a16:rowId xmlns:a16="http://schemas.microsoft.com/office/drawing/2014/main" val="10004"/>
                  </a:ext>
                </a:extLst>
              </a:tr>
              <a:tr h="560861">
                <a:tc>
                  <a:txBody>
                    <a:bodyPr/>
                    <a:lstStyle/>
                    <a:p>
                      <a:pPr algn="just" fontAlgn="ctr"/>
                      <a:r>
                        <a:rPr lang="en-US" sz="2200" dirty="0" err="1">
                          <a:latin typeface="Times New Roman" pitchFamily="18" charset="0"/>
                          <a:cs typeface="Times New Roman" pitchFamily="18" charset="0"/>
                        </a:rPr>
                        <a:t>Tinea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cruris</a:t>
                      </a:r>
                      <a:r>
                        <a:rPr lang="en-US" sz="2200" dirty="0">
                          <a:latin typeface="Times New Roman" pitchFamily="18" charset="0"/>
                          <a:cs typeface="Times New Roman" pitchFamily="18" charset="0"/>
                        </a:rPr>
                        <a:t> (jock itch)</a:t>
                      </a:r>
                    </a:p>
                  </a:txBody>
                  <a:tcPr marL="114300" marR="114300" marT="85725" marB="85725" anchor="ctr"/>
                </a:tc>
                <a:tc>
                  <a:txBody>
                    <a:bodyPr/>
                    <a:lstStyle/>
                    <a:p>
                      <a:pPr algn="just" fontAlgn="ctr"/>
                      <a:r>
                        <a:rPr lang="en-US" sz="2200">
                          <a:latin typeface="Times New Roman" pitchFamily="18" charset="0"/>
                          <a:cs typeface="Times New Roman" pitchFamily="18" charset="0"/>
                        </a:rPr>
                        <a:t>Groin</a:t>
                      </a:r>
                    </a:p>
                  </a:txBody>
                  <a:tcPr marL="114300" marR="114300" marT="85725" marB="85725" anchor="ctr"/>
                </a:tc>
                <a:extLst>
                  <a:ext uri="{0D108BD9-81ED-4DB2-BD59-A6C34878D82A}">
                    <a16:rowId xmlns:a16="http://schemas.microsoft.com/office/drawing/2014/main" val="10005"/>
                  </a:ext>
                </a:extLst>
              </a:tr>
              <a:tr h="931957">
                <a:tc>
                  <a:txBody>
                    <a:bodyPr/>
                    <a:lstStyle/>
                    <a:p>
                      <a:pPr algn="just" fontAlgn="ctr"/>
                      <a:r>
                        <a:rPr lang="en-US" sz="2200" dirty="0" err="1">
                          <a:latin typeface="Times New Roman" pitchFamily="18" charset="0"/>
                          <a:cs typeface="Times New Roman" pitchFamily="18" charset="0"/>
                        </a:rPr>
                        <a:t>Tinea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unguium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onychomycosis</a:t>
                      </a:r>
                      <a:r>
                        <a:rPr lang="en-US" sz="2200" dirty="0">
                          <a:latin typeface="Times New Roman" pitchFamily="18" charset="0"/>
                          <a:cs typeface="Times New Roman" pitchFamily="18" charset="0"/>
                        </a:rPr>
                        <a:t>)</a:t>
                      </a:r>
                    </a:p>
                  </a:txBody>
                  <a:tcPr marL="114300" marR="114300" marT="85725" marB="85725" anchor="ctr"/>
                </a:tc>
                <a:tc>
                  <a:txBody>
                    <a:bodyPr/>
                    <a:lstStyle/>
                    <a:p>
                      <a:pPr algn="just" fontAlgn="ctr"/>
                      <a:r>
                        <a:rPr lang="en-US" sz="2200" dirty="0">
                          <a:latin typeface="Times New Roman" pitchFamily="18" charset="0"/>
                          <a:cs typeface="Times New Roman" pitchFamily="18" charset="0"/>
                        </a:rPr>
                        <a:t>Toenails, </a:t>
                      </a:r>
                      <a:endParaRPr lang="en-US" sz="2200" dirty="0" smtClean="0">
                        <a:latin typeface="Times New Roman" pitchFamily="18" charset="0"/>
                        <a:cs typeface="Times New Roman" pitchFamily="18" charset="0"/>
                      </a:endParaRPr>
                    </a:p>
                    <a:p>
                      <a:pPr algn="just" fontAlgn="ctr"/>
                      <a:r>
                        <a:rPr lang="en-US" sz="2200" dirty="0" smtClean="0">
                          <a:latin typeface="Times New Roman" pitchFamily="18" charset="0"/>
                          <a:cs typeface="Times New Roman" pitchFamily="18" charset="0"/>
                        </a:rPr>
                        <a:t>fingernails</a:t>
                      </a:r>
                      <a:endParaRPr lang="en-US" sz="2200" dirty="0">
                        <a:latin typeface="Times New Roman" pitchFamily="18" charset="0"/>
                        <a:cs typeface="Times New Roman" pitchFamily="18" charset="0"/>
                      </a:endParaRPr>
                    </a:p>
                  </a:txBody>
                  <a:tcPr marL="114300" marR="114300" marT="85725" marB="85725"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2971800" cy="457200"/>
          </a:xfrm>
          <a:ln>
            <a:solidFill>
              <a:schemeClr val="tx2"/>
            </a:solidFill>
          </a:ln>
        </p:spPr>
        <p:txBody>
          <a:bodyPr>
            <a:noAutofit/>
          </a:bodyPr>
          <a:lstStyle/>
          <a:p>
            <a:r>
              <a:rPr lang="en-US" sz="3600" b="1" dirty="0" smtClean="0">
                <a:solidFill>
                  <a:srgbClr val="C00000"/>
                </a:solidFill>
                <a:latin typeface="Times New Roman" pitchFamily="18" charset="0"/>
                <a:cs typeface="Times New Roman" pitchFamily="18" charset="0"/>
              </a:rPr>
              <a:t>Epidemiology</a:t>
            </a:r>
          </a:p>
        </p:txBody>
      </p:sp>
      <p:sp>
        <p:nvSpPr>
          <p:cNvPr id="3" name="Content Placeholder 2"/>
          <p:cNvSpPr>
            <a:spLocks noGrp="1"/>
          </p:cNvSpPr>
          <p:nvPr>
            <p:ph idx="1"/>
          </p:nvPr>
        </p:nvSpPr>
        <p:spPr>
          <a:xfrm>
            <a:off x="381000" y="1066800"/>
            <a:ext cx="8229600" cy="5562600"/>
          </a:xfrm>
          <a:ln>
            <a:solidFill>
              <a:schemeClr val="tx2"/>
            </a:solidFill>
          </a:ln>
        </p:spPr>
        <p:txBody>
          <a:bodyPr/>
          <a:lstStyle/>
          <a:p>
            <a:pPr algn="just">
              <a:buFont typeface="Wingdings" pitchFamily="2" charset="2"/>
              <a:buChar char="ü"/>
            </a:pPr>
            <a:r>
              <a:rPr lang="en-US" sz="2200" b="1" dirty="0" smtClean="0">
                <a:latin typeface="Times New Roman" pitchFamily="18" charset="0"/>
                <a:cs typeface="Times New Roman" pitchFamily="18" charset="0"/>
              </a:rPr>
              <a:t>Direct contact; </a:t>
            </a:r>
            <a:r>
              <a:rPr lang="en-US" sz="2000" dirty="0" smtClean="0">
                <a:latin typeface="Times New Roman" pitchFamily="18" charset="0"/>
                <a:cs typeface="Times New Roman" pitchFamily="18" charset="0"/>
              </a:rPr>
              <a:t>infected host </a:t>
            </a:r>
            <a:endParaRPr lang="en-US" sz="2200" dirty="0" smtClean="0">
              <a:latin typeface="Times New Roman" pitchFamily="18" charset="0"/>
              <a:cs typeface="Times New Roman" pitchFamily="18" charset="0"/>
            </a:endParaRPr>
          </a:p>
          <a:p>
            <a:pPr algn="just">
              <a:buFont typeface="Wingdings" pitchFamily="2" charset="2"/>
              <a:buChar char="ü"/>
            </a:pPr>
            <a:r>
              <a:rPr lang="en-US" sz="2200" b="1" dirty="0" smtClean="0">
                <a:latin typeface="Times New Roman" pitchFamily="18" charset="0"/>
                <a:cs typeface="Times New Roman" pitchFamily="18" charset="0"/>
              </a:rPr>
              <a:t>Contact with Inanimate objects; </a:t>
            </a:r>
            <a:r>
              <a:rPr lang="en-US" sz="2000" dirty="0" smtClean="0">
                <a:latin typeface="Times New Roman" pitchFamily="18" charset="0"/>
                <a:cs typeface="Times New Roman" pitchFamily="18" charset="0"/>
              </a:rPr>
              <a:t>carrying fungal spores</a:t>
            </a:r>
            <a:endParaRPr lang="en-US" sz="2200" dirty="0" smtClean="0">
              <a:latin typeface="Times New Roman" pitchFamily="18" charset="0"/>
              <a:cs typeface="Times New Roman" pitchFamily="18" charset="0"/>
            </a:endParaRPr>
          </a:p>
          <a:p>
            <a:pPr algn="just">
              <a:buFont typeface="Wingdings" pitchFamily="2" charset="2"/>
              <a:buChar char="ü"/>
            </a:pPr>
            <a:r>
              <a:rPr lang="en-US" sz="2200" b="1" dirty="0" smtClean="0">
                <a:latin typeface="Times New Roman" pitchFamily="18" charset="0"/>
                <a:cs typeface="Times New Roman" pitchFamily="18" charset="0"/>
              </a:rPr>
              <a:t>More prevalent in animals, kept confined</a:t>
            </a:r>
            <a:r>
              <a:rPr lang="en-US" sz="2200" dirty="0" smtClean="0">
                <a:latin typeface="Times New Roman" pitchFamily="18" charset="0"/>
                <a:cs typeface="Times New Roman" pitchFamily="18" charset="0"/>
              </a:rPr>
              <a:t> i.e. </a:t>
            </a:r>
            <a:r>
              <a:rPr lang="en-US" sz="2000" dirty="0" smtClean="0">
                <a:latin typeface="Times New Roman" pitchFamily="18" charset="0"/>
                <a:cs typeface="Times New Roman" pitchFamily="18" charset="0"/>
              </a:rPr>
              <a:t>in winter season</a:t>
            </a:r>
          </a:p>
          <a:p>
            <a:pPr algn="just">
              <a:buFont typeface="Wingdings" pitchFamily="2" charset="2"/>
              <a:buChar char="ü"/>
            </a:pPr>
            <a:r>
              <a:rPr lang="en-US" sz="2200" b="1" dirty="0" smtClean="0">
                <a:latin typeface="Times New Roman" pitchFamily="18" charset="0"/>
                <a:cs typeface="Times New Roman" pitchFamily="18" charset="0"/>
              </a:rPr>
              <a:t>High humidity </a:t>
            </a:r>
            <a:r>
              <a:rPr lang="en-US" sz="2000" dirty="0" smtClean="0">
                <a:latin typeface="Times New Roman" pitchFamily="18" charset="0"/>
                <a:cs typeface="Times New Roman" pitchFamily="18" charset="0"/>
              </a:rPr>
              <a:t>in the environment; favorable for multiplication </a:t>
            </a:r>
          </a:p>
          <a:p>
            <a:pPr algn="just">
              <a:buFont typeface="Wingdings" pitchFamily="2" charset="2"/>
              <a:buChar char="ü"/>
            </a:pPr>
            <a:r>
              <a:rPr lang="en-US" sz="2200" b="1" dirty="0" smtClean="0">
                <a:latin typeface="Times New Roman" pitchFamily="18" charset="0"/>
                <a:cs typeface="Times New Roman" pitchFamily="18" charset="0"/>
              </a:rPr>
              <a:t>Young animals</a:t>
            </a:r>
            <a:r>
              <a:rPr lang="en-US" sz="22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most susceptible</a:t>
            </a:r>
          </a:p>
          <a:p>
            <a:pPr algn="just">
              <a:buFont typeface="Wingdings" pitchFamily="2" charset="2"/>
              <a:buChar char="ü"/>
            </a:pPr>
            <a:endParaRPr lang="en-US" sz="20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p:txBody>
      </p:sp>
      <p:pic>
        <p:nvPicPr>
          <p:cNvPr id="2050" name="Picture 2" descr="Figure 1 from Review on dermatomycosis: pathogenesis and treatment ..."/>
          <p:cNvPicPr>
            <a:picLocks noChangeAspect="1" noChangeArrowheads="1"/>
          </p:cNvPicPr>
          <p:nvPr/>
        </p:nvPicPr>
        <p:blipFill>
          <a:blip r:embed="rId3" cstate="print"/>
          <a:srcRect b="4348"/>
          <a:stretch>
            <a:fillRect/>
          </a:stretch>
        </p:blipFill>
        <p:spPr bwMode="auto">
          <a:xfrm>
            <a:off x="762000" y="2971800"/>
            <a:ext cx="3962400" cy="3667125"/>
          </a:xfrm>
          <a:prstGeom prst="rect">
            <a:avLst/>
          </a:prstGeom>
          <a:ln>
            <a:noFill/>
          </a:ln>
          <a:effectLst>
            <a:outerShdw blurRad="292100" dist="139700" dir="2700000" algn="tl" rotWithShape="0">
              <a:srgbClr val="333333">
                <a:alpha val="65000"/>
              </a:srgbClr>
            </a:outerShdw>
          </a:effectLst>
        </p:spPr>
      </p:pic>
      <p:pic>
        <p:nvPicPr>
          <p:cNvPr id="2051" name="Picture 3" descr="C:\Users\user\Desktop\images.jpg"/>
          <p:cNvPicPr>
            <a:picLocks noChangeAspect="1" noChangeArrowheads="1"/>
          </p:cNvPicPr>
          <p:nvPr/>
        </p:nvPicPr>
        <p:blipFill>
          <a:blip r:embed="rId4" cstate="print"/>
          <a:srcRect/>
          <a:stretch>
            <a:fillRect/>
          </a:stretch>
        </p:blipFill>
        <p:spPr bwMode="auto">
          <a:xfrm>
            <a:off x="5029200" y="2971800"/>
            <a:ext cx="34290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34290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Disease in animals</a:t>
            </a:r>
          </a:p>
        </p:txBody>
      </p:sp>
      <p:sp>
        <p:nvSpPr>
          <p:cNvPr id="3" name="Content Placeholder 2"/>
          <p:cNvSpPr>
            <a:spLocks noGrp="1"/>
          </p:cNvSpPr>
          <p:nvPr>
            <p:ph idx="1"/>
          </p:nvPr>
        </p:nvSpPr>
        <p:spPr>
          <a:xfrm>
            <a:off x="228600" y="762000"/>
            <a:ext cx="8382000" cy="5867400"/>
          </a:xfrm>
          <a:ln>
            <a:solidFill>
              <a:srgbClr val="002060"/>
            </a:solidFill>
          </a:ln>
        </p:spPr>
        <p:txBody>
          <a:bodyPr>
            <a:noAutofit/>
          </a:bodyPr>
          <a:lstStyle/>
          <a:p>
            <a:pPr algn="just">
              <a:buFont typeface="Courier New" pitchFamily="49" charset="0"/>
              <a:buChar char="o"/>
            </a:pPr>
            <a:r>
              <a:rPr lang="en-US" sz="2000" b="1" dirty="0" smtClean="0">
                <a:latin typeface="Times New Roman" pitchFamily="18" charset="0"/>
                <a:cs typeface="Times New Roman" pitchFamily="18" charset="0"/>
              </a:rPr>
              <a:t>Common in</a:t>
            </a:r>
            <a:r>
              <a:rPr lang="en-US" sz="2000" dirty="0" smtClean="0">
                <a:latin typeface="Times New Roman" pitchFamily="18" charset="0"/>
                <a:cs typeface="Times New Roman" pitchFamily="18" charset="0"/>
              </a:rPr>
              <a:t>: Cattle, horse, pig &amp; many other species </a:t>
            </a:r>
          </a:p>
          <a:p>
            <a:pPr algn="just">
              <a:buFont typeface="Courier New" pitchFamily="49" charset="0"/>
              <a:buChar char="o"/>
            </a:pPr>
            <a:r>
              <a:rPr lang="en-US" sz="2000" b="1" dirty="0" smtClean="0">
                <a:latin typeface="Times New Roman" pitchFamily="18" charset="0"/>
                <a:cs typeface="Times New Roman" pitchFamily="18" charset="0"/>
              </a:rPr>
              <a:t>Rare in</a:t>
            </a:r>
            <a:r>
              <a:rPr lang="en-US" sz="2000" dirty="0" smtClean="0">
                <a:latin typeface="Times New Roman" pitchFamily="18" charset="0"/>
                <a:cs typeface="Times New Roman" pitchFamily="18" charset="0"/>
              </a:rPr>
              <a:t>: Sheep &amp;  very rare in goats</a:t>
            </a:r>
          </a:p>
          <a:p>
            <a:pPr algn="just">
              <a:buFont typeface="Wingdings" pitchFamily="2" charset="2"/>
              <a:buChar char="§"/>
            </a:pPr>
            <a:r>
              <a:rPr lang="en-US" sz="2000" dirty="0" smtClean="0">
                <a:solidFill>
                  <a:srgbClr val="FF0000"/>
                </a:solidFill>
                <a:latin typeface="Times New Roman" pitchFamily="18" charset="0"/>
                <a:cs typeface="Times New Roman" pitchFamily="18" charset="0"/>
              </a:rPr>
              <a:t>In cattle:  </a:t>
            </a:r>
          </a:p>
          <a:p>
            <a:pPr algn="just">
              <a:buNone/>
            </a:pPr>
            <a:r>
              <a:rPr lang="en-US" sz="2000" dirty="0" smtClean="0">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Calves are more susceptible</a:t>
            </a:r>
          </a:p>
          <a:p>
            <a:pPr algn="just">
              <a:buNone/>
            </a:pPr>
            <a:r>
              <a:rPr lang="en-US" sz="2000" b="1" dirty="0" smtClean="0">
                <a:latin typeface="Times New Roman" pitchFamily="18" charset="0"/>
                <a:cs typeface="Times New Roman" pitchFamily="18" charset="0"/>
              </a:rPr>
              <a:t>    Effected parts</a:t>
            </a:r>
            <a:r>
              <a:rPr lang="en-US" sz="2000" dirty="0" smtClean="0">
                <a:latin typeface="Times New Roman" pitchFamily="18" charset="0"/>
                <a:cs typeface="Times New Roman" pitchFamily="18" charset="0"/>
              </a:rPr>
              <a:t>: Neck, head &amp; perineum sometimes other parts  </a:t>
            </a:r>
          </a:p>
          <a:p>
            <a:pPr algn="just">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Lesions</a:t>
            </a:r>
            <a:r>
              <a:rPr lang="en-US" sz="2000" dirty="0" smtClean="0">
                <a:latin typeface="Times New Roman" pitchFamily="18" charset="0"/>
                <a:cs typeface="Times New Roman" pitchFamily="18" charset="0"/>
              </a:rPr>
              <a:t>: Grey-white crust followed by alopecia </a:t>
            </a:r>
          </a:p>
          <a:p>
            <a:pPr algn="just">
              <a:buFont typeface="Wingdings" pitchFamily="2" charset="2"/>
              <a:buChar char="§"/>
            </a:pPr>
            <a:r>
              <a:rPr lang="en-US" sz="2000" dirty="0" smtClean="0">
                <a:solidFill>
                  <a:srgbClr val="FF0000"/>
                </a:solidFill>
                <a:latin typeface="Times New Roman" pitchFamily="18" charset="0"/>
                <a:cs typeface="Times New Roman" pitchFamily="18" charset="0"/>
              </a:rPr>
              <a:t>In horses</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Lesions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Axillary</a:t>
            </a:r>
            <a:r>
              <a:rPr lang="en-US" sz="2000" dirty="0" smtClean="0">
                <a:latin typeface="Times New Roman" pitchFamily="18" charset="0"/>
                <a:cs typeface="Times New Roman" pitchFamily="18" charset="0"/>
              </a:rPr>
              <a:t> girth area &amp;  later spread over the trunk &amp; rump, and to   the neck, head and limbs</a:t>
            </a:r>
          </a:p>
          <a:p>
            <a:pPr algn="just">
              <a:buNone/>
            </a:pPr>
            <a:r>
              <a:rPr lang="en-US" sz="2000" dirty="0" smtClean="0">
                <a:latin typeface="Times New Roman" pitchFamily="18" charset="0"/>
                <a:cs typeface="Times New Roman" pitchFamily="18" charset="0"/>
              </a:rPr>
              <a:t>     Lesions with scabs followed by alopecia appear which vary in size with the species of fungus involved</a:t>
            </a:r>
          </a:p>
          <a:p>
            <a:pPr algn="just">
              <a:buFont typeface="Wingdings" pitchFamily="2" charset="2"/>
              <a:buChar char="§"/>
            </a:pPr>
            <a:r>
              <a:rPr lang="en-US" sz="2000" dirty="0" smtClean="0">
                <a:solidFill>
                  <a:srgbClr val="FF0000"/>
                </a:solidFill>
                <a:latin typeface="Times New Roman" pitchFamily="18" charset="0"/>
                <a:cs typeface="Times New Roman" pitchFamily="18" charset="0"/>
              </a:rPr>
              <a:t>In Pigs</a:t>
            </a:r>
          </a:p>
          <a:p>
            <a:pPr algn="just">
              <a:buNone/>
            </a:pPr>
            <a:r>
              <a:rPr lang="en-US" sz="2000" dirty="0" smtClean="0">
                <a:latin typeface="Times New Roman" pitchFamily="18" charset="0"/>
                <a:cs typeface="Times New Roman" pitchFamily="18" charset="0"/>
              </a:rPr>
              <a:t>     Similar lesions on the back and sides</a:t>
            </a:r>
          </a:p>
          <a:p>
            <a:pPr algn="just">
              <a:buFont typeface="Wingdings" pitchFamily="2" charset="2"/>
              <a:buChar char="§"/>
            </a:pPr>
            <a:r>
              <a:rPr lang="en-US" sz="2000" dirty="0" smtClean="0">
                <a:solidFill>
                  <a:srgbClr val="FF0000"/>
                </a:solidFill>
                <a:latin typeface="Times New Roman" pitchFamily="18" charset="0"/>
                <a:cs typeface="Times New Roman" pitchFamily="18" charset="0"/>
              </a:rPr>
              <a:t>In sheep</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lesions consist of round, bald patches covered with </a:t>
            </a:r>
            <a:r>
              <a:rPr lang="en-US" sz="2000" dirty="0" err="1" smtClean="0">
                <a:latin typeface="Times New Roman" pitchFamily="18" charset="0"/>
                <a:cs typeface="Times New Roman" pitchFamily="18" charset="0"/>
              </a:rPr>
              <a:t>greyish</a:t>
            </a:r>
            <a:r>
              <a:rPr lang="en-US" sz="2000" dirty="0" smtClean="0">
                <a:latin typeface="Times New Roman" pitchFamily="18" charset="0"/>
                <a:cs typeface="Times New Roman" pitchFamily="18" charset="0"/>
              </a:rPr>
              <a:t> crust, in head     </a:t>
            </a:r>
          </a:p>
          <a:p>
            <a:pPr algn="just">
              <a:buFont typeface="Wingdings" pitchFamily="2" charset="2"/>
              <a:buChar char="§"/>
            </a:pPr>
            <a:r>
              <a:rPr lang="en-US" sz="2000" dirty="0" smtClean="0">
                <a:solidFill>
                  <a:srgbClr val="FF0000"/>
                </a:solidFill>
                <a:latin typeface="Times New Roman" pitchFamily="18" charset="0"/>
                <a:cs typeface="Times New Roman" pitchFamily="18" charset="0"/>
              </a:rPr>
              <a:t>In goats</a:t>
            </a:r>
          </a:p>
          <a:p>
            <a:pPr algn="just">
              <a:buNone/>
            </a:pP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Similar lesions are observed generally all over the body</a:t>
            </a:r>
          </a:p>
          <a:p>
            <a:pPr algn="just">
              <a:buNone/>
            </a:pPr>
            <a:endParaRPr lang="en-US" sz="2000" dirty="0"/>
          </a:p>
        </p:txBody>
      </p:sp>
      <p:pic>
        <p:nvPicPr>
          <p:cNvPr id="4" name="Picture 2" descr="C:\Users\user\Desktop\abf0da005c-skin-diseases.jpg"/>
          <p:cNvPicPr>
            <a:picLocks noChangeAspect="1" noChangeArrowheads="1"/>
          </p:cNvPicPr>
          <p:nvPr/>
        </p:nvPicPr>
        <p:blipFill>
          <a:blip r:embed="rId2" cstate="print"/>
          <a:srcRect/>
          <a:stretch>
            <a:fillRect/>
          </a:stretch>
        </p:blipFill>
        <p:spPr bwMode="auto">
          <a:xfrm>
            <a:off x="6477000" y="838200"/>
            <a:ext cx="19050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583936"/>
          </a:xfrm>
          <a:ln>
            <a:solidFill>
              <a:srgbClr val="002060"/>
            </a:solidFill>
          </a:ln>
        </p:spPr>
        <p:txBody>
          <a:bodyPr>
            <a:normAutofit lnSpcReduction="10000"/>
          </a:bodyPr>
          <a:lstStyle/>
          <a:p>
            <a:pPr>
              <a:buFont typeface="Wingdings" pitchFamily="2" charset="2"/>
              <a:buChar char="v"/>
            </a:pPr>
            <a:r>
              <a:rPr lang="en-US" sz="2200" dirty="0" smtClean="0">
                <a:latin typeface="Times New Roman" pitchFamily="18" charset="0"/>
                <a:cs typeface="Times New Roman" pitchFamily="18" charset="0"/>
              </a:rPr>
              <a:t>Human being can contract ringworm infection from animals </a:t>
            </a:r>
          </a:p>
          <a:p>
            <a:pPr lvl="1">
              <a:buFont typeface="Wingdings" pitchFamily="2" charset="2"/>
              <a:buChar char="§"/>
            </a:pPr>
            <a:r>
              <a:rPr lang="en-US" sz="2000" b="1" dirty="0" smtClean="0">
                <a:latin typeface="Times New Roman" pitchFamily="18" charset="0"/>
                <a:cs typeface="Times New Roman" pitchFamily="18" charset="0"/>
              </a:rPr>
              <a:t>In rural areas</a:t>
            </a:r>
            <a:r>
              <a:rPr lang="en-US" sz="2000" dirty="0" smtClean="0">
                <a:latin typeface="Times New Roman" pitchFamily="18" charset="0"/>
                <a:cs typeface="Times New Roman" pitchFamily="18" charset="0"/>
              </a:rPr>
              <a:t>: 80% of human cases are of animal origin</a:t>
            </a:r>
          </a:p>
          <a:p>
            <a:pPr lvl="1">
              <a:buFont typeface="Wingdings" pitchFamily="2" charset="2"/>
              <a:buChar char="§"/>
            </a:pPr>
            <a:r>
              <a:rPr lang="en-US" sz="2000" b="1" dirty="0" smtClean="0">
                <a:latin typeface="Times New Roman" pitchFamily="18" charset="0"/>
                <a:cs typeface="Times New Roman" pitchFamily="18" charset="0"/>
              </a:rPr>
              <a:t>In urban areas</a:t>
            </a:r>
            <a:r>
              <a:rPr lang="en-US" sz="2000" dirty="0" smtClean="0">
                <a:latin typeface="Times New Roman" pitchFamily="18" charset="0"/>
                <a:cs typeface="Times New Roman" pitchFamily="18" charset="0"/>
              </a:rPr>
              <a:t>:10% of human cases are of animal origin</a:t>
            </a:r>
          </a:p>
          <a:p>
            <a:pPr lvl="1">
              <a:buFont typeface="Wingdings" pitchFamily="2" charset="2"/>
              <a:buChar char="§"/>
            </a:pPr>
            <a:r>
              <a:rPr lang="en-US" sz="2000" b="1" dirty="0" smtClean="0">
                <a:latin typeface="Times New Roman" pitchFamily="18" charset="0"/>
                <a:cs typeface="Times New Roman" pitchFamily="18" charset="0"/>
              </a:rPr>
              <a:t>Horses and cattle</a:t>
            </a: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Trichophyton</a:t>
            </a:r>
            <a:r>
              <a:rPr lang="en-US" sz="2000" dirty="0" smtClean="0">
                <a:latin typeface="Times New Roman" pitchFamily="18" charset="0"/>
                <a:cs typeface="Times New Roman" pitchFamily="18" charset="0"/>
              </a:rPr>
              <a:t> spp. infection </a:t>
            </a:r>
          </a:p>
          <a:p>
            <a:pPr lvl="1">
              <a:buFont typeface="Wingdings" pitchFamily="2" charset="2"/>
              <a:buChar char="§"/>
            </a:pPr>
            <a:r>
              <a:rPr lang="en-US" sz="2000" b="1" dirty="0" smtClean="0">
                <a:latin typeface="Times New Roman" pitchFamily="18" charset="0"/>
                <a:cs typeface="Times New Roman" pitchFamily="18" charset="0"/>
              </a:rPr>
              <a:t>Dogs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M. </a:t>
            </a:r>
            <a:r>
              <a:rPr lang="en-US" sz="2000" i="1" dirty="0" err="1" smtClean="0">
                <a:latin typeface="Times New Roman" pitchFamily="18" charset="0"/>
                <a:cs typeface="Times New Roman" pitchFamily="18" charset="0"/>
              </a:rPr>
              <a:t>canis</a:t>
            </a:r>
            <a:r>
              <a:rPr lang="en-US" sz="2000" dirty="0" smtClean="0">
                <a:latin typeface="Times New Roman" pitchFamily="18" charset="0"/>
                <a:cs typeface="Times New Roman" pitchFamily="18" charset="0"/>
              </a:rPr>
              <a:t> infection </a:t>
            </a:r>
          </a:p>
          <a:p>
            <a:pPr lvl="1" algn="just">
              <a:buFont typeface="Wingdings" pitchFamily="2" charset="2"/>
              <a:buChar char="§"/>
            </a:pPr>
            <a:r>
              <a:rPr lang="en-US" sz="2000" dirty="0" smtClean="0">
                <a:latin typeface="Times New Roman" pitchFamily="18" charset="0"/>
                <a:cs typeface="Times New Roman" pitchFamily="18" charset="0"/>
              </a:rPr>
              <a:t>Infected pet animals (</a:t>
            </a:r>
            <a:r>
              <a:rPr lang="en-US" sz="2000" dirty="0" smtClean="0">
                <a:solidFill>
                  <a:srgbClr val="C00000"/>
                </a:solidFill>
                <a:latin typeface="Times New Roman" pitchFamily="18" charset="0"/>
                <a:cs typeface="Times New Roman" pitchFamily="18" charset="0"/>
              </a:rPr>
              <a:t>Guinea pigs</a:t>
            </a:r>
            <a:r>
              <a:rPr lang="en-US" sz="2000" dirty="0" smtClean="0">
                <a:latin typeface="Times New Roman" pitchFamily="18" charset="0"/>
                <a:cs typeface="Times New Roman" pitchFamily="18" charset="0"/>
              </a:rPr>
              <a:t>/</a:t>
            </a:r>
            <a:r>
              <a:rPr lang="en-US" sz="2000" dirty="0" smtClean="0">
                <a:solidFill>
                  <a:srgbClr val="C00000"/>
                </a:solidFill>
                <a:latin typeface="Times New Roman" pitchFamily="18" charset="0"/>
                <a:cs typeface="Times New Roman" pitchFamily="18" charset="0"/>
              </a:rPr>
              <a:t>hamsters</a:t>
            </a:r>
            <a:r>
              <a:rPr lang="en-US" sz="2000" dirty="0" smtClean="0">
                <a:latin typeface="Times New Roman" pitchFamily="18" charset="0"/>
                <a:cs typeface="Times New Roman" pitchFamily="18" charset="0"/>
              </a:rPr>
              <a:t>/</a:t>
            </a:r>
            <a:r>
              <a:rPr lang="en-US" sz="2000" dirty="0" smtClean="0">
                <a:solidFill>
                  <a:srgbClr val="C00000"/>
                </a:solidFill>
                <a:latin typeface="Times New Roman" pitchFamily="18" charset="0"/>
                <a:cs typeface="Times New Roman" pitchFamily="18" charset="0"/>
              </a:rPr>
              <a:t>cats</a:t>
            </a:r>
            <a:r>
              <a:rPr lang="en-US" sz="2000" dirty="0" smtClean="0">
                <a:latin typeface="Times New Roman" pitchFamily="18" charset="0"/>
                <a:cs typeface="Times New Roman" pitchFamily="18" charset="0"/>
              </a:rPr>
              <a:t>/</a:t>
            </a:r>
            <a:r>
              <a:rPr lang="en-US" sz="2000" dirty="0" smtClean="0">
                <a:solidFill>
                  <a:srgbClr val="C00000"/>
                </a:solidFill>
                <a:latin typeface="Times New Roman" pitchFamily="18" charset="0"/>
                <a:cs typeface="Times New Roman" pitchFamily="18" charset="0"/>
              </a:rPr>
              <a:t>rabbits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to farmers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zoo-keepers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veterinarians</a:t>
            </a:r>
            <a:r>
              <a:rPr lang="en-US" sz="2000" dirty="0" smtClean="0">
                <a:latin typeface="Times New Roman" pitchFamily="18" charset="0"/>
                <a:cs typeface="Times New Roman" pitchFamily="18" charset="0"/>
              </a:rPr>
              <a:t> &amp; </a:t>
            </a:r>
            <a:r>
              <a:rPr lang="en-US" sz="2000" b="1" dirty="0" smtClean="0">
                <a:latin typeface="Times New Roman" pitchFamily="18" charset="0"/>
                <a:cs typeface="Times New Roman" pitchFamily="18" charset="0"/>
              </a:rPr>
              <a:t>children</a:t>
            </a:r>
          </a:p>
          <a:p>
            <a:pPr lvl="1" algn="just">
              <a:buFont typeface="Wingdings" pitchFamily="2" charset="2"/>
              <a:buChar char="§"/>
            </a:pPr>
            <a:r>
              <a:rPr lang="en-US" sz="2000" dirty="0" smtClean="0">
                <a:latin typeface="Times New Roman" pitchFamily="18" charset="0"/>
                <a:cs typeface="Times New Roman" pitchFamily="18" charset="0"/>
              </a:rPr>
              <a:t>Children are particularly </a:t>
            </a:r>
            <a:r>
              <a:rPr lang="en-US" sz="2000" b="1" dirty="0" smtClean="0">
                <a:latin typeface="Times New Roman" pitchFamily="18" charset="0"/>
                <a:cs typeface="Times New Roman" pitchFamily="18" charset="0"/>
              </a:rPr>
              <a:t>susceptible</a:t>
            </a:r>
          </a:p>
          <a:p>
            <a:pPr lvl="1" algn="just">
              <a:buNone/>
            </a:pPr>
            <a:endParaRPr lang="en-US" sz="2000" b="1" dirty="0" smtClean="0">
              <a:latin typeface="Times New Roman" pitchFamily="18" charset="0"/>
              <a:cs typeface="Times New Roman" pitchFamily="18" charset="0"/>
            </a:endParaRPr>
          </a:p>
          <a:p>
            <a:pPr algn="just">
              <a:buFont typeface="Wingdings" pitchFamily="2" charset="2"/>
              <a:buChar char="§"/>
            </a:pPr>
            <a:r>
              <a:rPr lang="en-US" sz="2200" b="1" i="1" dirty="0" smtClean="0">
                <a:latin typeface="Times New Roman" pitchFamily="18" charset="0"/>
                <a:cs typeface="Times New Roman" pitchFamily="18" charset="0"/>
              </a:rPr>
              <a:t>M. </a:t>
            </a:r>
            <a:r>
              <a:rPr lang="en-US" sz="2200" b="1" i="1" dirty="0" err="1" smtClean="0">
                <a:latin typeface="Times New Roman" pitchFamily="18" charset="0"/>
                <a:cs typeface="Times New Roman" pitchFamily="18" charset="0"/>
              </a:rPr>
              <a:t>canis</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microsporia</a:t>
            </a:r>
            <a:r>
              <a:rPr lang="en-US" sz="2200" dirty="0" smtClean="0">
                <a:latin typeface="Times New Roman" pitchFamily="18" charset="0"/>
                <a:cs typeface="Times New Roman" pitchFamily="18" charset="0"/>
              </a:rPr>
              <a:t>): Develop single/ multiple, round, oval or polycyclic reddened scaly lesions, primarily on </a:t>
            </a:r>
            <a:r>
              <a:rPr lang="en-US" sz="2200" b="1" dirty="0" smtClean="0">
                <a:solidFill>
                  <a:srgbClr val="00B0F0"/>
                </a:solidFill>
                <a:latin typeface="Times New Roman" pitchFamily="18" charset="0"/>
                <a:cs typeface="Times New Roman" pitchFamily="18" charset="0"/>
              </a:rPr>
              <a:t>face, neck, </a:t>
            </a:r>
            <a:r>
              <a:rPr lang="en-US" sz="2200" b="1" dirty="0" smtClean="0">
                <a:latin typeface="Times New Roman" pitchFamily="18" charset="0"/>
                <a:cs typeface="Times New Roman" pitchFamily="18" charset="0"/>
              </a:rPr>
              <a:t>&amp;</a:t>
            </a:r>
            <a:r>
              <a:rPr lang="en-US" sz="2200" b="1" dirty="0" smtClean="0">
                <a:solidFill>
                  <a:srgbClr val="00B0F0"/>
                </a:solidFill>
                <a:latin typeface="Times New Roman" pitchFamily="18" charset="0"/>
                <a:cs typeface="Times New Roman" pitchFamily="18" charset="0"/>
              </a:rPr>
              <a:t> arms</a:t>
            </a:r>
          </a:p>
          <a:p>
            <a:pPr algn="just">
              <a:buFont typeface="Wingdings" pitchFamily="2" charset="2"/>
              <a:buChar char="§"/>
            </a:pPr>
            <a:endParaRPr lang="en-US" sz="2200" b="1" i="1" dirty="0" smtClean="0">
              <a:latin typeface="Times New Roman" pitchFamily="18" charset="0"/>
              <a:cs typeface="Times New Roman" pitchFamily="18" charset="0"/>
            </a:endParaRPr>
          </a:p>
          <a:p>
            <a:pPr algn="just">
              <a:buFont typeface="Wingdings" pitchFamily="2" charset="2"/>
              <a:buChar char="§"/>
            </a:pPr>
            <a:r>
              <a:rPr lang="en-US" sz="2200" b="1" i="1" dirty="0" smtClean="0">
                <a:latin typeface="Times New Roman" pitchFamily="18" charset="0"/>
                <a:cs typeface="Times New Roman" pitchFamily="18" charset="0"/>
              </a:rPr>
              <a:t>M. </a:t>
            </a:r>
            <a:r>
              <a:rPr lang="en-US" sz="2200" b="1" i="1" dirty="0" err="1" smtClean="0">
                <a:latin typeface="Times New Roman" pitchFamily="18" charset="0"/>
                <a:cs typeface="Times New Roman" pitchFamily="18" charset="0"/>
              </a:rPr>
              <a:t>distortum</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lesions on </a:t>
            </a:r>
            <a:r>
              <a:rPr lang="en-US" sz="2200" b="1" dirty="0" smtClean="0">
                <a:solidFill>
                  <a:srgbClr val="00B0F0"/>
                </a:solidFill>
                <a:latin typeface="Times New Roman" pitchFamily="18" charset="0"/>
                <a:cs typeface="Times New Roman" pitchFamily="18" charset="0"/>
              </a:rPr>
              <a:t>scalp, neck, face, trunk </a:t>
            </a:r>
            <a:r>
              <a:rPr lang="en-US" sz="2200" dirty="0" smtClean="0">
                <a:latin typeface="Times New Roman" pitchFamily="18" charset="0"/>
                <a:cs typeface="Times New Roman" pitchFamily="18" charset="0"/>
              </a:rPr>
              <a:t>&amp; </a:t>
            </a:r>
          </a:p>
          <a:p>
            <a:pPr algn="just">
              <a:buNone/>
            </a:pPr>
            <a:r>
              <a:rPr lang="en-US" sz="2200" b="1" dirty="0" smtClean="0">
                <a:solidFill>
                  <a:srgbClr val="00B0F0"/>
                </a:solidFill>
                <a:latin typeface="Times New Roman" pitchFamily="18" charset="0"/>
                <a:cs typeface="Times New Roman" pitchFamily="18" charset="0"/>
              </a:rPr>
              <a:t>     other parts </a:t>
            </a:r>
            <a:r>
              <a:rPr lang="en-US" sz="2200" dirty="0" smtClean="0">
                <a:latin typeface="Times New Roman" pitchFamily="18" charset="0"/>
                <a:cs typeface="Times New Roman" pitchFamily="18" charset="0"/>
              </a:rPr>
              <a:t>of the body</a:t>
            </a:r>
          </a:p>
          <a:p>
            <a:pPr algn="just">
              <a:buFont typeface="Wingdings" pitchFamily="2" charset="2"/>
              <a:buChar char="§"/>
            </a:pPr>
            <a:r>
              <a:rPr lang="en-US" sz="2200" b="1" i="1" dirty="0" smtClean="0">
                <a:latin typeface="Times New Roman" pitchFamily="18" charset="0"/>
                <a:cs typeface="Times New Roman" pitchFamily="18" charset="0"/>
              </a:rPr>
              <a:t>T. </a:t>
            </a:r>
            <a:r>
              <a:rPr lang="en-US" sz="2200" b="1" i="1" dirty="0" err="1" smtClean="0">
                <a:latin typeface="Times New Roman" pitchFamily="18" charset="0"/>
                <a:cs typeface="Times New Roman" pitchFamily="18" charset="0"/>
              </a:rPr>
              <a:t>rubrum</a:t>
            </a:r>
            <a:r>
              <a:rPr lang="en-US" sz="2200" dirty="0" smtClean="0">
                <a:latin typeface="Times New Roman" pitchFamily="18" charset="0"/>
                <a:cs typeface="Times New Roman" pitchFamily="18" charset="0"/>
              </a:rPr>
              <a:t>: Superficial mycosis of </a:t>
            </a:r>
            <a:r>
              <a:rPr lang="en-US" sz="2200" b="1" dirty="0" smtClean="0">
                <a:solidFill>
                  <a:srgbClr val="00B050"/>
                </a:solidFill>
                <a:latin typeface="Times New Roman" pitchFamily="18" charset="0"/>
                <a:cs typeface="Times New Roman" pitchFamily="18" charset="0"/>
              </a:rPr>
              <a:t>feet, toe-webs, </a:t>
            </a:r>
            <a:r>
              <a:rPr lang="en-US" sz="2200" dirty="0" smtClean="0">
                <a:latin typeface="Times New Roman" pitchFamily="18" charset="0"/>
                <a:cs typeface="Times New Roman" pitchFamily="18" charset="0"/>
              </a:rPr>
              <a:t>&amp;</a:t>
            </a:r>
            <a:r>
              <a:rPr lang="en-US" sz="2200" b="1" dirty="0" smtClean="0">
                <a:solidFill>
                  <a:srgbClr val="00B050"/>
                </a:solidFill>
                <a:latin typeface="Times New Roman" pitchFamily="18" charset="0"/>
                <a:cs typeface="Times New Roman" pitchFamily="18" charset="0"/>
              </a:rPr>
              <a:t> hands</a:t>
            </a:r>
          </a:p>
          <a:p>
            <a:pPr algn="just">
              <a:buFont typeface="Wingdings" pitchFamily="2" charset="2"/>
              <a:buChar char="§"/>
            </a:pPr>
            <a:r>
              <a:rPr lang="en-US" sz="2200" b="1" i="1" dirty="0" smtClean="0">
                <a:latin typeface="Times New Roman" pitchFamily="18" charset="0"/>
                <a:cs typeface="Times New Roman" pitchFamily="18" charset="0"/>
              </a:rPr>
              <a:t>T. </a:t>
            </a:r>
            <a:r>
              <a:rPr lang="en-US" sz="2200" b="1" i="1" dirty="0" err="1" smtClean="0">
                <a:latin typeface="Times New Roman" pitchFamily="18" charset="0"/>
                <a:cs typeface="Times New Roman" pitchFamily="18" charset="0"/>
              </a:rPr>
              <a:t>mentagrophytes</a:t>
            </a:r>
            <a:r>
              <a:rPr lang="en-US" sz="2200" b="1"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T</a:t>
            </a:r>
            <a:r>
              <a:rPr lang="en-US" sz="2200"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verrucosum</a:t>
            </a:r>
            <a:r>
              <a:rPr lang="en-US" sz="2200" b="1"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M. </a:t>
            </a:r>
            <a:r>
              <a:rPr lang="en-US" sz="2200" b="1" i="1" dirty="0" err="1" smtClean="0">
                <a:latin typeface="Times New Roman" pitchFamily="18" charset="0"/>
                <a:cs typeface="Times New Roman" pitchFamily="18" charset="0"/>
              </a:rPr>
              <a:t>gypseum</a:t>
            </a:r>
            <a:r>
              <a:rPr lang="en-US" sz="2200" b="1"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Hairy skin on the </a:t>
            </a:r>
            <a:r>
              <a:rPr lang="en-US" sz="2200" b="1" dirty="0" smtClean="0">
                <a:solidFill>
                  <a:srgbClr val="00B0F0"/>
                </a:solidFill>
                <a:latin typeface="Times New Roman" pitchFamily="18" charset="0"/>
                <a:cs typeface="Times New Roman" pitchFamily="18" charset="0"/>
              </a:rPr>
              <a:t>scalp, neck, face </a:t>
            </a:r>
            <a:r>
              <a:rPr lang="en-US" sz="2200" dirty="0" smtClean="0">
                <a:latin typeface="Times New Roman" pitchFamily="18" charset="0"/>
                <a:cs typeface="Times New Roman" pitchFamily="18" charset="0"/>
              </a:rPr>
              <a:t>and rarely on extremities</a:t>
            </a:r>
          </a:p>
        </p:txBody>
      </p:sp>
      <p:sp>
        <p:nvSpPr>
          <p:cNvPr id="4" name="Title 1"/>
          <p:cNvSpPr>
            <a:spLocks noGrp="1"/>
          </p:cNvSpPr>
          <p:nvPr>
            <p:ph type="title"/>
          </p:nvPr>
        </p:nvSpPr>
        <p:spPr>
          <a:xfrm>
            <a:off x="304800" y="533400"/>
            <a:ext cx="34290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Disease in human</a:t>
            </a:r>
          </a:p>
        </p:txBody>
      </p:sp>
      <p:pic>
        <p:nvPicPr>
          <p:cNvPr id="5" name="Picture 4" descr="a) large red bumps on a cheek. B) white crusty skin on a foot. C) an orange ring on skin."/>
          <p:cNvPicPr/>
          <p:nvPr/>
        </p:nvPicPr>
        <p:blipFill>
          <a:blip r:embed="rId2" cstate="print"/>
          <a:srcRect r="65385" b="13604"/>
          <a:stretch>
            <a:fillRect/>
          </a:stretch>
        </p:blipFill>
        <p:spPr bwMode="auto">
          <a:xfrm>
            <a:off x="7391400" y="1447800"/>
            <a:ext cx="1371600" cy="990600"/>
          </a:xfrm>
          <a:prstGeom prst="rect">
            <a:avLst/>
          </a:prstGeom>
          <a:noFill/>
          <a:ln w="9525">
            <a:noFill/>
            <a:miter lim="800000"/>
            <a:headEnd/>
            <a:tailEnd/>
          </a:ln>
        </p:spPr>
      </p:pic>
      <p:pic>
        <p:nvPicPr>
          <p:cNvPr id="6" name="Picture 5" descr="a) large red bumps on a cheek. B) white crusty skin on a foot. C) an orange ring on skin."/>
          <p:cNvPicPr/>
          <p:nvPr/>
        </p:nvPicPr>
        <p:blipFill>
          <a:blip r:embed="rId2" cstate="print"/>
          <a:srcRect l="39744" r="33333" b="16402"/>
          <a:stretch>
            <a:fillRect/>
          </a:stretch>
        </p:blipFill>
        <p:spPr bwMode="auto">
          <a:xfrm>
            <a:off x="7391400" y="2895600"/>
            <a:ext cx="1295400" cy="990600"/>
          </a:xfrm>
          <a:prstGeom prst="rect">
            <a:avLst/>
          </a:prstGeom>
          <a:noFill/>
          <a:ln w="9525">
            <a:noFill/>
            <a:miter lim="800000"/>
            <a:headEnd/>
            <a:tailEnd/>
          </a:ln>
        </p:spPr>
      </p:pic>
      <p:pic>
        <p:nvPicPr>
          <p:cNvPr id="7" name="Picture 6" descr="a) large red bumps on a cheek. B) white crusty skin on a foot. C) an orange ring on skin."/>
          <p:cNvPicPr/>
          <p:nvPr/>
        </p:nvPicPr>
        <p:blipFill>
          <a:blip r:embed="rId2" cstate="print"/>
          <a:srcRect l="71795" b="16402"/>
          <a:stretch>
            <a:fillRect/>
          </a:stretch>
        </p:blipFill>
        <p:spPr bwMode="auto">
          <a:xfrm>
            <a:off x="7391400" y="4495800"/>
            <a:ext cx="13716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507736"/>
          </a:xfrm>
          <a:ln>
            <a:solidFill>
              <a:srgbClr val="0070C0"/>
            </a:solidFill>
          </a:ln>
        </p:spPr>
        <p:txBody>
          <a:bodyPr/>
          <a:lstStyle/>
          <a:p>
            <a:pPr algn="just"/>
            <a:r>
              <a:rPr lang="en-US" sz="2400" b="1" dirty="0" smtClean="0">
                <a:latin typeface="Times New Roman" pitchFamily="18" charset="0"/>
                <a:cs typeface="Times New Roman" pitchFamily="18" charset="0"/>
              </a:rPr>
              <a:t>By characteristic lesion</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Ring like lesion</a:t>
            </a:r>
          </a:p>
          <a:p>
            <a:pPr algn="just"/>
            <a:r>
              <a:rPr lang="en-US" sz="2400" b="1" dirty="0" smtClean="0">
                <a:latin typeface="Times New Roman" pitchFamily="18" charset="0"/>
                <a:cs typeface="Times New Roman" pitchFamily="18" charset="0"/>
              </a:rPr>
              <a:t>Wood’s lamp</a:t>
            </a: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also called a black lamp</a:t>
            </a:r>
            <a:r>
              <a:rPr lang="en-US" sz="22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examination</a:t>
            </a:r>
          </a:p>
          <a:p>
            <a:pPr lvl="1" algn="just">
              <a:buFont typeface="Wingdings" pitchFamily="2" charset="2"/>
              <a:buChar char="Ø"/>
            </a:pPr>
            <a:r>
              <a:rPr lang="en-US" sz="2200" dirty="0" smtClean="0">
                <a:latin typeface="Times New Roman" pitchFamily="18" charset="0"/>
                <a:cs typeface="Times New Roman" pitchFamily="18" charset="0"/>
              </a:rPr>
              <a:t>UV Wavelength - 365 nm</a:t>
            </a:r>
          </a:p>
          <a:p>
            <a:pPr lvl="1" algn="just">
              <a:buFont typeface="Wingdings" pitchFamily="2" charset="2"/>
              <a:buChar char="Ø"/>
            </a:pPr>
            <a:r>
              <a:rPr lang="en-US" sz="2200" dirty="0" smtClean="0">
                <a:solidFill>
                  <a:schemeClr val="tx1"/>
                </a:solidFill>
                <a:latin typeface="Times New Roman" pitchFamily="18" charset="0"/>
                <a:cs typeface="Times New Roman" pitchFamily="18" charset="0"/>
              </a:rPr>
              <a:t>Used to examine </a:t>
            </a:r>
            <a:r>
              <a:rPr lang="en-US" sz="2200" dirty="0" err="1" smtClean="0">
                <a:solidFill>
                  <a:schemeClr val="tx1"/>
                </a:solidFill>
                <a:latin typeface="Times New Roman" pitchFamily="18" charset="0"/>
                <a:cs typeface="Times New Roman" pitchFamily="18" charset="0"/>
              </a:rPr>
              <a:t>dermatophyte</a:t>
            </a:r>
            <a:r>
              <a:rPr lang="en-US" sz="2200" dirty="0" smtClean="0">
                <a:solidFill>
                  <a:schemeClr val="tx1"/>
                </a:solidFill>
                <a:latin typeface="Times New Roman" pitchFamily="18" charset="0"/>
                <a:cs typeface="Times New Roman" pitchFamily="18" charset="0"/>
              </a:rPr>
              <a:t> infections of </a:t>
            </a:r>
            <a:r>
              <a:rPr lang="en-US" sz="2200" dirty="0" smtClean="0">
                <a:latin typeface="Times New Roman" pitchFamily="18" charset="0"/>
                <a:cs typeface="Times New Roman" pitchFamily="18" charset="0"/>
              </a:rPr>
              <a:t>M. </a:t>
            </a:r>
            <a:r>
              <a:rPr lang="en-US" sz="2200" dirty="0" err="1" smtClean="0">
                <a:latin typeface="Times New Roman" pitchFamily="18" charset="0"/>
                <a:cs typeface="Times New Roman" pitchFamily="18" charset="0"/>
              </a:rPr>
              <a:t>canis</a:t>
            </a:r>
            <a:r>
              <a:rPr lang="en-US" sz="2200" dirty="0" smtClean="0">
                <a:latin typeface="Times New Roman" pitchFamily="18" charset="0"/>
                <a:cs typeface="Times New Roman" pitchFamily="18" charset="0"/>
              </a:rPr>
              <a:t>, M. </a:t>
            </a:r>
            <a:r>
              <a:rPr lang="en-US" sz="2200" dirty="0" err="1" smtClean="0">
                <a:latin typeface="Times New Roman" pitchFamily="18" charset="0"/>
                <a:cs typeface="Times New Roman" pitchFamily="18" charset="0"/>
              </a:rPr>
              <a:t>distortum</a:t>
            </a:r>
            <a:r>
              <a:rPr lang="en-US" sz="2200" dirty="0" smtClean="0">
                <a:latin typeface="Times New Roman" pitchFamily="18" charset="0"/>
                <a:cs typeface="Times New Roman" pitchFamily="18" charset="0"/>
              </a:rPr>
              <a:t> and M. </a:t>
            </a:r>
            <a:r>
              <a:rPr lang="en-US" sz="2200" dirty="0" err="1" smtClean="0">
                <a:latin typeface="Times New Roman" pitchFamily="18" charset="0"/>
                <a:cs typeface="Times New Roman" pitchFamily="18" charset="0"/>
              </a:rPr>
              <a:t>equinum</a:t>
            </a:r>
            <a:r>
              <a:rPr lang="en-US" sz="2200" dirty="0" smtClean="0">
                <a:solidFill>
                  <a:schemeClr val="tx1"/>
                </a:solidFill>
                <a:latin typeface="Times New Roman" pitchFamily="18" charset="0"/>
                <a:cs typeface="Times New Roman" pitchFamily="18" charset="0"/>
              </a:rPr>
              <a:t> </a:t>
            </a:r>
          </a:p>
          <a:p>
            <a:pPr lvl="1" algn="just">
              <a:buFont typeface="Wingdings" pitchFamily="2" charset="2"/>
              <a:buChar char="Ø"/>
            </a:pPr>
            <a:r>
              <a:rPr lang="en-US" sz="2200" dirty="0" smtClean="0">
                <a:solidFill>
                  <a:schemeClr val="tx1"/>
                </a:solidFill>
                <a:latin typeface="Times New Roman" pitchFamily="18" charset="0"/>
                <a:cs typeface="Times New Roman" pitchFamily="18" charset="0"/>
              </a:rPr>
              <a:t>Fungal elements (spores and </a:t>
            </a:r>
            <a:r>
              <a:rPr lang="en-US" sz="2200" dirty="0" err="1" smtClean="0">
                <a:solidFill>
                  <a:schemeClr val="tx1"/>
                </a:solidFill>
                <a:latin typeface="Times New Roman" pitchFamily="18" charset="0"/>
                <a:cs typeface="Times New Roman" pitchFamily="18" charset="0"/>
              </a:rPr>
              <a:t>hyphae</a:t>
            </a:r>
            <a:r>
              <a:rPr lang="en-US" sz="2200" dirty="0" smtClean="0">
                <a:solidFill>
                  <a:schemeClr val="tx1"/>
                </a:solidFill>
                <a:latin typeface="Times New Roman" pitchFamily="18" charset="0"/>
                <a:cs typeface="Times New Roman" pitchFamily="18" charset="0"/>
              </a:rPr>
              <a:t>) show greenish fluorescence</a:t>
            </a:r>
          </a:p>
          <a:p>
            <a:pPr algn="just">
              <a:buNone/>
            </a:pPr>
            <a:r>
              <a:rPr lang="en-US" sz="2200" dirty="0" smtClean="0">
                <a:latin typeface="Times New Roman" pitchFamily="18" charset="0"/>
                <a:cs typeface="Times New Roman" pitchFamily="18" charset="0"/>
              </a:rPr>
              <a:t>    </a:t>
            </a:r>
          </a:p>
        </p:txBody>
      </p:sp>
      <p:sp>
        <p:nvSpPr>
          <p:cNvPr id="4" name="Title 1"/>
          <p:cNvSpPr>
            <a:spLocks noGrp="1"/>
          </p:cNvSpPr>
          <p:nvPr>
            <p:ph type="title"/>
          </p:nvPr>
        </p:nvSpPr>
        <p:spPr>
          <a:xfrm>
            <a:off x="304800" y="533400"/>
            <a:ext cx="19050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Diagnosis</a:t>
            </a:r>
          </a:p>
        </p:txBody>
      </p:sp>
      <p:pic>
        <p:nvPicPr>
          <p:cNvPr id="27650" name="Picture 2" descr="C:\Users\user\Desktop\unnamed.jpg"/>
          <p:cNvPicPr>
            <a:picLocks noChangeAspect="1" noChangeArrowheads="1"/>
          </p:cNvPicPr>
          <p:nvPr/>
        </p:nvPicPr>
        <p:blipFill>
          <a:blip r:embed="rId3" cstate="print"/>
          <a:srcRect b="13924"/>
          <a:stretch>
            <a:fillRect/>
          </a:stretch>
        </p:blipFill>
        <p:spPr bwMode="auto">
          <a:xfrm>
            <a:off x="685800" y="3505200"/>
            <a:ext cx="3933265" cy="2819400"/>
          </a:xfrm>
          <a:prstGeom prst="rect">
            <a:avLst/>
          </a:prstGeom>
          <a:noFill/>
        </p:spPr>
      </p:pic>
      <p:grpSp>
        <p:nvGrpSpPr>
          <p:cNvPr id="9" name="Group 8"/>
          <p:cNvGrpSpPr/>
          <p:nvPr/>
        </p:nvGrpSpPr>
        <p:grpSpPr>
          <a:xfrm>
            <a:off x="5105400" y="3657600"/>
            <a:ext cx="3276600" cy="2590800"/>
            <a:chOff x="4956242" y="3124200"/>
            <a:chExt cx="3647871" cy="2895600"/>
          </a:xfrm>
        </p:grpSpPr>
        <p:pic>
          <p:nvPicPr>
            <p:cNvPr id="27654" name="Picture 6" descr="CE Certificated Woods Lamp Facial Skin Testing Examination ..."/>
            <p:cNvPicPr>
              <a:picLocks noChangeAspect="1" noChangeArrowheads="1"/>
            </p:cNvPicPr>
            <p:nvPr/>
          </p:nvPicPr>
          <p:blipFill>
            <a:blip r:embed="rId4" cstate="print"/>
            <a:srcRect t="13043"/>
            <a:stretch>
              <a:fillRect/>
            </a:stretch>
          </p:blipFill>
          <p:spPr bwMode="auto">
            <a:xfrm>
              <a:off x="5029200" y="3124200"/>
              <a:ext cx="3429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956242" y="5638800"/>
              <a:ext cx="3647871" cy="381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Wood’s lamp</a:t>
              </a:r>
              <a:endParaRPr lang="en-US"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583936"/>
          </a:xfrm>
          <a:ln>
            <a:solidFill>
              <a:srgbClr val="0070C0"/>
            </a:solidFill>
          </a:ln>
        </p:spPr>
        <p:txBody>
          <a:bodyPr>
            <a:normAutofit/>
          </a:bodyPr>
          <a:lstStyle/>
          <a:p>
            <a:r>
              <a:rPr lang="en-US" sz="2400" b="1" dirty="0" smtClean="0">
                <a:latin typeface="Times New Roman" pitchFamily="18" charset="0"/>
                <a:cs typeface="Times New Roman" pitchFamily="18" charset="0"/>
              </a:rPr>
              <a:t>Direct microscopic evaluation</a:t>
            </a:r>
            <a:r>
              <a:rPr lang="en-US" sz="2200" dirty="0" smtClean="0">
                <a:latin typeface="Times New Roman" pitchFamily="18" charset="0"/>
                <a:cs typeface="Times New Roman" pitchFamily="18" charset="0"/>
              </a:rPr>
              <a:t>: </a:t>
            </a:r>
          </a:p>
          <a:p>
            <a:pPr>
              <a:buNone/>
            </a:pPr>
            <a:r>
              <a:rPr lang="en-US" sz="2200" dirty="0" smtClean="0">
                <a:latin typeface="Times New Roman" pitchFamily="18" charset="0"/>
                <a:cs typeface="Times New Roman" pitchFamily="18" charset="0"/>
              </a:rPr>
              <a:t>    Specimens: Skin scrapings, hair, or nails</a:t>
            </a:r>
          </a:p>
          <a:p>
            <a:pPr>
              <a:buNone/>
            </a:pPr>
            <a:r>
              <a:rPr lang="en-US" sz="2200" dirty="0" smtClean="0">
                <a:latin typeface="Times New Roman" pitchFamily="18" charset="0"/>
                <a:cs typeface="Times New Roman" pitchFamily="18" charset="0"/>
              </a:rPr>
              <a:t>    Preparation of specimens: Wet mount slide</a:t>
            </a:r>
          </a:p>
          <a:p>
            <a:pPr>
              <a:buNone/>
            </a:pPr>
            <a:r>
              <a:rPr lang="en-US" sz="2200" dirty="0" smtClean="0">
                <a:latin typeface="Times New Roman" pitchFamily="18" charset="0"/>
                <a:cs typeface="Times New Roman" pitchFamily="18" charset="0"/>
              </a:rPr>
              <a:t> </a:t>
            </a:r>
          </a:p>
          <a:p>
            <a:pPr>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4" name="Title 1"/>
          <p:cNvSpPr>
            <a:spLocks noGrp="1"/>
          </p:cNvSpPr>
          <p:nvPr>
            <p:ph type="title"/>
          </p:nvPr>
        </p:nvSpPr>
        <p:spPr>
          <a:xfrm>
            <a:off x="304800" y="533400"/>
            <a:ext cx="19050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Diagnosis</a:t>
            </a:r>
          </a:p>
        </p:txBody>
      </p:sp>
      <p:sp>
        <p:nvSpPr>
          <p:cNvPr id="5" name="Rectangle 4"/>
          <p:cNvSpPr/>
          <p:nvPr/>
        </p:nvSpPr>
        <p:spPr>
          <a:xfrm>
            <a:off x="1219200" y="2514600"/>
            <a:ext cx="16764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itchFamily="18" charset="0"/>
                <a:cs typeface="Times New Roman" pitchFamily="18" charset="0"/>
              </a:rPr>
              <a:t>Skin/Hair</a:t>
            </a:r>
            <a:endParaRPr lang="en-US" dirty="0">
              <a:latin typeface="Times New Roman" pitchFamily="18" charset="0"/>
              <a:cs typeface="Times New Roman" pitchFamily="18" charset="0"/>
            </a:endParaRPr>
          </a:p>
        </p:txBody>
      </p:sp>
      <p:sp>
        <p:nvSpPr>
          <p:cNvPr id="6" name="Rectangle 5"/>
          <p:cNvSpPr/>
          <p:nvPr/>
        </p:nvSpPr>
        <p:spPr>
          <a:xfrm>
            <a:off x="990600" y="4114800"/>
            <a:ext cx="22098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latin typeface="Times New Roman" pitchFamily="18" charset="0"/>
                <a:cs typeface="Times New Roman" pitchFamily="18" charset="0"/>
              </a:rPr>
              <a:t>Dissolves keratin </a:t>
            </a:r>
            <a:endParaRPr lang="en-US" sz="2000" dirty="0">
              <a:latin typeface="Times New Roman" pitchFamily="18" charset="0"/>
              <a:cs typeface="Times New Roman" pitchFamily="18" charset="0"/>
            </a:endParaRPr>
          </a:p>
        </p:txBody>
      </p:sp>
      <p:cxnSp>
        <p:nvCxnSpPr>
          <p:cNvPr id="8" name="Straight Arrow Connector 7"/>
          <p:cNvCxnSpPr/>
          <p:nvPr/>
        </p:nvCxnSpPr>
        <p:spPr>
          <a:xfrm>
            <a:off x="2057400" y="33528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5600" y="3505200"/>
            <a:ext cx="3429000" cy="304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latin typeface="Times New Roman" pitchFamily="18" charset="0"/>
                <a:cs typeface="Times New Roman" pitchFamily="18" charset="0"/>
              </a:rPr>
              <a:t>10%–20% aqueous KOH</a:t>
            </a:r>
            <a:endParaRPr lang="en-US" sz="1600" dirty="0"/>
          </a:p>
        </p:txBody>
      </p:sp>
      <p:sp>
        <p:nvSpPr>
          <p:cNvPr id="12" name="Rectangle 11"/>
          <p:cNvSpPr/>
          <p:nvPr/>
        </p:nvSpPr>
        <p:spPr>
          <a:xfrm>
            <a:off x="609600" y="5410200"/>
            <a:ext cx="31242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visualization of the </a:t>
            </a:r>
            <a:r>
              <a:rPr lang="en-US" sz="2000" dirty="0" err="1" smtClean="0">
                <a:latin typeface="Times New Roman" pitchFamily="18" charset="0"/>
                <a:cs typeface="Times New Roman" pitchFamily="18" charset="0"/>
              </a:rPr>
              <a:t>hyphae</a:t>
            </a:r>
            <a:r>
              <a:rPr lang="en-US" sz="2000" dirty="0" smtClean="0">
                <a:latin typeface="Times New Roman" pitchFamily="18" charset="0"/>
                <a:cs typeface="Times New Roman" pitchFamily="18" charset="0"/>
              </a:rPr>
              <a:t> &amp; fungal spores</a:t>
            </a:r>
          </a:p>
          <a:p>
            <a:pPr algn="ctr"/>
            <a:endParaRPr lang="en-US" sz="2000" dirty="0">
              <a:latin typeface="Times New Roman" pitchFamily="18" charset="0"/>
              <a:cs typeface="Times New Roman" pitchFamily="18" charset="0"/>
            </a:endParaRPr>
          </a:p>
        </p:txBody>
      </p:sp>
      <p:cxnSp>
        <p:nvCxnSpPr>
          <p:cNvPr id="15" name="Straight Arrow Connector 14"/>
          <p:cNvCxnSpPr/>
          <p:nvPr/>
        </p:nvCxnSpPr>
        <p:spPr>
          <a:xfrm>
            <a:off x="2057400" y="45720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3" name="Picture 1" descr="C:\Users\user\Desktop\tinea-micro1.jpg"/>
          <p:cNvPicPr>
            <a:picLocks noChangeAspect="1" noChangeArrowheads="1"/>
          </p:cNvPicPr>
          <p:nvPr/>
        </p:nvPicPr>
        <p:blipFill>
          <a:blip r:embed="rId3" cstate="print"/>
          <a:srcRect/>
          <a:stretch>
            <a:fillRect/>
          </a:stretch>
        </p:blipFill>
        <p:spPr bwMode="auto">
          <a:xfrm>
            <a:off x="5486400" y="5410200"/>
            <a:ext cx="2971800" cy="990600"/>
          </a:xfrm>
          <a:prstGeom prst="rect">
            <a:avLst/>
          </a:prstGeom>
          <a:noFill/>
        </p:spPr>
      </p:pic>
      <p:pic>
        <p:nvPicPr>
          <p:cNvPr id="28675" name="Picture 3" descr="Tinea Capitis (Scalp Ringworm, Hair Fungal Infection) Pictures ..."/>
          <p:cNvPicPr>
            <a:picLocks noChangeAspect="1" noChangeArrowheads="1"/>
          </p:cNvPicPr>
          <p:nvPr/>
        </p:nvPicPr>
        <p:blipFill>
          <a:blip r:embed="rId4" cstate="print"/>
          <a:srcRect/>
          <a:stretch>
            <a:fillRect/>
          </a:stretch>
        </p:blipFill>
        <p:spPr bwMode="auto">
          <a:xfrm>
            <a:off x="6096000" y="2362200"/>
            <a:ext cx="2051538" cy="1066800"/>
          </a:xfrm>
          <a:prstGeom prst="rect">
            <a:avLst/>
          </a:prstGeom>
          <a:noFill/>
        </p:spPr>
      </p:pic>
      <p:sp>
        <p:nvSpPr>
          <p:cNvPr id="20" name="Rectangle 19"/>
          <p:cNvSpPr/>
          <p:nvPr/>
        </p:nvSpPr>
        <p:spPr>
          <a:xfrm>
            <a:off x="6096000" y="4038600"/>
            <a:ext cx="22098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latin typeface="Times New Roman" pitchFamily="18" charset="0"/>
                <a:cs typeface="Times New Roman" pitchFamily="18" charset="0"/>
              </a:rPr>
              <a:t>Dissolves keratin </a:t>
            </a:r>
            <a:endParaRPr lang="en-US" sz="2000" dirty="0">
              <a:latin typeface="Times New Roman" pitchFamily="18" charset="0"/>
              <a:cs typeface="Times New Roman" pitchFamily="18" charset="0"/>
            </a:endParaRPr>
          </a:p>
        </p:txBody>
      </p:sp>
      <p:cxnSp>
        <p:nvCxnSpPr>
          <p:cNvPr id="21" name="Straight Arrow Connector 20"/>
          <p:cNvCxnSpPr/>
          <p:nvPr/>
        </p:nvCxnSpPr>
        <p:spPr>
          <a:xfrm>
            <a:off x="7086600" y="44958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86600" y="32766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7" name="Picture 5" descr="Skin lesion KOH exam: Uses, procedure, results, and other tests"/>
          <p:cNvPicPr>
            <a:picLocks noChangeAspect="1" noChangeArrowheads="1"/>
          </p:cNvPicPr>
          <p:nvPr/>
        </p:nvPicPr>
        <p:blipFill>
          <a:blip r:embed="rId5" cstate="print"/>
          <a:srcRect/>
          <a:stretch>
            <a:fillRect/>
          </a:stretch>
        </p:blipFill>
        <p:spPr bwMode="auto">
          <a:xfrm>
            <a:off x="3819524" y="4038601"/>
            <a:ext cx="1781176" cy="1295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38800"/>
          </a:xfrm>
          <a:ln>
            <a:solidFill>
              <a:srgbClr val="7030A0"/>
            </a:solidFill>
          </a:ln>
        </p:spPr>
        <p:txBody>
          <a:bodyPr>
            <a:normAutofit/>
          </a:bodyPr>
          <a:lstStyle/>
          <a:p>
            <a:pPr>
              <a:buFont typeface="Arial" pitchFamily="34" charset="0"/>
              <a:buChar char="•"/>
            </a:pPr>
            <a:r>
              <a:rPr lang="en-US" sz="2400" b="1" dirty="0" smtClean="0">
                <a:latin typeface="Times New Roman" pitchFamily="18" charset="0"/>
                <a:cs typeface="Times New Roman" pitchFamily="18" charset="0"/>
              </a:rPr>
              <a:t>Culture examination: </a:t>
            </a:r>
          </a:p>
          <a:p>
            <a:pPr>
              <a:buFont typeface="Wingdings" pitchFamily="2" charset="2"/>
              <a:buChar char="ü"/>
            </a:pPr>
            <a:r>
              <a:rPr lang="en-US" sz="2200" smtClean="0">
                <a:latin typeface="Times New Roman" pitchFamily="18" charset="0"/>
                <a:cs typeface="Times New Roman" pitchFamily="18" charset="0"/>
              </a:rPr>
              <a:t>   Media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Sabouraud</a:t>
            </a:r>
            <a:r>
              <a:rPr lang="en-US" sz="2200" dirty="0" smtClean="0">
                <a:latin typeface="Times New Roman" pitchFamily="18" charset="0"/>
                <a:cs typeface="Times New Roman" pitchFamily="18" charset="0"/>
              </a:rPr>
              <a:t> dextrose CC (</a:t>
            </a:r>
            <a:r>
              <a:rPr lang="en-US" sz="2200" dirty="0" err="1" smtClean="0">
                <a:latin typeface="Times New Roman" pitchFamily="18" charset="0"/>
                <a:cs typeface="Times New Roman" pitchFamily="18" charset="0"/>
              </a:rPr>
              <a:t>chloramphenicol</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cyclohexamide</a:t>
            </a:r>
            <a:r>
              <a:rPr lang="en-US" sz="2200" dirty="0" smtClean="0">
                <a:latin typeface="Times New Roman" pitchFamily="18" charset="0"/>
                <a:cs typeface="Times New Roman" pitchFamily="18" charset="0"/>
              </a:rPr>
              <a:t>)</a:t>
            </a:r>
          </a:p>
          <a:p>
            <a:pPr>
              <a:buFont typeface="Wingdings" pitchFamily="2" charset="2"/>
              <a:buChar char="ü"/>
            </a:pPr>
            <a:r>
              <a:rPr lang="en-US" sz="2200" dirty="0" smtClean="0">
                <a:latin typeface="Times New Roman" pitchFamily="18" charset="0"/>
                <a:cs typeface="Times New Roman" pitchFamily="18" charset="0"/>
              </a:rPr>
              <a:t>    Inhibiting the growth of bacteria/ saprophytic fungi</a:t>
            </a:r>
          </a:p>
          <a:p>
            <a:pPr>
              <a:buFont typeface="Wingdings" pitchFamily="2" charset="2"/>
              <a:buChar char="ü"/>
            </a:pPr>
            <a:r>
              <a:rPr lang="en-US" sz="2200" dirty="0" smtClean="0">
                <a:latin typeface="Times New Roman" pitchFamily="18" charset="0"/>
                <a:cs typeface="Times New Roman" pitchFamily="18" charset="0"/>
              </a:rPr>
              <a:t>    Macroscopic colony morphology </a:t>
            </a:r>
          </a:p>
          <a:p>
            <a:pPr>
              <a:buFont typeface="Wingdings" pitchFamily="2" charset="2"/>
              <a:buChar char="ü"/>
            </a:pPr>
            <a:r>
              <a:rPr lang="en-US" sz="2200" dirty="0" smtClean="0">
                <a:latin typeface="Times New Roman" pitchFamily="18" charset="0"/>
                <a:cs typeface="Times New Roman" pitchFamily="18" charset="0"/>
              </a:rPr>
              <a:t>    Identification can be further confirmed by visualizing the </a:t>
            </a:r>
          </a:p>
          <a:p>
            <a:pPr>
              <a:buFont typeface="Wingdings" pitchFamily="2" charset="2"/>
              <a:buChar char="ü"/>
            </a:pPr>
            <a:r>
              <a:rPr lang="en-US" sz="2200" dirty="0" smtClean="0">
                <a:latin typeface="Times New Roman" pitchFamily="18" charset="0"/>
                <a:cs typeface="Times New Roman" pitchFamily="18" charset="0"/>
              </a:rPr>
              <a:t>    Microscopic morphology using either a slide culture /a sticky tape    </a:t>
            </a:r>
          </a:p>
          <a:p>
            <a:pPr>
              <a:buNone/>
            </a:pPr>
            <a:r>
              <a:rPr lang="en-US" sz="2200" dirty="0" smtClean="0">
                <a:latin typeface="Times New Roman" pitchFamily="18" charset="0"/>
                <a:cs typeface="Times New Roman" pitchFamily="18" charset="0"/>
              </a:rPr>
              <a:t>        prep stained with </a:t>
            </a:r>
            <a:r>
              <a:rPr lang="en-US" sz="2200" b="1" dirty="0" err="1" smtClean="0">
                <a:solidFill>
                  <a:srgbClr val="0070C0"/>
                </a:solidFill>
                <a:latin typeface="Times New Roman" pitchFamily="18" charset="0"/>
                <a:cs typeface="Times New Roman" pitchFamily="18" charset="0"/>
              </a:rPr>
              <a:t>lactophenol</a:t>
            </a:r>
            <a:r>
              <a:rPr lang="en-US" sz="2200" b="1" dirty="0" smtClean="0">
                <a:solidFill>
                  <a:srgbClr val="0070C0"/>
                </a:solidFill>
                <a:latin typeface="Times New Roman" pitchFamily="18" charset="0"/>
                <a:cs typeface="Times New Roman" pitchFamily="18" charset="0"/>
              </a:rPr>
              <a:t> cotton blue</a:t>
            </a:r>
            <a:endParaRPr lang="en-US" sz="2200" b="1" dirty="0">
              <a:solidFill>
                <a:srgbClr val="0070C0"/>
              </a:solidFill>
              <a:latin typeface="Times New Roman" pitchFamily="18" charset="0"/>
              <a:cs typeface="Times New Roman" pitchFamily="18" charset="0"/>
            </a:endParaRPr>
          </a:p>
        </p:txBody>
      </p:sp>
      <p:sp>
        <p:nvSpPr>
          <p:cNvPr id="4" name="Title 1"/>
          <p:cNvSpPr>
            <a:spLocks noGrp="1"/>
          </p:cNvSpPr>
          <p:nvPr>
            <p:ph type="title"/>
          </p:nvPr>
        </p:nvSpPr>
        <p:spPr>
          <a:xfrm>
            <a:off x="304800" y="533400"/>
            <a:ext cx="19050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Diagnosis</a:t>
            </a:r>
          </a:p>
        </p:txBody>
      </p:sp>
      <p:pic>
        <p:nvPicPr>
          <p:cNvPr id="5" name="Picture 4" descr="A photo of a large blackn, fuzzy colony."/>
          <p:cNvPicPr/>
          <p:nvPr/>
        </p:nvPicPr>
        <p:blipFill>
          <a:blip r:embed="rId2" cstate="print"/>
          <a:srcRect l="13158" r="10526" b="3220"/>
          <a:stretch>
            <a:fillRect/>
          </a:stretch>
        </p:blipFill>
        <p:spPr bwMode="auto">
          <a:xfrm>
            <a:off x="1905000" y="3733800"/>
            <a:ext cx="2362200" cy="1904999"/>
          </a:xfrm>
          <a:prstGeom prst="rect">
            <a:avLst/>
          </a:prstGeom>
          <a:noFill/>
          <a:ln w="9525">
            <a:noFill/>
            <a:miter lim="800000"/>
            <a:headEnd/>
            <a:tailEnd/>
          </a:ln>
        </p:spPr>
      </p:pic>
      <p:sp>
        <p:nvSpPr>
          <p:cNvPr id="6" name="Rectangle 5"/>
          <p:cNvSpPr/>
          <p:nvPr/>
        </p:nvSpPr>
        <p:spPr>
          <a:xfrm>
            <a:off x="1676400" y="5791200"/>
            <a:ext cx="27432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dirty="0" err="1" smtClean="0">
                <a:latin typeface="Times New Roman" pitchFamily="18" charset="0"/>
                <a:cs typeface="Times New Roman" pitchFamily="18" charset="0"/>
              </a:rPr>
              <a:t>Tinae</a:t>
            </a:r>
            <a:r>
              <a:rPr lang="en-US" sz="1400" dirty="0" smtClean="0">
                <a:latin typeface="Times New Roman" pitchFamily="18" charset="0"/>
                <a:cs typeface="Times New Roman" pitchFamily="18" charset="0"/>
              </a:rPr>
              <a:t> growth on a </a:t>
            </a:r>
            <a:r>
              <a:rPr lang="en-US" sz="1400" dirty="0" err="1" smtClean="0">
                <a:latin typeface="Times New Roman" pitchFamily="18" charset="0"/>
                <a:cs typeface="Times New Roman" pitchFamily="18" charset="0"/>
              </a:rPr>
              <a:t>Sabouraud</a:t>
            </a:r>
            <a:r>
              <a:rPr lang="en-US" sz="1400" dirty="0" smtClean="0">
                <a:latin typeface="Times New Roman" pitchFamily="18" charset="0"/>
                <a:cs typeface="Times New Roman" pitchFamily="18" charset="0"/>
              </a:rPr>
              <a:t> dextrose CC agar plate.</a:t>
            </a:r>
            <a:endParaRPr lang="en-US" sz="1400" dirty="0">
              <a:latin typeface="Times New Roman" pitchFamily="18" charset="0"/>
              <a:cs typeface="Times New Roman" pitchFamily="18" charset="0"/>
            </a:endParaRPr>
          </a:p>
        </p:txBody>
      </p:sp>
      <p:pic>
        <p:nvPicPr>
          <p:cNvPr id="30722" name="Picture 2" descr="LactophenolCottonBlue Instagram posts - Gramho.com"/>
          <p:cNvPicPr>
            <a:picLocks noChangeAspect="1" noChangeArrowheads="1"/>
          </p:cNvPicPr>
          <p:nvPr/>
        </p:nvPicPr>
        <p:blipFill>
          <a:blip r:embed="rId3" cstate="print"/>
          <a:srcRect/>
          <a:stretch>
            <a:fillRect/>
          </a:stretch>
        </p:blipFill>
        <p:spPr bwMode="auto">
          <a:xfrm>
            <a:off x="5410200" y="3733800"/>
            <a:ext cx="2348087" cy="1981200"/>
          </a:xfrm>
          <a:prstGeom prst="rect">
            <a:avLst/>
          </a:prstGeom>
          <a:noFill/>
        </p:spPr>
      </p:pic>
      <p:sp>
        <p:nvSpPr>
          <p:cNvPr id="8" name="Rectangle 7"/>
          <p:cNvSpPr/>
          <p:nvPr/>
        </p:nvSpPr>
        <p:spPr>
          <a:xfrm>
            <a:off x="5257800" y="5867400"/>
            <a:ext cx="2743200"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dirty="0" err="1" smtClean="0">
                <a:latin typeface="Times New Roman" pitchFamily="18" charset="0"/>
                <a:cs typeface="Times New Roman" pitchFamily="18" charset="0"/>
              </a:rPr>
              <a:t>Lactophenol</a:t>
            </a:r>
            <a:r>
              <a:rPr lang="en-US" sz="1400" dirty="0" smtClean="0">
                <a:latin typeface="Times New Roman" pitchFamily="18" charset="0"/>
                <a:cs typeface="Times New Roman" pitchFamily="18" charset="0"/>
              </a:rPr>
              <a:t> Cotton blue staining</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34400" cy="4419600"/>
          </a:xfrm>
          <a:ln>
            <a:solidFill>
              <a:schemeClr val="accent1"/>
            </a:solidFill>
          </a:ln>
        </p:spPr>
        <p:txBody>
          <a:bodyPr>
            <a:normAutofit fontScale="85000" lnSpcReduction="20000"/>
          </a:bodyPr>
          <a:lstStyle/>
          <a:p>
            <a:pPr marL="566928" indent="-457200">
              <a:buFont typeface="Wingdings" pitchFamily="2" charset="2"/>
              <a:buChar char="Ø"/>
            </a:pPr>
            <a:r>
              <a:rPr lang="en-US" sz="2400" dirty="0" smtClean="0">
                <a:solidFill>
                  <a:srgbClr val="00B050"/>
                </a:solidFill>
                <a:latin typeface="Times New Roman" pitchFamily="18" charset="0"/>
                <a:cs typeface="Times New Roman" pitchFamily="18" charset="0"/>
              </a:rPr>
              <a:t>Various antifungal treatments can be effective against </a:t>
            </a:r>
            <a:r>
              <a:rPr lang="en-US" sz="2400" dirty="0" err="1" smtClean="0">
                <a:solidFill>
                  <a:srgbClr val="00B050"/>
                </a:solidFill>
                <a:latin typeface="Times New Roman" pitchFamily="18" charset="0"/>
                <a:cs typeface="Times New Roman" pitchFamily="18" charset="0"/>
              </a:rPr>
              <a:t>tineas</a:t>
            </a:r>
            <a:endParaRPr lang="en-US" sz="2400" dirty="0" smtClean="0">
              <a:solidFill>
                <a:srgbClr val="00B050"/>
              </a:solidFill>
              <a:latin typeface="Times New Roman" pitchFamily="18" charset="0"/>
              <a:cs typeface="Times New Roman" pitchFamily="18" charset="0"/>
            </a:endParaRPr>
          </a:p>
          <a:p>
            <a:pPr marL="566928" indent="-457200" algn="just">
              <a:buFont typeface="Wingdings" pitchFamily="2" charset="2"/>
              <a:buChar char="Ø"/>
            </a:pPr>
            <a:r>
              <a:rPr lang="en-US" sz="2400" dirty="0" smtClean="0">
                <a:latin typeface="Times New Roman" pitchFamily="18" charset="0"/>
                <a:cs typeface="Times New Roman" pitchFamily="18" charset="0"/>
              </a:rPr>
              <a:t>Depending upon the extent of lesions: local/ systemic treatments</a:t>
            </a:r>
          </a:p>
          <a:p>
            <a:endParaRPr lang="en-US" sz="24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Topical application: </a:t>
            </a:r>
          </a:p>
          <a:p>
            <a:pPr algn="just">
              <a:buNone/>
            </a:pPr>
            <a:r>
              <a:rPr lang="en-US" sz="2600" b="1" dirty="0" smtClean="0">
                <a:latin typeface="Times New Roman" pitchFamily="18" charset="0"/>
                <a:cs typeface="Times New Roman" pitchFamily="18" charset="0"/>
              </a:rPr>
              <a:t>     </a:t>
            </a:r>
            <a:r>
              <a:rPr lang="en-US" sz="2600" b="1" dirty="0" smtClean="0">
                <a:solidFill>
                  <a:srgbClr val="FFC000"/>
                </a:solidFill>
                <a:latin typeface="Times New Roman" pitchFamily="18" charset="0"/>
                <a:cs typeface="Times New Roman" pitchFamily="18" charset="0"/>
              </a:rPr>
              <a:t>First removal of the crust and application of weak solution of</a:t>
            </a:r>
          </a:p>
          <a:p>
            <a:pPr lvl="1" algn="just">
              <a:buFont typeface="Wingdings" pitchFamily="2" charset="2"/>
              <a:buChar char="§"/>
            </a:pPr>
            <a:r>
              <a:rPr lang="en-US" dirty="0" smtClean="0">
                <a:solidFill>
                  <a:schemeClr val="tx1"/>
                </a:solidFill>
                <a:latin typeface="Times New Roman" pitchFamily="18" charset="0"/>
                <a:cs typeface="Times New Roman" pitchFamily="18" charset="0"/>
              </a:rPr>
              <a:t>Iodine, Whitfield's ointment, 10% ammoniated mercury    ointment,      </a:t>
            </a:r>
          </a:p>
          <a:p>
            <a:pPr lvl="1" algn="just">
              <a:buFont typeface="Wingdings" pitchFamily="2" charset="2"/>
              <a:buChar char="§"/>
            </a:pPr>
            <a:r>
              <a:rPr lang="en-US" dirty="0" smtClean="0">
                <a:solidFill>
                  <a:schemeClr val="tx1"/>
                </a:solidFill>
                <a:latin typeface="Times New Roman" pitchFamily="18" charset="0"/>
                <a:cs typeface="Times New Roman" pitchFamily="18" charset="0"/>
              </a:rPr>
              <a:t>Ointments containing </a:t>
            </a:r>
            <a:r>
              <a:rPr lang="en-US" dirty="0" err="1" smtClean="0">
                <a:solidFill>
                  <a:schemeClr val="tx1"/>
                </a:solidFill>
                <a:latin typeface="Times New Roman" pitchFamily="18" charset="0"/>
                <a:cs typeface="Times New Roman" pitchFamily="18" charset="0"/>
              </a:rPr>
              <a:t>propionic</a:t>
            </a:r>
            <a:r>
              <a:rPr lang="en-US" dirty="0" smtClean="0">
                <a:solidFill>
                  <a:schemeClr val="tx1"/>
                </a:solidFill>
                <a:latin typeface="Times New Roman" pitchFamily="18" charset="0"/>
                <a:cs typeface="Times New Roman" pitchFamily="18" charset="0"/>
              </a:rPr>
              <a:t> and </a:t>
            </a:r>
            <a:r>
              <a:rPr lang="en-US" dirty="0" err="1" smtClean="0">
                <a:solidFill>
                  <a:schemeClr val="tx1"/>
                </a:solidFill>
                <a:latin typeface="Times New Roman" pitchFamily="18" charset="0"/>
                <a:cs typeface="Times New Roman" pitchFamily="18" charset="0"/>
              </a:rPr>
              <a:t>undecylenic</a:t>
            </a:r>
            <a:r>
              <a:rPr lang="en-US" dirty="0" smtClean="0">
                <a:solidFill>
                  <a:schemeClr val="tx1"/>
                </a:solidFill>
                <a:latin typeface="Times New Roman" pitchFamily="18" charset="0"/>
                <a:cs typeface="Times New Roman" pitchFamily="18" charset="0"/>
              </a:rPr>
              <a:t> acids, </a:t>
            </a:r>
          </a:p>
          <a:p>
            <a:pPr lvl="1" algn="just">
              <a:buFont typeface="Wingdings" pitchFamily="2" charset="2"/>
              <a:buChar char="§"/>
            </a:pPr>
            <a:r>
              <a:rPr lang="en-US" dirty="0" err="1" smtClean="0">
                <a:solidFill>
                  <a:schemeClr val="tx1"/>
                </a:solidFill>
                <a:latin typeface="Times New Roman" pitchFamily="18" charset="0"/>
                <a:cs typeface="Times New Roman" pitchFamily="18" charset="0"/>
              </a:rPr>
              <a:t>Hexetidine</a:t>
            </a:r>
            <a:r>
              <a:rPr lang="en-US" dirty="0" smtClean="0">
                <a:solidFill>
                  <a:schemeClr val="tx1"/>
                </a:solidFill>
                <a:latin typeface="Times New Roman" pitchFamily="18" charset="0"/>
                <a:cs typeface="Times New Roman" pitchFamily="18" charset="0"/>
              </a:rPr>
              <a:t> etc. </a:t>
            </a:r>
          </a:p>
          <a:p>
            <a:pPr lvl="1" algn="just">
              <a:buFont typeface="Wingdings" pitchFamily="2" charset="2"/>
              <a:buChar char="§"/>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Natamycin</a:t>
            </a:r>
            <a:r>
              <a:rPr lang="en-US" dirty="0" smtClean="0">
                <a:solidFill>
                  <a:schemeClr val="tx1"/>
                </a:solidFill>
                <a:latin typeface="Times New Roman" pitchFamily="18" charset="0"/>
                <a:cs typeface="Times New Roman" pitchFamily="18" charset="0"/>
              </a:rPr>
              <a:t> and </a:t>
            </a:r>
            <a:r>
              <a:rPr lang="en-US" dirty="0" err="1" smtClean="0">
                <a:solidFill>
                  <a:schemeClr val="tx1"/>
                </a:solidFill>
                <a:latin typeface="Times New Roman" pitchFamily="18" charset="0"/>
                <a:cs typeface="Times New Roman" pitchFamily="18" charset="0"/>
              </a:rPr>
              <a:t>nanomycin</a:t>
            </a:r>
            <a:r>
              <a:rPr lang="en-US" dirty="0" smtClean="0">
                <a:solidFill>
                  <a:schemeClr val="tx1"/>
                </a:solidFill>
                <a:latin typeface="Times New Roman" pitchFamily="18" charset="0"/>
                <a:cs typeface="Times New Roman" pitchFamily="18" charset="0"/>
              </a:rPr>
              <a:t> weak solution of iodine</a:t>
            </a:r>
          </a:p>
          <a:p>
            <a:pPr lvl="1" algn="just">
              <a:buFont typeface="Wingdings" pitchFamily="2" charset="2"/>
              <a:buChar char="§"/>
            </a:pPr>
            <a:r>
              <a:rPr lang="en-US" dirty="0" err="1" smtClean="0">
                <a:solidFill>
                  <a:schemeClr val="tx1"/>
                </a:solidFill>
                <a:latin typeface="Times New Roman" pitchFamily="18" charset="0"/>
                <a:cs typeface="Times New Roman" pitchFamily="18" charset="0"/>
              </a:rPr>
              <a:t>Allylamine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Contais</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terbinafine</a:t>
            </a:r>
            <a:r>
              <a:rPr lang="en-US" dirty="0" smtClean="0">
                <a:solidFill>
                  <a:schemeClr val="tx1"/>
                </a:solidFill>
                <a:latin typeface="Times New Roman" pitchFamily="18" charset="0"/>
                <a:cs typeface="Times New Roman" pitchFamily="18" charset="0"/>
              </a:rPr>
              <a:t>)</a:t>
            </a:r>
          </a:p>
          <a:p>
            <a:pPr lvl="1" algn="just">
              <a:buFont typeface="Wingdings" pitchFamily="2" charset="2"/>
              <a:buChar char="§"/>
            </a:pPr>
            <a:r>
              <a:rPr lang="en-US" dirty="0" err="1" smtClean="0">
                <a:solidFill>
                  <a:schemeClr val="tx1"/>
                </a:solidFill>
                <a:latin typeface="Times New Roman" pitchFamily="18" charset="0"/>
                <a:cs typeface="Times New Roman" pitchFamily="18" charset="0"/>
              </a:rPr>
              <a:t>Miconazole</a:t>
            </a:r>
            <a:r>
              <a:rPr lang="en-US" dirty="0" smtClean="0">
                <a:solidFill>
                  <a:schemeClr val="tx1"/>
                </a:solidFill>
                <a:latin typeface="Times New Roman" pitchFamily="18" charset="0"/>
                <a:cs typeface="Times New Roman" pitchFamily="18" charset="0"/>
              </a:rPr>
              <a:t> </a:t>
            </a:r>
          </a:p>
          <a:p>
            <a:pPr lvl="1" algn="just">
              <a:buFont typeface="Wingdings" pitchFamily="2" charset="2"/>
              <a:buChar char="§"/>
            </a:pPr>
            <a:r>
              <a:rPr lang="en-US" dirty="0" err="1" smtClean="0">
                <a:solidFill>
                  <a:schemeClr val="tx1"/>
                </a:solidFill>
                <a:latin typeface="Times New Roman" pitchFamily="18" charset="0"/>
                <a:cs typeface="Times New Roman" pitchFamily="18" charset="0"/>
              </a:rPr>
              <a:t>Clotrimazole</a:t>
            </a:r>
            <a:r>
              <a:rPr lang="en-US" dirty="0" smtClean="0">
                <a:solidFill>
                  <a:schemeClr val="tx1"/>
                </a:solidFill>
                <a:latin typeface="Times New Roman" pitchFamily="18" charset="0"/>
                <a:cs typeface="Times New Roman" pitchFamily="18" charset="0"/>
              </a:rPr>
              <a:t> </a:t>
            </a:r>
          </a:p>
          <a:p>
            <a:r>
              <a:rPr lang="en-US" sz="2600" b="1" dirty="0" smtClean="0">
                <a:latin typeface="Times New Roman" pitchFamily="18" charset="0"/>
                <a:cs typeface="Times New Roman" pitchFamily="18" charset="0"/>
              </a:rPr>
              <a:t>Orally: </a:t>
            </a:r>
            <a:r>
              <a:rPr lang="en-US" sz="2600" dirty="0" err="1" smtClean="0">
                <a:latin typeface="Times New Roman" pitchFamily="18" charset="0"/>
                <a:cs typeface="Times New Roman" pitchFamily="18" charset="0"/>
              </a:rPr>
              <a:t>Griseofulvin</a:t>
            </a:r>
            <a:r>
              <a:rPr lang="en-US" sz="2600" dirty="0" smtClean="0">
                <a:latin typeface="Times New Roman" pitchFamily="18" charset="0"/>
                <a:cs typeface="Times New Roman" pitchFamily="18" charset="0"/>
              </a:rPr>
              <a:t> </a:t>
            </a:r>
          </a:p>
          <a:p>
            <a:r>
              <a:rPr lang="en-US" sz="2600" b="1" dirty="0" smtClean="0">
                <a:latin typeface="Times New Roman" pitchFamily="18" charset="0"/>
                <a:cs typeface="Times New Roman" pitchFamily="18" charset="0"/>
              </a:rPr>
              <a:t>Systemic application</a:t>
            </a:r>
            <a:r>
              <a:rPr lang="en-US" sz="2600" dirty="0" smtClean="0">
                <a:latin typeface="Times New Roman" pitchFamily="18" charset="0"/>
                <a:cs typeface="Times New Roman" pitchFamily="18" charset="0"/>
              </a:rPr>
              <a:t>: Inj. of Sodium Iodide</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304800" y="533400"/>
            <a:ext cx="2209800" cy="381000"/>
          </a:xfrm>
          <a:ln>
            <a:solidFill>
              <a:srgbClr val="002060"/>
            </a:solidFill>
          </a:ln>
        </p:spPr>
        <p:txBody>
          <a:bodyPr>
            <a:normAutofit fontScale="90000"/>
          </a:bodyPr>
          <a:lstStyle/>
          <a:p>
            <a:r>
              <a:rPr lang="en-US" sz="3600" b="1" dirty="0" smtClean="0">
                <a:solidFill>
                  <a:srgbClr val="C00000"/>
                </a:solidFill>
                <a:latin typeface="Times New Roman" pitchFamily="18" charset="0"/>
                <a:cs typeface="Times New Roman" pitchFamily="18" charset="0"/>
              </a:rPr>
              <a:t>Treatment</a:t>
            </a:r>
          </a:p>
        </p:txBody>
      </p:sp>
      <p:pic>
        <p:nvPicPr>
          <p:cNvPr id="1026" name="Picture 2" descr="C:\Users\user\Desktop\maxresdefault.jpg"/>
          <p:cNvPicPr>
            <a:picLocks noChangeAspect="1" noChangeArrowheads="1"/>
          </p:cNvPicPr>
          <p:nvPr/>
        </p:nvPicPr>
        <p:blipFill>
          <a:blip r:embed="rId3" cstate="print"/>
          <a:srcRect/>
          <a:stretch>
            <a:fillRect/>
          </a:stretch>
        </p:blipFill>
        <p:spPr bwMode="auto">
          <a:xfrm>
            <a:off x="457200" y="5486400"/>
            <a:ext cx="1792942" cy="1219200"/>
          </a:xfrm>
          <a:prstGeom prst="rect">
            <a:avLst/>
          </a:prstGeom>
          <a:noFill/>
        </p:spPr>
      </p:pic>
      <p:pic>
        <p:nvPicPr>
          <p:cNvPr id="1028" name="Picture 4" descr="Amazon.com: Miconazole Nitrate 2% Antifungal Cream - 1 Oz (2 x 0.5 ..."/>
          <p:cNvPicPr>
            <a:picLocks noChangeAspect="1" noChangeArrowheads="1"/>
          </p:cNvPicPr>
          <p:nvPr/>
        </p:nvPicPr>
        <p:blipFill>
          <a:blip r:embed="rId4" cstate="print"/>
          <a:srcRect t="29900" b="2825"/>
          <a:stretch>
            <a:fillRect/>
          </a:stretch>
        </p:blipFill>
        <p:spPr bwMode="auto">
          <a:xfrm>
            <a:off x="6858000" y="5613400"/>
            <a:ext cx="1905000" cy="1244600"/>
          </a:xfrm>
          <a:prstGeom prst="rect">
            <a:avLst/>
          </a:prstGeom>
          <a:noFill/>
        </p:spPr>
      </p:pic>
      <p:pic>
        <p:nvPicPr>
          <p:cNvPr id="1030" name="Picture 6" descr="Griseofulvin Tablets"/>
          <p:cNvPicPr>
            <a:picLocks noChangeAspect="1" noChangeArrowheads="1"/>
          </p:cNvPicPr>
          <p:nvPr/>
        </p:nvPicPr>
        <p:blipFill>
          <a:blip r:embed="rId5" cstate="print"/>
          <a:srcRect l="10938" t="7207" r="9375" b="8709"/>
          <a:stretch>
            <a:fillRect/>
          </a:stretch>
        </p:blipFill>
        <p:spPr bwMode="auto">
          <a:xfrm>
            <a:off x="3886200" y="5618630"/>
            <a:ext cx="1752600" cy="12393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4953000" cy="5355336"/>
          </a:xfrm>
          <a:ln>
            <a:solidFill>
              <a:schemeClr val="accent1"/>
            </a:solidFill>
          </a:ln>
        </p:spPr>
        <p:txBody>
          <a:bodyPr>
            <a:normAutofit/>
          </a:bodyPr>
          <a:lstStyle/>
          <a:p>
            <a:pPr algn="just"/>
            <a:r>
              <a:rPr lang="en-US" sz="2200" dirty="0" smtClean="0">
                <a:latin typeface="Times New Roman" pitchFamily="18" charset="0"/>
                <a:cs typeface="Times New Roman" pitchFamily="18" charset="0"/>
              </a:rPr>
              <a:t>Maintain</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General hygienic measures </a:t>
            </a:r>
          </a:p>
          <a:p>
            <a:pPr algn="just"/>
            <a:r>
              <a:rPr lang="en-US" sz="2200" dirty="0" smtClean="0">
                <a:latin typeface="Times New Roman" pitchFamily="18" charset="0"/>
                <a:cs typeface="Times New Roman" pitchFamily="18" charset="0"/>
              </a:rPr>
              <a:t>Isolation and treatment of infected animals</a:t>
            </a:r>
          </a:p>
          <a:p>
            <a:pPr algn="just"/>
            <a:r>
              <a:rPr lang="en-US" sz="2200" dirty="0" smtClean="0">
                <a:latin typeface="Times New Roman" pitchFamily="18" charset="0"/>
                <a:cs typeface="Times New Roman" pitchFamily="18" charset="0"/>
              </a:rPr>
              <a:t>Disinfection of contaminated equipment and premises </a:t>
            </a:r>
          </a:p>
          <a:p>
            <a:pPr algn="just"/>
            <a:r>
              <a:rPr lang="en-US" sz="2200" dirty="0" smtClean="0">
                <a:latin typeface="Times New Roman" pitchFamily="18" charset="0"/>
                <a:cs typeface="Times New Roman" pitchFamily="18" charset="0"/>
              </a:rPr>
              <a:t>Oral administration of </a:t>
            </a:r>
            <a:r>
              <a:rPr lang="en-US" sz="2200" dirty="0" err="1" smtClean="0">
                <a:latin typeface="Times New Roman" pitchFamily="18" charset="0"/>
                <a:cs typeface="Times New Roman" pitchFamily="18" charset="0"/>
              </a:rPr>
              <a:t>griseofulvin</a:t>
            </a:r>
            <a:r>
              <a:rPr lang="en-US" sz="2200" dirty="0" smtClean="0">
                <a:latin typeface="Times New Roman" pitchFamily="18" charset="0"/>
                <a:cs typeface="Times New Roman" pitchFamily="18" charset="0"/>
              </a:rPr>
              <a:t> also has protective effect </a:t>
            </a:r>
          </a:p>
          <a:p>
            <a:pPr algn="just"/>
            <a:r>
              <a:rPr lang="en-US" sz="2200" dirty="0" smtClean="0">
                <a:latin typeface="Times New Roman" pitchFamily="18" charset="0"/>
                <a:cs typeface="Times New Roman" pitchFamily="18" charset="0"/>
              </a:rPr>
              <a:t>Proper diet with vitamin A supplementation is considered desirable</a:t>
            </a:r>
          </a:p>
          <a:p>
            <a:pPr algn="just"/>
            <a:r>
              <a:rPr lang="en-US" sz="2200" dirty="0" smtClean="0">
                <a:latin typeface="Times New Roman" pitchFamily="18" charset="0"/>
                <a:cs typeface="Times New Roman" pitchFamily="18" charset="0"/>
              </a:rPr>
              <a:t>A vaccine against ringworm, containing the inactivated </a:t>
            </a:r>
            <a:r>
              <a:rPr lang="en-US" sz="2200" i="1" dirty="0" err="1" smtClean="0">
                <a:latin typeface="Times New Roman" pitchFamily="18" charset="0"/>
                <a:cs typeface="Times New Roman" pitchFamily="18" charset="0"/>
              </a:rPr>
              <a:t>Trichophyton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verrucosum</a:t>
            </a: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strain</a:t>
            </a:r>
            <a:endParaRPr lang="en-US" sz="2200" dirty="0">
              <a:latin typeface="Times New Roman" pitchFamily="18" charset="0"/>
              <a:cs typeface="Times New Roman" pitchFamily="18" charset="0"/>
            </a:endParaRPr>
          </a:p>
        </p:txBody>
      </p:sp>
      <p:sp>
        <p:nvSpPr>
          <p:cNvPr id="6" name="Rectangle 5"/>
          <p:cNvSpPr/>
          <p:nvPr/>
        </p:nvSpPr>
        <p:spPr>
          <a:xfrm>
            <a:off x="304800" y="457200"/>
            <a:ext cx="4953000" cy="584775"/>
          </a:xfrm>
          <a:prstGeom prst="rect">
            <a:avLst/>
          </a:prstGeom>
          <a:ln>
            <a:solidFill>
              <a:schemeClr val="accent1"/>
            </a:solidFill>
          </a:ln>
        </p:spPr>
        <p:txBody>
          <a:bodyPr wrap="square">
            <a:spAutoFit/>
          </a:bodyPr>
          <a:lstStyle/>
          <a:p>
            <a:pPr algn="ctr"/>
            <a:r>
              <a:rPr lang="en-US" sz="3200" b="1" dirty="0" smtClean="0">
                <a:solidFill>
                  <a:srgbClr val="FF0000"/>
                </a:solidFill>
                <a:latin typeface="Times New Roman" pitchFamily="18" charset="0"/>
                <a:cs typeface="Times New Roman" pitchFamily="18" charset="0"/>
              </a:rPr>
              <a:t>Prevention and control</a:t>
            </a:r>
            <a:endParaRPr lang="en-US" sz="3200" dirty="0">
              <a:solidFill>
                <a:srgbClr val="FF0000"/>
              </a:solidFill>
              <a:latin typeface="Times New Roman" pitchFamily="18" charset="0"/>
              <a:cs typeface="Times New Roman" pitchFamily="18" charset="0"/>
            </a:endParaRPr>
          </a:p>
        </p:txBody>
      </p:sp>
      <p:pic>
        <p:nvPicPr>
          <p:cNvPr id="33794" name="Picture 2" descr="C:\Users\user\Downloads\ringworm-infographic_page-0001.jpg"/>
          <p:cNvPicPr>
            <a:picLocks noChangeAspect="1" noChangeArrowheads="1"/>
          </p:cNvPicPr>
          <p:nvPr/>
        </p:nvPicPr>
        <p:blipFill>
          <a:blip r:embed="rId2" cstate="print"/>
          <a:srcRect/>
          <a:stretch>
            <a:fillRect/>
          </a:stretch>
        </p:blipFill>
        <p:spPr bwMode="auto">
          <a:xfrm>
            <a:off x="5334000" y="457200"/>
            <a:ext cx="3622222" cy="6172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2971800" cy="685800"/>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381000" y="1143000"/>
            <a:ext cx="8229600" cy="5486400"/>
          </a:xfrm>
          <a:ln>
            <a:solidFill>
              <a:schemeClr val="accent1"/>
            </a:solidFill>
          </a:ln>
        </p:spPr>
        <p:txBody>
          <a:bodyPr>
            <a:normAutofit fontScale="92500" lnSpcReduction="10000"/>
          </a:bodyPr>
          <a:lstStyle/>
          <a:p>
            <a:pPr fontAlgn="base">
              <a:buNone/>
            </a:pPr>
            <a:r>
              <a:rPr lang="en-US" sz="2000" dirty="0" smtClean="0">
                <a:latin typeface="Times New Roman" pitchFamily="18" charset="0"/>
                <a:cs typeface="Times New Roman" pitchFamily="18" charset="0"/>
              </a:rPr>
              <a:t>1. ________ is a superficial fungal infection found on the head.</a:t>
            </a:r>
          </a:p>
          <a:p>
            <a:pPr marL="566928" lvl="0" indent="-457200" fontAlgn="base">
              <a:buFont typeface="+mj-lt"/>
              <a:buAutoNum type="alphaLcParenR"/>
            </a:pPr>
            <a:r>
              <a:rPr lang="en-US" sz="2000" dirty="0" err="1" smtClean="0">
                <a:latin typeface="Times New Roman" pitchFamily="18" charset="0"/>
                <a:cs typeface="Times New Roman" pitchFamily="18" charset="0"/>
              </a:rPr>
              <a:t>Tinea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cruris</a:t>
            </a:r>
            <a:endParaRPr lang="en-US" sz="2000" dirty="0" smtClean="0">
              <a:latin typeface="Times New Roman" pitchFamily="18" charset="0"/>
              <a:cs typeface="Times New Roman" pitchFamily="18" charset="0"/>
            </a:endParaRPr>
          </a:p>
          <a:p>
            <a:pPr marL="566928" lvl="0" indent="-457200" fontAlgn="base">
              <a:buFont typeface="+mj-lt"/>
              <a:buAutoNum type="alphaLcParenR"/>
            </a:pPr>
            <a:r>
              <a:rPr lang="en-US" sz="2000" dirty="0" err="1" smtClean="0">
                <a:latin typeface="Times New Roman" pitchFamily="18" charset="0"/>
                <a:cs typeface="Times New Roman" pitchFamily="18" charset="0"/>
              </a:rPr>
              <a:t>Tinea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capitis</a:t>
            </a:r>
            <a:endParaRPr lang="en-US" sz="2000" dirty="0" smtClean="0">
              <a:latin typeface="Times New Roman" pitchFamily="18" charset="0"/>
              <a:cs typeface="Times New Roman" pitchFamily="18" charset="0"/>
            </a:endParaRPr>
          </a:p>
          <a:p>
            <a:pPr marL="566928" lvl="0" indent="-457200" fontAlgn="base">
              <a:buFont typeface="+mj-lt"/>
              <a:buAutoNum type="alphaLcParenR"/>
            </a:pPr>
            <a:r>
              <a:rPr lang="en-US" sz="2000" dirty="0" err="1" smtClean="0">
                <a:latin typeface="Times New Roman" pitchFamily="18" charset="0"/>
                <a:cs typeface="Times New Roman" pitchFamily="18" charset="0"/>
              </a:rPr>
              <a:t>Tinea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pedis</a:t>
            </a:r>
            <a:endParaRPr lang="en-US" sz="2000" dirty="0" smtClean="0">
              <a:latin typeface="Times New Roman" pitchFamily="18" charset="0"/>
              <a:cs typeface="Times New Roman" pitchFamily="18" charset="0"/>
            </a:endParaRPr>
          </a:p>
          <a:p>
            <a:pPr marL="566928" lvl="0" indent="-457200" fontAlgn="base">
              <a:buFont typeface="+mj-lt"/>
              <a:buAutoNum type="alphaLcParenR"/>
            </a:pPr>
            <a:r>
              <a:rPr lang="en-US" sz="2000" dirty="0" err="1" smtClean="0">
                <a:latin typeface="Times New Roman" pitchFamily="18" charset="0"/>
                <a:cs typeface="Times New Roman" pitchFamily="18" charset="0"/>
              </a:rPr>
              <a:t>Tinea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corporis</a:t>
            </a:r>
            <a:endParaRPr lang="en-US" sz="2000" dirty="0" smtClean="0">
              <a:latin typeface="Times New Roman" pitchFamily="18" charset="0"/>
              <a:cs typeface="Times New Roman" pitchFamily="18" charset="0"/>
            </a:endParaRPr>
          </a:p>
          <a:p>
            <a:pPr fontAlgn="base"/>
            <a:endParaRPr lang="en-US" sz="2100" dirty="0" smtClean="0">
              <a:latin typeface="Times New Roman" pitchFamily="18" charset="0"/>
              <a:cs typeface="Times New Roman" pitchFamily="18" charset="0"/>
            </a:endParaRPr>
          </a:p>
          <a:p>
            <a:pPr fontAlgn="base">
              <a:buNone/>
            </a:pPr>
            <a:r>
              <a:rPr lang="en-US" sz="2100" dirty="0" smtClean="0">
                <a:latin typeface="Times New Roman" pitchFamily="18" charset="0"/>
                <a:cs typeface="Times New Roman" pitchFamily="18" charset="0"/>
              </a:rPr>
              <a:t>2. </a:t>
            </a:r>
            <a:r>
              <a:rPr lang="en-US" sz="2100" dirty="0" err="1" smtClean="0">
                <a:latin typeface="Times New Roman" pitchFamily="18" charset="0"/>
                <a:cs typeface="Times New Roman" pitchFamily="18" charset="0"/>
              </a:rPr>
              <a:t>Sabouraud</a:t>
            </a:r>
            <a:r>
              <a:rPr lang="en-US" sz="2100" dirty="0" smtClean="0">
                <a:latin typeface="Times New Roman" pitchFamily="18" charset="0"/>
                <a:cs typeface="Times New Roman" pitchFamily="18" charset="0"/>
              </a:rPr>
              <a:t> dextrose agar CC is selective for ________.</a:t>
            </a:r>
          </a:p>
          <a:p>
            <a:pPr marL="566928" indent="-457200" fontAlgn="base">
              <a:buFont typeface="+mj-lt"/>
              <a:buAutoNum type="alphaLcParenR"/>
            </a:pPr>
            <a:r>
              <a:rPr lang="en-US" sz="2100" dirty="0" smtClean="0">
                <a:latin typeface="Times New Roman" pitchFamily="18" charset="0"/>
                <a:cs typeface="Times New Roman" pitchFamily="18" charset="0"/>
              </a:rPr>
              <a:t>All fungi</a:t>
            </a:r>
          </a:p>
          <a:p>
            <a:pPr marL="566928" indent="-457200" fontAlgn="base">
              <a:buFont typeface="+mj-lt"/>
              <a:buAutoNum type="alphaLcParenR"/>
            </a:pPr>
            <a:r>
              <a:rPr lang="en-US" sz="2100" dirty="0" smtClean="0">
                <a:latin typeface="Times New Roman" pitchFamily="18" charset="0"/>
                <a:cs typeface="Times New Roman" pitchFamily="18" charset="0"/>
              </a:rPr>
              <a:t>Non-saprophytic fungi</a:t>
            </a:r>
          </a:p>
          <a:p>
            <a:pPr marL="566928" indent="-457200" fontAlgn="base">
              <a:buFont typeface="+mj-lt"/>
              <a:buAutoNum type="alphaLcParenR"/>
            </a:pPr>
            <a:r>
              <a:rPr lang="en-US" sz="2100" dirty="0" smtClean="0">
                <a:latin typeface="Times New Roman" pitchFamily="18" charset="0"/>
                <a:cs typeface="Times New Roman" pitchFamily="18" charset="0"/>
              </a:rPr>
              <a:t>Bacteria</a:t>
            </a:r>
          </a:p>
          <a:p>
            <a:pPr marL="566928" indent="-457200" fontAlgn="base">
              <a:buFont typeface="+mj-lt"/>
              <a:buAutoNum type="alphaLcParenR"/>
            </a:pPr>
            <a:r>
              <a:rPr lang="en-US" sz="2100" dirty="0" smtClean="0">
                <a:latin typeface="Times New Roman" pitchFamily="18" charset="0"/>
                <a:cs typeface="Times New Roman" pitchFamily="18" charset="0"/>
              </a:rPr>
              <a:t>Viruses</a:t>
            </a:r>
          </a:p>
          <a:p>
            <a:pPr fontAlgn="base"/>
            <a:endParaRPr lang="en-US" sz="2100" dirty="0" smtClean="0">
              <a:latin typeface="Times New Roman" pitchFamily="18" charset="0"/>
              <a:cs typeface="Times New Roman" pitchFamily="18" charset="0"/>
            </a:endParaRPr>
          </a:p>
          <a:p>
            <a:pPr fontAlgn="base">
              <a:buNone/>
            </a:pPr>
            <a:r>
              <a:rPr lang="en-US" sz="2100" dirty="0" smtClean="0">
                <a:latin typeface="Times New Roman" pitchFamily="18" charset="0"/>
                <a:cs typeface="Times New Roman" pitchFamily="18" charset="0"/>
              </a:rPr>
              <a:t>3. ___________</a:t>
            </a:r>
            <a:r>
              <a:rPr lang="en-US" sz="2100" dirty="0" err="1" smtClean="0">
                <a:latin typeface="Times New Roman" pitchFamily="18" charset="0"/>
                <a:cs typeface="Times New Roman" pitchFamily="18" charset="0"/>
              </a:rPr>
              <a:t>Dermatophytes</a:t>
            </a:r>
            <a:r>
              <a:rPr lang="en-US" sz="2100" dirty="0" smtClean="0">
                <a:latin typeface="Times New Roman" pitchFamily="18" charset="0"/>
                <a:cs typeface="Times New Roman" pitchFamily="18" charset="0"/>
              </a:rPr>
              <a:t> effect the skin, hair and nails</a:t>
            </a:r>
          </a:p>
          <a:p>
            <a:pPr marL="566928" indent="-457200" fontAlgn="base">
              <a:buFont typeface="+mj-lt"/>
              <a:buAutoNum type="alphaLcParenR"/>
            </a:pPr>
            <a:r>
              <a:rPr lang="en-US" sz="2100" dirty="0" err="1" smtClean="0">
                <a:latin typeface="Times New Roman" pitchFamily="18" charset="0"/>
                <a:cs typeface="Times New Roman" pitchFamily="18" charset="0"/>
              </a:rPr>
              <a:t>Epidermaphyton</a:t>
            </a:r>
            <a:r>
              <a:rPr lang="en-US" sz="2100" dirty="0" smtClean="0">
                <a:latin typeface="Times New Roman" pitchFamily="18" charset="0"/>
                <a:cs typeface="Times New Roman" pitchFamily="18" charset="0"/>
              </a:rPr>
              <a:t> </a:t>
            </a:r>
          </a:p>
          <a:p>
            <a:pPr marL="566928" indent="-457200" fontAlgn="base">
              <a:buFont typeface="+mj-lt"/>
              <a:buAutoNum type="alphaLcParenR"/>
            </a:pPr>
            <a:r>
              <a:rPr lang="en-US" sz="2100" dirty="0" err="1" smtClean="0">
                <a:latin typeface="Times New Roman" pitchFamily="18" charset="0"/>
                <a:cs typeface="Times New Roman" pitchFamily="18" charset="0"/>
              </a:rPr>
              <a:t>Microsporum</a:t>
            </a:r>
            <a:endParaRPr lang="en-US" sz="2100" dirty="0" smtClean="0">
              <a:latin typeface="Times New Roman" pitchFamily="18" charset="0"/>
              <a:cs typeface="Times New Roman" pitchFamily="18" charset="0"/>
            </a:endParaRPr>
          </a:p>
          <a:p>
            <a:pPr marL="566928" indent="-457200" fontAlgn="base">
              <a:buFont typeface="+mj-lt"/>
              <a:buAutoNum type="alphaLcParenR"/>
            </a:pPr>
            <a:r>
              <a:rPr lang="en-US" sz="2100" dirty="0" err="1" smtClean="0">
                <a:latin typeface="Times New Roman" pitchFamily="18" charset="0"/>
                <a:cs typeface="Times New Roman" pitchFamily="18" charset="0"/>
              </a:rPr>
              <a:t>Trichophyton</a:t>
            </a:r>
            <a:endParaRPr lang="en-US" sz="2100" dirty="0" smtClean="0">
              <a:latin typeface="Times New Roman" pitchFamily="18" charset="0"/>
              <a:cs typeface="Times New Roman" pitchFamily="18" charset="0"/>
            </a:endParaRPr>
          </a:p>
          <a:p>
            <a:pPr marL="566928" indent="-457200" fontAlgn="base">
              <a:buFont typeface="+mj-lt"/>
              <a:buAutoNum type="alphaLcParenR"/>
            </a:pPr>
            <a:r>
              <a:rPr lang="en-US" sz="2100" dirty="0" smtClean="0">
                <a:latin typeface="Times New Roman" pitchFamily="18" charset="0"/>
                <a:cs typeface="Times New Roman" pitchFamily="18" charset="0"/>
              </a:rPr>
              <a:t>All</a:t>
            </a:r>
          </a:p>
          <a:p>
            <a:pPr fontAlgn="base"/>
            <a:endParaRPr lang="en-US" sz="2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style>
          <a:lnRef idx="2">
            <a:schemeClr val="accent2"/>
          </a:lnRef>
          <a:fillRef idx="1">
            <a:schemeClr val="lt1"/>
          </a:fillRef>
          <a:effectRef idx="0">
            <a:schemeClr val="accent2"/>
          </a:effectRef>
          <a:fontRef idx="minor">
            <a:schemeClr val="dk1"/>
          </a:fontRef>
        </p:style>
        <p:txBody>
          <a:bodyPr/>
          <a:lstStyle/>
          <a:p>
            <a:pPr algn="ctr"/>
            <a:r>
              <a:rPr lang="en-US" b="1" dirty="0" smtClean="0">
                <a:solidFill>
                  <a:srgbClr val="FF0000"/>
                </a:solidFill>
                <a:latin typeface="Times New Roman" pitchFamily="18" charset="0"/>
                <a:cs typeface="Times New Roman" pitchFamily="18" charset="0"/>
              </a:rPr>
              <a:t>Superficial and </a:t>
            </a:r>
            <a:r>
              <a:rPr lang="en-US" b="1" smtClean="0">
                <a:solidFill>
                  <a:srgbClr val="FF0000"/>
                </a:solidFill>
                <a:latin typeface="Times New Roman" pitchFamily="18" charset="0"/>
                <a:cs typeface="Times New Roman" pitchFamily="18" charset="0"/>
              </a:rPr>
              <a:t>Systemic mycoses</a:t>
            </a:r>
            <a:endParaRPr lang="en-US" b="1" dirty="0">
              <a:solidFill>
                <a:srgbClr val="FF0000"/>
              </a:solidFill>
              <a:latin typeface="Times New Roman" pitchFamily="18" charset="0"/>
              <a:cs typeface="Times New Roman" pitchFamily="18" charset="0"/>
            </a:endParaRPr>
          </a:p>
        </p:txBody>
      </p:sp>
      <p:pic>
        <p:nvPicPr>
          <p:cNvPr id="1026" name="Picture 2" descr="C:\Users\user\Desktop\220px-Aspergillus.jpg"/>
          <p:cNvPicPr>
            <a:picLocks noChangeAspect="1" noChangeArrowheads="1"/>
          </p:cNvPicPr>
          <p:nvPr/>
        </p:nvPicPr>
        <p:blipFill>
          <a:blip r:embed="rId2" cstate="print"/>
          <a:srcRect/>
          <a:stretch>
            <a:fillRect/>
          </a:stretch>
        </p:blipFill>
        <p:spPr bwMode="auto">
          <a:xfrm>
            <a:off x="3352800" y="3962400"/>
            <a:ext cx="2667000" cy="2667000"/>
          </a:xfrm>
          <a:prstGeom prst="rect">
            <a:avLst/>
          </a:prstGeom>
          <a:noFill/>
        </p:spPr>
      </p:pic>
      <p:pic>
        <p:nvPicPr>
          <p:cNvPr id="1027" name="Picture 3" descr="C:\Users\user\Desktop\images.jpg"/>
          <p:cNvPicPr>
            <a:picLocks noChangeAspect="1" noChangeArrowheads="1"/>
          </p:cNvPicPr>
          <p:nvPr/>
        </p:nvPicPr>
        <p:blipFill>
          <a:blip r:embed="rId3" cstate="print"/>
          <a:srcRect/>
          <a:stretch>
            <a:fillRect/>
          </a:stretch>
        </p:blipFill>
        <p:spPr bwMode="auto">
          <a:xfrm>
            <a:off x="457200" y="3962400"/>
            <a:ext cx="2743200" cy="2667000"/>
          </a:xfrm>
          <a:prstGeom prst="rect">
            <a:avLst/>
          </a:prstGeom>
          <a:noFill/>
        </p:spPr>
      </p:pic>
      <p:pic>
        <p:nvPicPr>
          <p:cNvPr id="1029" name="Picture 5" descr="Les mycoses de la peau et les huiles essentielles (partie 2 ..."/>
          <p:cNvPicPr>
            <a:picLocks noChangeAspect="1" noChangeArrowheads="1"/>
          </p:cNvPicPr>
          <p:nvPr/>
        </p:nvPicPr>
        <p:blipFill>
          <a:blip r:embed="rId4" cstate="print"/>
          <a:srcRect/>
          <a:stretch>
            <a:fillRect/>
          </a:stretch>
        </p:blipFill>
        <p:spPr bwMode="auto">
          <a:xfrm>
            <a:off x="6248400" y="3962400"/>
            <a:ext cx="2552700" cy="2667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581400" cy="685800"/>
          </a:xfrm>
          <a:ln>
            <a:solidFill>
              <a:srgbClr val="00B050"/>
            </a:solidFill>
          </a:ln>
        </p:spPr>
        <p:txBody>
          <a:bodyPr>
            <a:normAutofit/>
          </a:bodyPr>
          <a:lstStyle/>
          <a:p>
            <a:r>
              <a:rPr lang="en-US" sz="3200" dirty="0" smtClean="0">
                <a:latin typeface="Times New Roman" pitchFamily="18" charset="0"/>
                <a:cs typeface="Times New Roman" pitchFamily="18" charset="0"/>
              </a:rPr>
              <a:t>Features of Fungi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74336"/>
          </a:xfrm>
          <a:ln>
            <a:solidFill>
              <a:srgbClr val="00B050"/>
            </a:solidFill>
          </a:ln>
        </p:spPr>
        <p:txBody>
          <a:bodyPr>
            <a:normAutofit lnSpcReduction="10000"/>
          </a:bodyPr>
          <a:lstStyle/>
          <a:p>
            <a:r>
              <a:rPr lang="en-US" sz="2400" dirty="0" smtClean="0">
                <a:latin typeface="Times New Roman" pitchFamily="18" charset="0"/>
                <a:cs typeface="Times New Roman" pitchFamily="18" charset="0"/>
              </a:rPr>
              <a:t>Eukaryotic cell/ Prokaryotic cells? </a:t>
            </a:r>
          </a:p>
          <a:p>
            <a:r>
              <a:rPr lang="en-US" sz="2400" dirty="0" err="1" smtClean="0">
                <a:latin typeface="Times New Roman" pitchFamily="18" charset="0"/>
                <a:cs typeface="Times New Roman" pitchFamily="18" charset="0"/>
              </a:rPr>
              <a:t>Autophagy</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hetrophagy</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Unicelluler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Multicelluler</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Are they motile/non motile?</a:t>
            </a:r>
          </a:p>
          <a:p>
            <a:r>
              <a:rPr lang="en-US" sz="2400" dirty="0" smtClean="0">
                <a:latin typeface="Times New Roman" pitchFamily="18" charset="0"/>
                <a:cs typeface="Times New Roman" pitchFamily="18" charset="0"/>
              </a:rPr>
              <a:t>They multiply by mitotic/meiotic division?</a:t>
            </a:r>
          </a:p>
          <a:p>
            <a:endParaRPr lang="en-US" sz="2400" dirty="0" smtClean="0">
              <a:latin typeface="Times New Roman" pitchFamily="18" charset="0"/>
              <a:cs typeface="Times New Roman" pitchFamily="18" charset="0"/>
            </a:endParaRPr>
          </a:p>
          <a:p>
            <a:pPr marL="609600" indent="-609600">
              <a:buNone/>
            </a:pPr>
            <a:r>
              <a:rPr lang="en-US" altLang="en-US" sz="2400" b="1" dirty="0" smtClean="0">
                <a:latin typeface="Times New Roman" pitchFamily="18" charset="0"/>
                <a:cs typeface="Times New Roman" pitchFamily="18" charset="0"/>
              </a:rPr>
              <a:t> Classification</a:t>
            </a:r>
            <a:r>
              <a:rPr lang="en-US" altLang="en-US" sz="2400" dirty="0" smtClean="0">
                <a:latin typeface="Times New Roman" pitchFamily="18" charset="0"/>
                <a:cs typeface="Times New Roman" pitchFamily="18" charset="0"/>
              </a:rPr>
              <a:t>- Depending on </a:t>
            </a:r>
            <a:r>
              <a:rPr lang="en-US" altLang="en-US" sz="2400" b="1" u="sng" dirty="0" smtClean="0">
                <a:latin typeface="Times New Roman" pitchFamily="18" charset="0"/>
                <a:cs typeface="Times New Roman" pitchFamily="18" charset="0"/>
              </a:rPr>
              <a:t>cell morphology</a:t>
            </a:r>
            <a:r>
              <a:rPr lang="en-US" altLang="en-US" sz="2400" dirty="0" smtClean="0">
                <a:latin typeface="Times New Roman" pitchFamily="18" charset="0"/>
                <a:cs typeface="Times New Roman" pitchFamily="18" charset="0"/>
              </a:rPr>
              <a:t> </a:t>
            </a:r>
          </a:p>
          <a:p>
            <a:pPr marL="609600" indent="-609600">
              <a:buNone/>
            </a:pPr>
            <a:endParaRPr lang="en-US" altLang="en-US" dirty="0" smtClean="0">
              <a:latin typeface="Times New Roman" pitchFamily="18" charset="0"/>
              <a:cs typeface="Times New Roman" pitchFamily="18" charset="0"/>
            </a:endParaRPr>
          </a:p>
          <a:p>
            <a:pPr marL="990600" lvl="1" indent="-533400">
              <a:buFont typeface="Wingdings" pitchFamily="2" charset="2"/>
              <a:buAutoNum type="arabicPeriod"/>
            </a:pPr>
            <a:r>
              <a:rPr lang="en-US" altLang="en-US" dirty="0" smtClean="0">
                <a:latin typeface="Times New Roman" pitchFamily="18" charset="0"/>
                <a:cs typeface="Times New Roman" pitchFamily="18" charset="0"/>
              </a:rPr>
              <a:t>Yeasts </a:t>
            </a:r>
            <a:r>
              <a:rPr lang="en-US" altLang="en-US" sz="1800" dirty="0" err="1" smtClean="0">
                <a:solidFill>
                  <a:srgbClr val="FF0000"/>
                </a:solidFill>
                <a:latin typeface="Times New Roman" pitchFamily="18" charset="0"/>
                <a:cs typeface="Times New Roman" pitchFamily="18" charset="0"/>
              </a:rPr>
              <a:t>eg</a:t>
            </a:r>
            <a:r>
              <a:rPr lang="en-US" altLang="en-US" sz="1800" dirty="0" smtClean="0">
                <a:solidFill>
                  <a:srgbClr val="FF0000"/>
                </a:solidFill>
                <a:latin typeface="Times New Roman" pitchFamily="18" charset="0"/>
                <a:cs typeface="Times New Roman" pitchFamily="18" charset="0"/>
              </a:rPr>
              <a:t>. Yeast, </a:t>
            </a:r>
            <a:r>
              <a:rPr lang="en-US" sz="1800" i="1" dirty="0" smtClean="0">
                <a:solidFill>
                  <a:srgbClr val="FF0000"/>
                </a:solidFill>
                <a:latin typeface="Times New Roman" pitchFamily="18" charset="0"/>
                <a:cs typeface="Times New Roman" pitchFamily="18" charset="0"/>
              </a:rPr>
              <a:t>Cryptococcus </a:t>
            </a:r>
            <a:r>
              <a:rPr lang="en-US" sz="1800" i="1" dirty="0" err="1" smtClean="0">
                <a:solidFill>
                  <a:srgbClr val="FF0000"/>
                </a:solidFill>
                <a:latin typeface="Times New Roman" pitchFamily="18" charset="0"/>
                <a:cs typeface="Times New Roman" pitchFamily="18" charset="0"/>
              </a:rPr>
              <a:t>neoformans</a:t>
            </a:r>
            <a:r>
              <a:rPr lang="en-US" sz="1800" i="1" dirty="0" smtClean="0">
                <a:solidFill>
                  <a:srgbClr val="FF0000"/>
                </a:solidFill>
                <a:latin typeface="Times New Roman" pitchFamily="18" charset="0"/>
                <a:cs typeface="Times New Roman" pitchFamily="18" charset="0"/>
              </a:rPr>
              <a:t> </a:t>
            </a:r>
            <a:endParaRPr lang="en-US" altLang="en-US" sz="1800" i="1" dirty="0" smtClean="0">
              <a:solidFill>
                <a:srgbClr val="FF0000"/>
              </a:solidFill>
              <a:latin typeface="Times New Roman" pitchFamily="18" charset="0"/>
              <a:cs typeface="Times New Roman" pitchFamily="18" charset="0"/>
            </a:endParaRPr>
          </a:p>
          <a:p>
            <a:pPr marL="990600" lvl="1" indent="-533400">
              <a:buFont typeface="Wingdings" pitchFamily="2" charset="2"/>
              <a:buAutoNum type="arabicPeriod"/>
            </a:pPr>
            <a:r>
              <a:rPr lang="en-US" altLang="en-US" dirty="0" smtClean="0">
                <a:latin typeface="Times New Roman" pitchFamily="18" charset="0"/>
                <a:cs typeface="Times New Roman" pitchFamily="18" charset="0"/>
              </a:rPr>
              <a:t>Yeast like fungi </a:t>
            </a:r>
            <a:r>
              <a:rPr lang="en-US" altLang="en-US" sz="1800" dirty="0" err="1" smtClean="0">
                <a:solidFill>
                  <a:srgbClr val="FF0000"/>
                </a:solidFill>
                <a:latin typeface="Times New Roman" pitchFamily="18" charset="0"/>
                <a:cs typeface="Times New Roman" pitchFamily="18" charset="0"/>
              </a:rPr>
              <a:t>eg. </a:t>
            </a:r>
            <a:r>
              <a:rPr lang="en-US" altLang="en-US" sz="1800" i="1" dirty="0" smtClean="0">
                <a:solidFill>
                  <a:srgbClr val="FF0000"/>
                </a:solidFill>
                <a:latin typeface="Times New Roman" pitchFamily="18" charset="0"/>
                <a:cs typeface="Times New Roman" pitchFamily="18" charset="0"/>
              </a:rPr>
              <a:t>Candida </a:t>
            </a:r>
            <a:r>
              <a:rPr lang="en-US" altLang="en-US" sz="1800" i="1" dirty="0" err="1" smtClean="0">
                <a:solidFill>
                  <a:srgbClr val="FF0000"/>
                </a:solidFill>
                <a:latin typeface="Times New Roman" pitchFamily="18" charset="0"/>
                <a:cs typeface="Times New Roman" pitchFamily="18" charset="0"/>
              </a:rPr>
              <a:t>albicans</a:t>
            </a:r>
            <a:endParaRPr lang="en-US" altLang="en-US" sz="1800" i="1" dirty="0" smtClean="0">
              <a:solidFill>
                <a:srgbClr val="FF0000"/>
              </a:solidFill>
              <a:latin typeface="Times New Roman" pitchFamily="18" charset="0"/>
              <a:cs typeface="Times New Roman" pitchFamily="18" charset="0"/>
            </a:endParaRPr>
          </a:p>
          <a:p>
            <a:pPr marL="990600" lvl="1" indent="-533400">
              <a:buFont typeface="Wingdings" pitchFamily="2" charset="2"/>
              <a:buAutoNum type="arabicPeriod"/>
            </a:pPr>
            <a:r>
              <a:rPr lang="en-US" altLang="en-US" dirty="0" smtClean="0">
                <a:latin typeface="Times New Roman" pitchFamily="18" charset="0"/>
                <a:cs typeface="Times New Roman" pitchFamily="18" charset="0"/>
              </a:rPr>
              <a:t>Molds </a:t>
            </a:r>
            <a:r>
              <a:rPr lang="en-US" altLang="en-US" sz="1800" dirty="0" err="1" smtClean="0">
                <a:solidFill>
                  <a:srgbClr val="FF0000"/>
                </a:solidFill>
                <a:latin typeface="Times New Roman" pitchFamily="18" charset="0"/>
                <a:cs typeface="Times New Roman" pitchFamily="18" charset="0"/>
              </a:rPr>
              <a:t>eg</a:t>
            </a:r>
            <a:r>
              <a:rPr lang="en-US" altLang="en-US" sz="1800" i="1" dirty="0" smtClean="0">
                <a:solidFill>
                  <a:srgbClr val="FF0000"/>
                </a:solidFill>
                <a:latin typeface="Times New Roman" pitchFamily="18" charset="0"/>
                <a:cs typeface="Times New Roman" pitchFamily="18" charset="0"/>
              </a:rPr>
              <a:t>. </a:t>
            </a:r>
            <a:r>
              <a:rPr lang="en-US" altLang="en-US" sz="1800" i="1" dirty="0" err="1" smtClean="0">
                <a:solidFill>
                  <a:srgbClr val="FF0000"/>
                </a:solidFill>
                <a:latin typeface="Times New Roman" pitchFamily="18" charset="0"/>
                <a:cs typeface="Times New Roman" pitchFamily="18" charset="0"/>
              </a:rPr>
              <a:t>Dermatophytes</a:t>
            </a:r>
            <a:endParaRPr lang="en-US" altLang="en-US" sz="1800" i="1" dirty="0" smtClean="0">
              <a:solidFill>
                <a:srgbClr val="FF0000"/>
              </a:solidFill>
              <a:latin typeface="Times New Roman" pitchFamily="18" charset="0"/>
              <a:cs typeface="Times New Roman" pitchFamily="18" charset="0"/>
            </a:endParaRPr>
          </a:p>
          <a:p>
            <a:pPr marL="990600" lvl="1" indent="-533400">
              <a:buFont typeface="Wingdings" pitchFamily="2" charset="2"/>
              <a:buAutoNum type="arabicPeriod"/>
            </a:pPr>
            <a:r>
              <a:rPr lang="en-US" altLang="en-US" dirty="0" smtClean="0">
                <a:latin typeface="Times New Roman" pitchFamily="18" charset="0"/>
                <a:cs typeface="Times New Roman" pitchFamily="18" charset="0"/>
              </a:rPr>
              <a:t>Dimorphic fungi</a:t>
            </a:r>
            <a:r>
              <a:rPr lang="en-US" altLang="en-US" sz="1800" dirty="0" smtClean="0">
                <a:solidFill>
                  <a:srgbClr val="FF0000"/>
                </a:solidFill>
                <a:latin typeface="Times New Roman" pitchFamily="18" charset="0"/>
                <a:cs typeface="Times New Roman" pitchFamily="18" charset="0"/>
              </a:rPr>
              <a:t> </a:t>
            </a:r>
            <a:r>
              <a:rPr lang="en-US" altLang="en-US" sz="1800" dirty="0" err="1" smtClean="0">
                <a:solidFill>
                  <a:srgbClr val="FF0000"/>
                </a:solidFill>
                <a:latin typeface="Times New Roman" pitchFamily="18" charset="0"/>
                <a:cs typeface="Times New Roman" pitchFamily="18" charset="0"/>
              </a:rPr>
              <a:t>eg</a:t>
            </a:r>
            <a:r>
              <a:rPr lang="en-US" altLang="en-US" dirty="0" smtClean="0">
                <a:latin typeface="Times New Roman" pitchFamily="18" charset="0"/>
                <a:cs typeface="Times New Roman" pitchFamily="18" charset="0"/>
              </a:rPr>
              <a:t>. </a:t>
            </a:r>
            <a:r>
              <a:rPr lang="en-US" altLang="en-US" sz="1800" i="1" dirty="0" err="1" smtClean="0">
                <a:solidFill>
                  <a:srgbClr val="FF0000"/>
                </a:solidFill>
                <a:latin typeface="Times New Roman" pitchFamily="18" charset="0"/>
                <a:cs typeface="Times New Roman" pitchFamily="18" charset="0"/>
              </a:rPr>
              <a:t>Histoplasma</a:t>
            </a:r>
            <a:r>
              <a:rPr lang="en-US" altLang="en-US" sz="1800" i="1" dirty="0" smtClean="0">
                <a:solidFill>
                  <a:srgbClr val="FF0000"/>
                </a:solidFill>
                <a:latin typeface="Times New Roman" pitchFamily="18" charset="0"/>
                <a:cs typeface="Times New Roman" pitchFamily="18" charset="0"/>
              </a:rPr>
              <a:t> </a:t>
            </a:r>
            <a:r>
              <a:rPr lang="en-US" altLang="en-US" sz="1800" i="1" dirty="0" err="1" smtClean="0">
                <a:solidFill>
                  <a:srgbClr val="FF0000"/>
                </a:solidFill>
                <a:latin typeface="Times New Roman" pitchFamily="18" charset="0"/>
                <a:cs typeface="Times New Roman" pitchFamily="18" charset="0"/>
              </a:rPr>
              <a:t>capsulatum</a:t>
            </a:r>
            <a:endParaRPr lang="en-US" altLang="en-US" sz="1800" i="1" dirty="0" smtClean="0">
              <a:solidFill>
                <a:srgbClr val="FF0000"/>
              </a:solidFill>
              <a:latin typeface="Times New Roman" pitchFamily="18" charset="0"/>
              <a:cs typeface="Times New Roman" pitchFamily="18" charset="0"/>
            </a:endParaRPr>
          </a:p>
          <a:p>
            <a:pPr marL="990600" lvl="1" indent="-533400">
              <a:buNone/>
            </a:pPr>
            <a:r>
              <a:rPr lang="en-US" altLang="en-US" sz="1800" i="1" dirty="0" smtClean="0">
                <a:solidFill>
                  <a:srgbClr val="FF0000"/>
                </a:solidFill>
                <a:latin typeface="Times New Roman" pitchFamily="18" charset="0"/>
                <a:cs typeface="Times New Roman" pitchFamily="18" charset="0"/>
              </a:rPr>
              <a:t>                                                       </a:t>
            </a:r>
            <a:r>
              <a:rPr lang="en-US" altLang="en-US" sz="1800" i="1" dirty="0" err="1" smtClean="0">
                <a:solidFill>
                  <a:srgbClr val="FF0000"/>
                </a:solidFill>
                <a:latin typeface="Times New Roman" pitchFamily="18" charset="0"/>
                <a:cs typeface="Times New Roman" pitchFamily="18" charset="0"/>
              </a:rPr>
              <a:t>Blastomyces</a:t>
            </a:r>
            <a:r>
              <a:rPr lang="en-US" altLang="en-US" sz="1800" i="1" dirty="0" smtClean="0">
                <a:solidFill>
                  <a:srgbClr val="FF0000"/>
                </a:solidFill>
                <a:latin typeface="Times New Roman" pitchFamily="18" charset="0"/>
                <a:cs typeface="Times New Roman" pitchFamily="18" charset="0"/>
              </a:rPr>
              <a:t> </a:t>
            </a:r>
            <a:r>
              <a:rPr lang="en-US" altLang="en-US" sz="1800" i="1" dirty="0" err="1" smtClean="0">
                <a:solidFill>
                  <a:srgbClr val="FF0000"/>
                </a:solidFill>
                <a:latin typeface="Times New Roman" pitchFamily="18" charset="0"/>
                <a:cs typeface="Times New Roman" pitchFamily="18" charset="0"/>
              </a:rPr>
              <a:t>dermatidis</a:t>
            </a:r>
            <a:endParaRPr lang="en-US" altLang="en-US" sz="1800" i="1" dirty="0" smtClean="0">
              <a:solidFill>
                <a:srgbClr val="FF0000"/>
              </a:solidFill>
              <a:latin typeface="Times New Roman" pitchFamily="18" charset="0"/>
              <a:cs typeface="Times New Roman" pitchFamily="18" charset="0"/>
            </a:endParaRPr>
          </a:p>
          <a:p>
            <a:pPr marL="990600" lvl="1" indent="-533400">
              <a:buNone/>
            </a:pPr>
            <a:endParaRPr lang="en-US" alt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solidFill>
                  <a:srgbClr val="C00000"/>
                </a:solidFill>
                <a:latin typeface="Times New Roman" pitchFamily="18" charset="0"/>
                <a:cs typeface="Times New Roman" pitchFamily="18" charset="0"/>
              </a:rPr>
              <a:t>Introduction: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4038600"/>
          </a:xfrm>
          <a:ln>
            <a:solidFill>
              <a:srgbClr val="00B050"/>
            </a:solidFill>
          </a:ln>
        </p:spPr>
        <p:txBody>
          <a:bodyPr>
            <a:normAutofit lnSpcReduction="10000"/>
          </a:bodyPr>
          <a:lstStyle/>
          <a:p>
            <a:pPr algn="just">
              <a:buFont typeface="Wingdings" pitchFamily="2" charset="2"/>
              <a:buChar char="v"/>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Fungus are: </a:t>
            </a:r>
          </a:p>
          <a:p>
            <a:pPr lvl="1" algn="just"/>
            <a:r>
              <a:rPr lang="en-US" sz="2400" dirty="0" smtClean="0">
                <a:solidFill>
                  <a:schemeClr val="tx1"/>
                </a:solidFill>
                <a:latin typeface="Times New Roman" pitchFamily="18" charset="0"/>
                <a:cs typeface="Times New Roman" pitchFamily="18" charset="0"/>
              </a:rPr>
              <a:t>Normal skin </a:t>
            </a:r>
            <a:r>
              <a:rPr lang="en-US" sz="2400" dirty="0" err="1" smtClean="0">
                <a:solidFill>
                  <a:schemeClr val="tx1"/>
                </a:solidFill>
                <a:latin typeface="Times New Roman" pitchFamily="18" charset="0"/>
                <a:cs typeface="Times New Roman" pitchFamily="18" charset="0"/>
              </a:rPr>
              <a:t>microbiota</a:t>
            </a:r>
            <a:r>
              <a:rPr lang="en-US" sz="2400" dirty="0" smtClean="0">
                <a:solidFill>
                  <a:schemeClr val="tx1"/>
                </a:solidFill>
                <a:latin typeface="Times New Roman" pitchFamily="18" charset="0"/>
                <a:cs typeface="Times New Roman" pitchFamily="18" charset="0"/>
              </a:rPr>
              <a:t> </a:t>
            </a:r>
          </a:p>
          <a:p>
            <a:pPr lvl="1" algn="just"/>
            <a:r>
              <a:rPr lang="en-US" sz="2400" dirty="0" smtClean="0">
                <a:solidFill>
                  <a:schemeClr val="tx1"/>
                </a:solidFill>
                <a:latin typeface="Times New Roman" pitchFamily="18" charset="0"/>
                <a:cs typeface="Times New Roman" pitchFamily="18" charset="0"/>
              </a:rPr>
              <a:t>Opportunistic infection:  Entry through a wound</a:t>
            </a:r>
          </a:p>
          <a:p>
            <a:pPr lvl="1" algn="just">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Immunocompromised</a:t>
            </a:r>
            <a:r>
              <a:rPr lang="en-US" sz="2400" dirty="0" smtClean="0">
                <a:solidFill>
                  <a:schemeClr val="tx1"/>
                </a:solidFill>
                <a:latin typeface="Times New Roman" pitchFamily="18" charset="0"/>
                <a:cs typeface="Times New Roman" pitchFamily="18" charset="0"/>
              </a:rPr>
              <a:t> patients</a:t>
            </a:r>
          </a:p>
          <a:p>
            <a:pPr lvl="1" algn="just"/>
            <a:r>
              <a:rPr lang="en-US" sz="2400" dirty="0" smtClean="0">
                <a:solidFill>
                  <a:schemeClr val="tx1"/>
                </a:solidFill>
                <a:latin typeface="Times New Roman" pitchFamily="18" charset="0"/>
                <a:cs typeface="Times New Roman" pitchFamily="18" charset="0"/>
              </a:rPr>
              <a:t>Causes a variety of disease conditions: Animals &amp; man</a:t>
            </a:r>
          </a:p>
          <a:p>
            <a:pPr lvl="1" algn="just"/>
            <a:r>
              <a:rPr lang="en-US" sz="2400" dirty="0" smtClean="0">
                <a:solidFill>
                  <a:schemeClr val="tx1"/>
                </a:solidFill>
                <a:latin typeface="Times New Roman" pitchFamily="18" charset="0"/>
                <a:cs typeface="Times New Roman" pitchFamily="18" charset="0"/>
              </a:rPr>
              <a:t>Infections, also K/ as </a:t>
            </a:r>
            <a:r>
              <a:rPr lang="en-US" sz="240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mycoses </a:t>
            </a:r>
          </a:p>
          <a:p>
            <a:pPr lvl="1" algn="just"/>
            <a:r>
              <a:rPr lang="en-US" sz="2400" dirty="0" smtClean="0">
                <a:solidFill>
                  <a:schemeClr val="tx1"/>
                </a:solidFill>
                <a:latin typeface="Times New Roman" pitchFamily="18" charset="0"/>
                <a:cs typeface="Times New Roman" pitchFamily="18" charset="0"/>
              </a:rPr>
              <a:t>Most of mycoses: </a:t>
            </a:r>
            <a:r>
              <a:rPr lang="en-US" sz="2400" dirty="0" err="1" smtClean="0">
                <a:solidFill>
                  <a:schemeClr val="tx1"/>
                </a:solidFill>
                <a:latin typeface="Times New Roman" pitchFamily="18" charset="0"/>
                <a:cs typeface="Times New Roman" pitchFamily="18" charset="0"/>
              </a:rPr>
              <a:t>zoonotic</a:t>
            </a:r>
            <a:r>
              <a:rPr lang="en-US" sz="2400" dirty="0" smtClean="0">
                <a:solidFill>
                  <a:schemeClr val="tx1"/>
                </a:solidFill>
                <a:latin typeface="Times New Roman" pitchFamily="18" charset="0"/>
                <a:cs typeface="Times New Roman" pitchFamily="18" charset="0"/>
              </a:rPr>
              <a:t> in nature</a:t>
            </a:r>
          </a:p>
          <a:p>
            <a:pPr lvl="1" algn="just"/>
            <a:r>
              <a:rPr lang="en-US" sz="2400" dirty="0" smtClean="0">
                <a:solidFill>
                  <a:schemeClr val="tx1"/>
                </a:solidFill>
                <a:latin typeface="Times New Roman" pitchFamily="18" charset="0"/>
                <a:cs typeface="Times New Roman" pitchFamily="18" charset="0"/>
              </a:rPr>
              <a:t>Effect all organs &amp; structures of the body</a:t>
            </a:r>
          </a:p>
          <a:p>
            <a:pPr lvl="1" algn="just"/>
            <a:r>
              <a:rPr lang="en-US" sz="2400" dirty="0" smtClean="0">
                <a:solidFill>
                  <a:schemeClr val="tx1"/>
                </a:solidFill>
                <a:latin typeface="Times New Roman" pitchFamily="18" charset="0"/>
                <a:cs typeface="Times New Roman" pitchFamily="18" charset="0"/>
              </a:rPr>
              <a:t>Moist environment: Promote growth &amp; transmission </a:t>
            </a:r>
          </a:p>
          <a:p>
            <a:pPr lvl="1" algn="just">
              <a:buNone/>
            </a:pPr>
            <a:r>
              <a:rPr lang="en-US" sz="2400" dirty="0" smtClean="0">
                <a:solidFill>
                  <a:schemeClr val="tx1"/>
                </a:solidFill>
                <a:latin typeface="Times New Roman" pitchFamily="18" charset="0"/>
                <a:cs typeface="Times New Roman" pitchFamily="18" charset="0"/>
              </a:rPr>
              <a:t>    </a:t>
            </a:r>
            <a:r>
              <a:rPr lang="en-US" sz="2400" dirty="0" smtClean="0">
                <a:solidFill>
                  <a:srgbClr val="00B050"/>
                </a:solidFill>
                <a:latin typeface="Times New Roman" pitchFamily="18" charset="0"/>
                <a:cs typeface="Times New Roman" pitchFamily="18" charset="0"/>
              </a:rPr>
              <a:t>(sweaty shoes, communal showers, and locker rooms)</a:t>
            </a:r>
          </a:p>
          <a:p>
            <a:pPr lvl="1" algn="just">
              <a:buNone/>
            </a:pPr>
            <a:endParaRPr lang="en-US" sz="2400" dirty="0" smtClean="0">
              <a:solidFill>
                <a:srgbClr val="00B050"/>
              </a:solidFill>
            </a:endParaRPr>
          </a:p>
        </p:txBody>
      </p:sp>
      <p:pic>
        <p:nvPicPr>
          <p:cNvPr id="8193" name="Picture 1" descr="C:\Users\user\Desktop\file-20190511-183089-f5ajag.jpg"/>
          <p:cNvPicPr>
            <a:picLocks noChangeAspect="1" noChangeArrowheads="1"/>
          </p:cNvPicPr>
          <p:nvPr/>
        </p:nvPicPr>
        <p:blipFill>
          <a:blip r:embed="rId2" cstate="print"/>
          <a:srcRect/>
          <a:stretch>
            <a:fillRect/>
          </a:stretch>
        </p:blipFill>
        <p:spPr bwMode="auto">
          <a:xfrm>
            <a:off x="304800" y="5105400"/>
            <a:ext cx="2438400" cy="1524000"/>
          </a:xfrm>
          <a:prstGeom prst="rect">
            <a:avLst/>
          </a:prstGeom>
          <a:noFill/>
        </p:spPr>
      </p:pic>
      <p:pic>
        <p:nvPicPr>
          <p:cNvPr id="8195" name="Picture 3" descr="DTM Fungal Culture Growth of Ringworm - YouTube"/>
          <p:cNvPicPr>
            <a:picLocks noChangeAspect="1" noChangeArrowheads="1"/>
          </p:cNvPicPr>
          <p:nvPr/>
        </p:nvPicPr>
        <p:blipFill>
          <a:blip r:embed="rId3" cstate="print"/>
          <a:srcRect l="30000" t="8889" r="26666" b="17037"/>
          <a:stretch>
            <a:fillRect/>
          </a:stretch>
        </p:blipFill>
        <p:spPr bwMode="auto">
          <a:xfrm>
            <a:off x="3657600" y="5105400"/>
            <a:ext cx="1905000" cy="1524000"/>
          </a:xfrm>
          <a:prstGeom prst="rect">
            <a:avLst/>
          </a:prstGeom>
          <a:noFill/>
        </p:spPr>
      </p:pic>
      <p:pic>
        <p:nvPicPr>
          <p:cNvPr id="8197" name="Picture 5" descr="Veterinary Involvement in Zoonotic Dermatophytosis Cases"/>
          <p:cNvPicPr>
            <a:picLocks noChangeAspect="1" noChangeArrowheads="1"/>
          </p:cNvPicPr>
          <p:nvPr/>
        </p:nvPicPr>
        <p:blipFill>
          <a:blip r:embed="rId4" cstate="print"/>
          <a:srcRect/>
          <a:stretch>
            <a:fillRect/>
          </a:stretch>
        </p:blipFill>
        <p:spPr bwMode="auto">
          <a:xfrm>
            <a:off x="6553200" y="5114924"/>
            <a:ext cx="2390775" cy="1514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419600" cy="457200"/>
          </a:xfrm>
          <a:ln>
            <a:solidFill>
              <a:srgbClr val="0070C0"/>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smtClean="0">
                <a:solidFill>
                  <a:srgbClr val="C00000"/>
                </a:solidFill>
                <a:latin typeface="Times New Roman" pitchFamily="18" charset="0"/>
                <a:cs typeface="Times New Roman" pitchFamily="18" charset="0"/>
              </a:rPr>
              <a:t>Types of Mycoses</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381000" y="1066800"/>
            <a:ext cx="8382000" cy="533400"/>
          </a:xfrm>
          <a:prstGeom prst="rect">
            <a:avLst/>
          </a:prstGeom>
          <a:solidFill>
            <a:schemeClr val="accent1">
              <a:lumMod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smtClean="0">
                <a:solidFill>
                  <a:schemeClr val="bg2"/>
                </a:solidFill>
                <a:latin typeface="Times New Roman" pitchFamily="18" charset="0"/>
                <a:cs typeface="Times New Roman" pitchFamily="18" charset="0"/>
              </a:rPr>
              <a:t>Mycoses: 3 types </a:t>
            </a:r>
            <a:r>
              <a:rPr lang="en-US" sz="2400" b="1" dirty="0" smtClean="0">
                <a:solidFill>
                  <a:srgbClr val="FFFF00"/>
                </a:solidFill>
                <a:latin typeface="Times New Roman" pitchFamily="18" charset="0"/>
                <a:cs typeface="Times New Roman" pitchFamily="18" charset="0"/>
              </a:rPr>
              <a:t>(Based on their invasiveness) </a:t>
            </a:r>
            <a:endParaRPr lang="en-US" sz="2800" b="1" dirty="0">
              <a:solidFill>
                <a:srgbClr val="FFFF00"/>
              </a:solidFill>
              <a:latin typeface="Times New Roman" pitchFamily="18" charset="0"/>
              <a:cs typeface="Times New Roman" pitchFamily="18" charset="0"/>
            </a:endParaRPr>
          </a:p>
        </p:txBody>
      </p:sp>
      <p:sp>
        <p:nvSpPr>
          <p:cNvPr id="6" name="Rounded Rectangle 5"/>
          <p:cNvSpPr/>
          <p:nvPr/>
        </p:nvSpPr>
        <p:spPr>
          <a:xfrm>
            <a:off x="228600" y="1676400"/>
            <a:ext cx="3962400" cy="1524000"/>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200" b="1" dirty="0" smtClean="0">
                <a:solidFill>
                  <a:srgbClr val="00B0F0"/>
                </a:solidFill>
                <a:latin typeface="Times New Roman" pitchFamily="18" charset="0"/>
                <a:cs typeface="Times New Roman" pitchFamily="18" charset="0"/>
              </a:rPr>
              <a:t>1. </a:t>
            </a:r>
            <a:r>
              <a:rPr lang="en-US" sz="2200" b="1" dirty="0" err="1" smtClean="0">
                <a:solidFill>
                  <a:srgbClr val="00B0F0"/>
                </a:solidFill>
                <a:latin typeface="Times New Roman" pitchFamily="18" charset="0"/>
                <a:cs typeface="Times New Roman" pitchFamily="18" charset="0"/>
              </a:rPr>
              <a:t>Cutaneous</a:t>
            </a:r>
            <a:r>
              <a:rPr lang="en-US" sz="2200" b="1" dirty="0" smtClean="0">
                <a:solidFill>
                  <a:srgbClr val="00B0F0"/>
                </a:solidFill>
                <a:latin typeface="Times New Roman" pitchFamily="18" charset="0"/>
                <a:cs typeface="Times New Roman" pitchFamily="18" charset="0"/>
              </a:rPr>
              <a:t> mycoses</a:t>
            </a:r>
          </a:p>
          <a:p>
            <a:pPr lvl="1" algn="just"/>
            <a:r>
              <a:rPr lang="en-US" sz="2200" dirty="0" smtClean="0">
                <a:latin typeface="Times New Roman" pitchFamily="18" charset="0"/>
                <a:cs typeface="Times New Roman" pitchFamily="18" charset="0"/>
              </a:rPr>
              <a:t>Infections of the epidermis, hair, &amp; nail</a:t>
            </a:r>
          </a:p>
          <a:p>
            <a:pPr lvl="1" algn="just"/>
            <a:r>
              <a:rPr lang="en-US" sz="2200" dirty="0" smtClean="0">
                <a:latin typeface="Times New Roman" pitchFamily="18" charset="0"/>
                <a:cs typeface="Times New Roman" pitchFamily="18" charset="0"/>
              </a:rPr>
              <a:t>Ex. </a:t>
            </a:r>
            <a:r>
              <a:rPr lang="en-US" sz="2200" b="1" dirty="0" err="1" smtClean="0">
                <a:solidFill>
                  <a:schemeClr val="tx1"/>
                </a:solidFill>
                <a:latin typeface="Times New Roman" pitchFamily="18" charset="0"/>
                <a:cs typeface="Times New Roman" pitchFamily="18" charset="0"/>
              </a:rPr>
              <a:t>Tinea</a:t>
            </a:r>
            <a:r>
              <a:rPr lang="en-US" sz="2200" b="1" dirty="0" smtClean="0">
                <a:solidFill>
                  <a:schemeClr val="tx1"/>
                </a:solidFill>
                <a:latin typeface="Times New Roman" pitchFamily="18" charset="0"/>
                <a:cs typeface="Times New Roman" pitchFamily="18" charset="0"/>
              </a:rPr>
              <a:t> </a:t>
            </a:r>
            <a:endParaRPr lang="en-US" sz="2200" b="1"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228600" y="3276600"/>
            <a:ext cx="3962400" cy="1676400"/>
          </a:xfrm>
          <a:prstGeom prst="roundRect">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normAutofit fontScale="47500" lnSpcReduction="20000"/>
          </a:bodyPr>
          <a:lstStyle/>
          <a:p>
            <a:pPr algn="just">
              <a:buNone/>
            </a:pPr>
            <a:endParaRPr lang="en-US" sz="2400" b="1" dirty="0" smtClean="0">
              <a:solidFill>
                <a:srgbClr val="00B0F0"/>
              </a:solidFill>
              <a:latin typeface="Times New Roman" pitchFamily="18" charset="0"/>
              <a:cs typeface="Times New Roman" pitchFamily="18" charset="0"/>
            </a:endParaRPr>
          </a:p>
          <a:p>
            <a:pPr algn="just">
              <a:buNone/>
            </a:pPr>
            <a:r>
              <a:rPr lang="en-US" sz="4600" b="1" dirty="0" smtClean="0">
                <a:solidFill>
                  <a:srgbClr val="00B0F0"/>
                </a:solidFill>
                <a:latin typeface="Times New Roman" pitchFamily="18" charset="0"/>
                <a:cs typeface="Times New Roman" pitchFamily="18" charset="0"/>
              </a:rPr>
              <a:t>2. Subcutaneous mycoses</a:t>
            </a:r>
          </a:p>
          <a:p>
            <a:pPr algn="just">
              <a:buNone/>
            </a:pPr>
            <a:r>
              <a:rPr lang="en-US" sz="4600" dirty="0" smtClean="0">
                <a:latin typeface="Times New Roman" pitchFamily="18" charset="0"/>
                <a:cs typeface="Times New Roman" pitchFamily="18" charset="0"/>
              </a:rPr>
              <a:t>    Penetrates epidermis/dermis to infect deeper tissues</a:t>
            </a:r>
          </a:p>
          <a:p>
            <a:pPr algn="just">
              <a:buNone/>
            </a:pPr>
            <a:r>
              <a:rPr lang="en-US" sz="4600" dirty="0" smtClean="0">
                <a:latin typeface="Times New Roman" pitchFamily="18" charset="0"/>
                <a:cs typeface="Times New Roman" pitchFamily="18" charset="0"/>
              </a:rPr>
              <a:t>    Ex. </a:t>
            </a:r>
            <a:r>
              <a:rPr lang="en-US" sz="4600" b="1" dirty="0" err="1" smtClean="0">
                <a:solidFill>
                  <a:schemeClr val="tx1"/>
                </a:solidFill>
                <a:latin typeface="Times New Roman" pitchFamily="18" charset="0"/>
                <a:cs typeface="Times New Roman" pitchFamily="18" charset="0"/>
              </a:rPr>
              <a:t>Sporotrichosis</a:t>
            </a:r>
            <a:endParaRPr lang="en-US" sz="3800" dirty="0"/>
          </a:p>
        </p:txBody>
      </p:sp>
      <p:sp>
        <p:nvSpPr>
          <p:cNvPr id="9" name="Rounded Rectangle 8"/>
          <p:cNvSpPr/>
          <p:nvPr/>
        </p:nvSpPr>
        <p:spPr>
          <a:xfrm>
            <a:off x="228600" y="5029200"/>
            <a:ext cx="3962400"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65760" indent="-256032" algn="just">
              <a:lnSpc>
                <a:spcPct val="80000"/>
              </a:lnSpc>
              <a:spcBef>
                <a:spcPts val="300"/>
              </a:spcBef>
              <a:buClr>
                <a:schemeClr val="accent3"/>
              </a:buClr>
            </a:pPr>
            <a:r>
              <a:rPr lang="en-US" sz="2200" b="1" dirty="0" smtClean="0">
                <a:solidFill>
                  <a:srgbClr val="00B0F0"/>
                </a:solidFill>
                <a:latin typeface="Times New Roman" pitchFamily="18" charset="0"/>
                <a:cs typeface="Times New Roman" pitchFamily="18" charset="0"/>
              </a:rPr>
              <a:t>3. Systemic mycoses</a:t>
            </a:r>
          </a:p>
          <a:p>
            <a:pPr marL="365760" indent="-256032" algn="just">
              <a:lnSpc>
                <a:spcPct val="80000"/>
              </a:lnSpc>
              <a:spcBef>
                <a:spcPts val="300"/>
              </a:spcBef>
              <a:buClr>
                <a:schemeClr val="accent3"/>
              </a:buClr>
            </a:pPr>
            <a:r>
              <a:rPr lang="en-US" sz="2200" dirty="0" smtClean="0">
                <a:latin typeface="Times New Roman" pitchFamily="18" charset="0"/>
                <a:cs typeface="Times New Roman" pitchFamily="18" charset="0"/>
              </a:rPr>
              <a:t>    Spreads throughout  body</a:t>
            </a:r>
          </a:p>
          <a:p>
            <a:pPr marL="365760" indent="-256032" algn="just">
              <a:lnSpc>
                <a:spcPct val="80000"/>
              </a:lnSpc>
              <a:spcBef>
                <a:spcPts val="300"/>
              </a:spcBef>
              <a:buClr>
                <a:schemeClr val="accent3"/>
              </a:buClr>
            </a:pPr>
            <a:r>
              <a:rPr lang="en-US" sz="2200" dirty="0" smtClean="0">
                <a:latin typeface="Times New Roman" pitchFamily="18" charset="0"/>
                <a:cs typeface="Times New Roman" pitchFamily="18" charset="0"/>
              </a:rPr>
              <a:t>    Ex. </a:t>
            </a:r>
            <a:r>
              <a:rPr lang="en-US" sz="2200" b="1" dirty="0" err="1" smtClean="0">
                <a:latin typeface="Times New Roman" pitchFamily="18" charset="0"/>
                <a:cs typeface="Times New Roman" pitchFamily="18" charset="0"/>
              </a:rPr>
              <a:t>Aspergillosis</a:t>
            </a:r>
            <a:endParaRPr lang="en-US" sz="2200" b="1" dirty="0" smtClean="0">
              <a:latin typeface="Times New Roman" pitchFamily="18" charset="0"/>
              <a:cs typeface="Times New Roman" pitchFamily="18" charset="0"/>
            </a:endParaRPr>
          </a:p>
        </p:txBody>
      </p:sp>
      <p:pic>
        <p:nvPicPr>
          <p:cNvPr id="28674" name="Picture 2" descr="Cutaneous Mycoses – howMed"/>
          <p:cNvPicPr>
            <a:picLocks noChangeAspect="1" noChangeArrowheads="1"/>
          </p:cNvPicPr>
          <p:nvPr/>
        </p:nvPicPr>
        <p:blipFill>
          <a:blip r:embed="rId2" cstate="print"/>
          <a:srcRect/>
          <a:stretch>
            <a:fillRect/>
          </a:stretch>
        </p:blipFill>
        <p:spPr bwMode="auto">
          <a:xfrm>
            <a:off x="4953000" y="1752600"/>
            <a:ext cx="3200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6" name="Picture 4" descr="Subcutaneous Mycoses | Mycology Online"/>
          <p:cNvPicPr>
            <a:picLocks noChangeAspect="1" noChangeArrowheads="1"/>
          </p:cNvPicPr>
          <p:nvPr/>
        </p:nvPicPr>
        <p:blipFill>
          <a:blip r:embed="rId3" cstate="print"/>
          <a:srcRect/>
          <a:stretch>
            <a:fillRect/>
          </a:stretch>
        </p:blipFill>
        <p:spPr bwMode="auto">
          <a:xfrm>
            <a:off x="4953000" y="3276600"/>
            <a:ext cx="32766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8" name="Picture 6" descr="An Important Finding of Systemic Aspergillosis: Skin Involvement ..."/>
          <p:cNvPicPr>
            <a:picLocks noChangeAspect="1" noChangeArrowheads="1"/>
          </p:cNvPicPr>
          <p:nvPr/>
        </p:nvPicPr>
        <p:blipFill>
          <a:blip r:embed="rId4" cstate="print"/>
          <a:srcRect/>
          <a:stretch>
            <a:fillRect/>
          </a:stretch>
        </p:blipFill>
        <p:spPr bwMode="auto">
          <a:xfrm>
            <a:off x="5029200" y="5029200"/>
            <a:ext cx="3124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6800"/>
          </a:xfrm>
          <a:ln>
            <a:solidFill>
              <a:schemeClr val="accent1"/>
            </a:solidFill>
          </a:ln>
        </p:spPr>
        <p:txBody>
          <a:bodyPr>
            <a:normAutofit/>
          </a:bodyPr>
          <a:lstStyle/>
          <a:p>
            <a:pPr algn="ctr"/>
            <a:r>
              <a:rPr lang="en-US" sz="5400" b="1" dirty="0" err="1" smtClean="0">
                <a:latin typeface="Times New Roman" pitchFamily="18" charset="0"/>
                <a:cs typeface="Times New Roman" pitchFamily="18" charset="0"/>
              </a:rPr>
              <a:t>Cutaneous</a:t>
            </a:r>
            <a:r>
              <a:rPr lang="en-US" sz="5400" b="1" dirty="0" smtClean="0">
                <a:latin typeface="Times New Roman" pitchFamily="18" charset="0"/>
                <a:cs typeface="Times New Roman" pitchFamily="18" charset="0"/>
              </a:rPr>
              <a:t> Mycoses</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4495800" cy="457200"/>
          </a:xfrm>
          <a:ln>
            <a:solidFill>
              <a:srgbClr val="00B050"/>
            </a:solidFill>
          </a:ln>
        </p:spPr>
        <p:txBody>
          <a:bodyPr>
            <a:noAutofit/>
          </a:bodyPr>
          <a:lstStyle/>
          <a:p>
            <a:r>
              <a:rPr lang="en-US" sz="3600" b="1" dirty="0" err="1" smtClean="0">
                <a:solidFill>
                  <a:srgbClr val="C00000"/>
                </a:solidFill>
                <a:latin typeface="Times New Roman" pitchFamily="18" charset="0"/>
                <a:cs typeface="Times New Roman" pitchFamily="18" charset="0"/>
              </a:rPr>
              <a:t>Cutaneous</a:t>
            </a:r>
            <a:r>
              <a:rPr lang="en-US" sz="3600" b="1" dirty="0" smtClean="0">
                <a:solidFill>
                  <a:srgbClr val="C00000"/>
                </a:solidFill>
                <a:latin typeface="Times New Roman" pitchFamily="18" charset="0"/>
                <a:cs typeface="Times New Roman" pitchFamily="18" charset="0"/>
              </a:rPr>
              <a:t> Mycoses</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534400" cy="5562600"/>
          </a:xfrm>
          <a:ln>
            <a:solidFill>
              <a:srgbClr val="0070C0"/>
            </a:solidFill>
          </a:ln>
        </p:spPr>
        <p:txBody>
          <a:bodyPr>
            <a:normAutofit lnSpcReduction="10000"/>
          </a:bodyPr>
          <a:lstStyle/>
          <a:p>
            <a:pPr>
              <a:buFont typeface="Courier New" pitchFamily="49" charset="0"/>
              <a:buChar char="o"/>
            </a:pPr>
            <a:endParaRPr lang="en-US" sz="2200" b="1" dirty="0" smtClean="0">
              <a:latin typeface="Times New Roman" pitchFamily="18" charset="0"/>
              <a:cs typeface="Times New Roman" pitchFamily="18" charset="0"/>
            </a:endParaRPr>
          </a:p>
          <a:p>
            <a:pPr>
              <a:buFont typeface="Courier New" pitchFamily="49" charset="0"/>
              <a:buChar char="o"/>
            </a:pPr>
            <a:endParaRPr lang="en-US" sz="2200" b="1" dirty="0" smtClean="0">
              <a:latin typeface="Times New Roman" pitchFamily="18" charset="0"/>
              <a:cs typeface="Times New Roman" pitchFamily="18" charset="0"/>
            </a:endParaRPr>
          </a:p>
          <a:p>
            <a:pPr>
              <a:buFont typeface="Courier New" pitchFamily="49" charset="0"/>
              <a:buChar char="o"/>
            </a:pPr>
            <a:r>
              <a:rPr lang="en-US" sz="2200" b="1" dirty="0" smtClean="0">
                <a:latin typeface="Times New Roman" pitchFamily="18" charset="0"/>
                <a:cs typeface="Times New Roman" pitchFamily="18" charset="0"/>
              </a:rPr>
              <a:t>Caused by </a:t>
            </a:r>
            <a:r>
              <a:rPr lang="en-US" sz="2200" b="1" dirty="0" err="1" smtClean="0">
                <a:latin typeface="Times New Roman" pitchFamily="18" charset="0"/>
                <a:cs typeface="Times New Roman" pitchFamily="18" charset="0"/>
              </a:rPr>
              <a:t>Dermatophytes</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fungal molds)</a:t>
            </a:r>
            <a:endParaRPr lang="en-US" sz="2200" b="1" dirty="0" smtClean="0">
              <a:latin typeface="Times New Roman" pitchFamily="18" charset="0"/>
              <a:cs typeface="Times New Roman" pitchFamily="18" charset="0"/>
            </a:endParaRPr>
          </a:p>
          <a:p>
            <a:pPr lvl="1" algn="just">
              <a:buFont typeface="Wingdings" pitchFamily="2" charset="2"/>
              <a:buChar char="Ø"/>
            </a:pPr>
            <a:r>
              <a:rPr lang="en-US" sz="2400" dirty="0" smtClean="0">
                <a:latin typeface="Times New Roman" pitchFamily="18" charset="0"/>
                <a:cs typeface="Times New Roman" pitchFamily="18" charset="0"/>
              </a:rPr>
              <a:t> </a:t>
            </a:r>
            <a:r>
              <a:rPr lang="en-US" altLang="en-US" sz="2200" dirty="0" err="1" smtClean="0">
                <a:solidFill>
                  <a:srgbClr val="002060"/>
                </a:solidFill>
                <a:latin typeface="Times New Roman" pitchFamily="18" charset="0"/>
                <a:cs typeface="Times New Roman" pitchFamily="18" charset="0"/>
              </a:rPr>
              <a:t>Keratinophilic</a:t>
            </a:r>
            <a:r>
              <a:rPr lang="en-US" altLang="en-US" sz="2200" dirty="0" smtClean="0">
                <a:solidFill>
                  <a:srgbClr val="7030A0"/>
                </a:solidFill>
                <a:latin typeface="Times New Roman" pitchFamily="18" charset="0"/>
                <a:cs typeface="Times New Roman" pitchFamily="18" charset="0"/>
              </a:rPr>
              <a:t> - "keratin loving” (</a:t>
            </a:r>
            <a:r>
              <a:rPr lang="en-US" sz="2200" dirty="0" smtClean="0">
                <a:solidFill>
                  <a:srgbClr val="7030A0"/>
                </a:solidFill>
                <a:latin typeface="Times New Roman" pitchFamily="18" charset="0"/>
                <a:cs typeface="Times New Roman" pitchFamily="18" charset="0"/>
              </a:rPr>
              <a:t>keratin of h</a:t>
            </a:r>
            <a:r>
              <a:rPr lang="en-US" altLang="en-US" sz="2200" dirty="0" smtClean="0">
                <a:solidFill>
                  <a:srgbClr val="7030A0"/>
                </a:solidFill>
                <a:latin typeface="Times New Roman" pitchFamily="18" charset="0"/>
                <a:cs typeface="Times New Roman" pitchFamily="18" charset="0"/>
              </a:rPr>
              <a:t>orns, hooves, nails, hair and skin</a:t>
            </a:r>
          </a:p>
          <a:p>
            <a:pPr lvl="1" algn="just">
              <a:buFont typeface="Wingdings" pitchFamily="2" charset="2"/>
              <a:buChar char="Ø"/>
            </a:pPr>
            <a:r>
              <a:rPr lang="en-US" altLang="en-US" sz="2200" dirty="0" smtClean="0">
                <a:solidFill>
                  <a:srgbClr val="002060"/>
                </a:solidFill>
                <a:latin typeface="Times New Roman" pitchFamily="18" charset="0"/>
                <a:cs typeface="Times New Roman" pitchFamily="18" charset="0"/>
              </a:rPr>
              <a:t>Commonly found : Environment &amp; soils </a:t>
            </a:r>
          </a:p>
          <a:p>
            <a:pPr lvl="1" algn="just">
              <a:buFont typeface="Wingdings" pitchFamily="2" charset="2"/>
              <a:buChar char="Ø"/>
            </a:pPr>
            <a:r>
              <a:rPr lang="en-US" altLang="en-US" sz="2200" dirty="0" smtClean="0">
                <a:solidFill>
                  <a:srgbClr val="002060"/>
                </a:solidFill>
                <a:latin typeface="Times New Roman" pitchFamily="18" charset="0"/>
                <a:cs typeface="Times New Roman" pitchFamily="18" charset="0"/>
              </a:rPr>
              <a:t>Frequently transferred to the skin via contact</a:t>
            </a:r>
          </a:p>
          <a:p>
            <a:pPr lvl="1" algn="just">
              <a:buFont typeface="Wingdings" pitchFamily="2" charset="2"/>
              <a:buChar char="Ø"/>
            </a:pPr>
            <a:endParaRPr lang="en-US" sz="2200" dirty="0" smtClean="0">
              <a:solidFill>
                <a:srgbClr val="7030A0"/>
              </a:solidFill>
              <a:latin typeface="Times New Roman" pitchFamily="18" charset="0"/>
              <a:cs typeface="Times New Roman" pitchFamily="18" charset="0"/>
            </a:endParaRPr>
          </a:p>
          <a:p>
            <a:pPr algn="just">
              <a:buFont typeface="Courier New" pitchFamily="49" charset="0"/>
              <a:buChar char="o"/>
            </a:pPr>
            <a:r>
              <a:rPr lang="en-US" sz="2200" b="1" dirty="0" smtClean="0">
                <a:latin typeface="Times New Roman" pitchFamily="18" charset="0"/>
                <a:cs typeface="Times New Roman" pitchFamily="18" charset="0"/>
              </a:rPr>
              <a:t>There are three genera of </a:t>
            </a:r>
            <a:r>
              <a:rPr lang="en-US" sz="2200" b="1" dirty="0" err="1" smtClean="0">
                <a:latin typeface="Times New Roman" pitchFamily="18" charset="0"/>
                <a:cs typeface="Times New Roman" pitchFamily="18" charset="0"/>
              </a:rPr>
              <a:t>dermatophytes</a:t>
            </a:r>
            <a:r>
              <a:rPr lang="en-US" sz="2200" b="1" dirty="0" smtClean="0">
                <a:latin typeface="Times New Roman" pitchFamily="18" charset="0"/>
                <a:cs typeface="Times New Roman" pitchFamily="18" charset="0"/>
              </a:rPr>
              <a:t>:</a:t>
            </a:r>
          </a:p>
          <a:p>
            <a:pPr lvl="1" algn="just">
              <a:buFont typeface="Wingdings" pitchFamily="2" charset="2"/>
              <a:buChar char="Ø"/>
            </a:pPr>
            <a:r>
              <a:rPr lang="en-US" sz="2200" b="1" dirty="0" err="1" smtClean="0">
                <a:solidFill>
                  <a:schemeClr val="tx1"/>
                </a:solidFill>
                <a:latin typeface="Times New Roman" pitchFamily="18" charset="0"/>
                <a:cs typeface="Times New Roman" pitchFamily="18" charset="0"/>
              </a:rPr>
              <a:t>Epidermophyton</a:t>
            </a:r>
            <a:r>
              <a:rPr lang="en-US" sz="2200" b="1" dirty="0" smtClean="0">
                <a:solidFill>
                  <a:schemeClr val="tx1"/>
                </a:solidFill>
                <a:latin typeface="Times New Roman" pitchFamily="18" charset="0"/>
                <a:cs typeface="Times New Roman" pitchFamily="18" charset="0"/>
              </a:rPr>
              <a:t>:</a:t>
            </a:r>
            <a:r>
              <a:rPr lang="en-US" sz="2200" dirty="0" smtClean="0">
                <a:latin typeface="Times New Roman" pitchFamily="18" charset="0"/>
                <a:cs typeface="Times New Roman" pitchFamily="18" charset="0"/>
              </a:rPr>
              <a:t> Infects </a:t>
            </a:r>
            <a:r>
              <a:rPr lang="en-US" sz="2200" dirty="0" smtClean="0">
                <a:solidFill>
                  <a:srgbClr val="C00000"/>
                </a:solidFill>
                <a:latin typeface="Times New Roman" pitchFamily="18" charset="0"/>
                <a:cs typeface="Times New Roman" pitchFamily="18" charset="0"/>
              </a:rPr>
              <a:t>skin</a:t>
            </a:r>
            <a:r>
              <a:rPr lang="en-US" sz="2200" dirty="0" smtClean="0">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nails</a:t>
            </a:r>
            <a:r>
              <a:rPr lang="en-US" sz="2200" dirty="0" smtClean="0">
                <a:latin typeface="Times New Roman" pitchFamily="18" charset="0"/>
                <a:cs typeface="Times New Roman" pitchFamily="18" charset="0"/>
              </a:rPr>
              <a:t> but never hair</a:t>
            </a:r>
          </a:p>
          <a:p>
            <a:pPr lvl="1" algn="just">
              <a:buFont typeface="Wingdings" pitchFamily="2" charset="2"/>
              <a:buChar char="Ø"/>
            </a:pPr>
            <a:r>
              <a:rPr lang="en-US" sz="2200" b="1" dirty="0" err="1" smtClean="0">
                <a:solidFill>
                  <a:schemeClr val="tx1"/>
                </a:solidFill>
                <a:latin typeface="Times New Roman" pitchFamily="18" charset="0"/>
                <a:cs typeface="Times New Roman" pitchFamily="18" charset="0"/>
              </a:rPr>
              <a:t>Trichophyton</a:t>
            </a:r>
            <a:r>
              <a:rPr lang="en-US" sz="2200" b="1" dirty="0" smtClean="0">
                <a:solidFill>
                  <a:schemeClr val="tx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I</a:t>
            </a:r>
            <a:r>
              <a:rPr lang="en-US" altLang="en-US" sz="2200" dirty="0" smtClean="0">
                <a:latin typeface="Times New Roman" pitchFamily="18" charset="0"/>
                <a:cs typeface="Times New Roman" pitchFamily="18" charset="0"/>
              </a:rPr>
              <a:t>nfects </a:t>
            </a:r>
            <a:r>
              <a:rPr lang="en-US" altLang="en-US" sz="2200" dirty="0" smtClean="0">
                <a:solidFill>
                  <a:srgbClr val="C00000"/>
                </a:solidFill>
                <a:latin typeface="Times New Roman" pitchFamily="18" charset="0"/>
                <a:cs typeface="Times New Roman" pitchFamily="18" charset="0"/>
              </a:rPr>
              <a:t>hair</a:t>
            </a:r>
            <a:r>
              <a:rPr lang="en-US" altLang="en-US" sz="2200" dirty="0" smtClean="0">
                <a:latin typeface="Times New Roman" pitchFamily="18" charset="0"/>
                <a:cs typeface="Times New Roman" pitchFamily="18" charset="0"/>
              </a:rPr>
              <a:t>, </a:t>
            </a:r>
            <a:r>
              <a:rPr lang="en-US" altLang="en-US" sz="2200" dirty="0" smtClean="0">
                <a:solidFill>
                  <a:srgbClr val="C00000"/>
                </a:solidFill>
                <a:latin typeface="Times New Roman" pitchFamily="18" charset="0"/>
                <a:cs typeface="Times New Roman" pitchFamily="18" charset="0"/>
              </a:rPr>
              <a:t>skin</a:t>
            </a:r>
            <a:r>
              <a:rPr lang="en-US" altLang="en-US" sz="2200" dirty="0" smtClean="0">
                <a:latin typeface="Times New Roman" pitchFamily="18" charset="0"/>
                <a:cs typeface="Times New Roman" pitchFamily="18" charset="0"/>
              </a:rPr>
              <a:t> and </a:t>
            </a:r>
            <a:r>
              <a:rPr lang="en-US" altLang="en-US" sz="2200" dirty="0" smtClean="0">
                <a:solidFill>
                  <a:srgbClr val="C00000"/>
                </a:solidFill>
                <a:latin typeface="Times New Roman" pitchFamily="18" charset="0"/>
                <a:cs typeface="Times New Roman" pitchFamily="18" charset="0"/>
              </a:rPr>
              <a:t>nails</a:t>
            </a:r>
            <a:endParaRPr lang="en-US" sz="2200" dirty="0" smtClean="0">
              <a:solidFill>
                <a:srgbClr val="C00000"/>
              </a:solidFill>
              <a:latin typeface="Times New Roman" pitchFamily="18" charset="0"/>
              <a:cs typeface="Times New Roman" pitchFamily="18" charset="0"/>
            </a:endParaRPr>
          </a:p>
          <a:p>
            <a:pPr lvl="1" algn="just">
              <a:buFont typeface="Wingdings" pitchFamily="2" charset="2"/>
              <a:buChar char="Ø"/>
            </a:pPr>
            <a:r>
              <a:rPr lang="en-US" sz="2200" dirty="0" smtClean="0">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Microsporum</a:t>
            </a:r>
            <a:r>
              <a:rPr lang="en-US" sz="2200" b="1" dirty="0" smtClean="0">
                <a:solidFill>
                  <a:schemeClr val="tx1"/>
                </a:solidFill>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en-US" altLang="en-US" sz="2200" dirty="0" smtClean="0">
                <a:latin typeface="Times New Roman" pitchFamily="18" charset="0"/>
                <a:cs typeface="Times New Roman" pitchFamily="18" charset="0"/>
              </a:rPr>
              <a:t>Infects </a:t>
            </a:r>
            <a:r>
              <a:rPr lang="en-US" altLang="en-US" sz="2200" dirty="0" smtClean="0">
                <a:solidFill>
                  <a:srgbClr val="C00000"/>
                </a:solidFill>
                <a:latin typeface="Times New Roman" pitchFamily="18" charset="0"/>
                <a:cs typeface="Times New Roman" pitchFamily="18" charset="0"/>
              </a:rPr>
              <a:t>hair</a:t>
            </a:r>
            <a:r>
              <a:rPr lang="en-US" altLang="en-US" sz="2200" dirty="0" smtClean="0">
                <a:latin typeface="Times New Roman" pitchFamily="18" charset="0"/>
                <a:cs typeface="Times New Roman" pitchFamily="18" charset="0"/>
              </a:rPr>
              <a:t> and </a:t>
            </a:r>
            <a:r>
              <a:rPr lang="en-US" altLang="en-US" sz="2200" dirty="0" smtClean="0">
                <a:solidFill>
                  <a:srgbClr val="C00000"/>
                </a:solidFill>
                <a:latin typeface="Times New Roman" pitchFamily="18" charset="0"/>
                <a:cs typeface="Times New Roman" pitchFamily="18" charset="0"/>
              </a:rPr>
              <a:t>skin</a:t>
            </a:r>
            <a:r>
              <a:rPr lang="en-US" altLang="en-US" sz="2200" dirty="0" smtClean="0">
                <a:latin typeface="Times New Roman" pitchFamily="18" charset="0"/>
                <a:cs typeface="Times New Roman" pitchFamily="18" charset="0"/>
              </a:rPr>
              <a:t>, rare cases of nail </a:t>
            </a:r>
          </a:p>
          <a:p>
            <a:pPr lvl="1" algn="just">
              <a:buFont typeface="Wingdings" pitchFamily="2" charset="2"/>
              <a:buChar char="Ø"/>
            </a:pPr>
            <a:endParaRPr lang="en-US" altLang="en-US" sz="2200" dirty="0" smtClean="0">
              <a:latin typeface="Times New Roman" pitchFamily="18" charset="0"/>
              <a:cs typeface="Times New Roman" pitchFamily="18" charset="0"/>
            </a:endParaRPr>
          </a:p>
          <a:p>
            <a:pPr algn="just">
              <a:buFont typeface="Courier New" pitchFamily="49" charset="0"/>
              <a:buChar char="o"/>
            </a:pPr>
            <a:r>
              <a:rPr lang="en-US" sz="2200" dirty="0" smtClean="0">
                <a:latin typeface="Times New Roman" pitchFamily="18" charset="0"/>
                <a:cs typeface="Times New Roman" pitchFamily="18" charset="0"/>
              </a:rPr>
              <a:t>Several species of </a:t>
            </a:r>
            <a:r>
              <a:rPr lang="en-US" sz="2200" i="1" dirty="0" err="1" smtClean="0">
                <a:solidFill>
                  <a:srgbClr val="0070C0"/>
                </a:solidFill>
                <a:latin typeface="Times New Roman" pitchFamily="18" charset="0"/>
                <a:cs typeface="Times New Roman" pitchFamily="18" charset="0"/>
              </a:rPr>
              <a:t>Microsporum</a:t>
            </a:r>
            <a:r>
              <a:rPr lang="en-US" sz="2200" dirty="0" smtClean="0">
                <a:solidFill>
                  <a:srgbClr val="0070C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&amp; </a:t>
            </a:r>
            <a:r>
              <a:rPr lang="en-US" sz="2200" i="1" dirty="0" err="1" smtClean="0">
                <a:solidFill>
                  <a:srgbClr val="0070C0"/>
                </a:solidFill>
                <a:latin typeface="Times New Roman" pitchFamily="18" charset="0"/>
                <a:cs typeface="Times New Roman" pitchFamily="18" charset="0"/>
              </a:rPr>
              <a:t>Trichophyton</a:t>
            </a:r>
            <a:r>
              <a:rPr lang="en-US" sz="2200" dirty="0" smtClean="0">
                <a:solidFill>
                  <a:srgbClr val="0070C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causes </a:t>
            </a:r>
            <a:r>
              <a:rPr lang="en-US" sz="2200" dirty="0" err="1" smtClean="0">
                <a:latin typeface="Times New Roman" pitchFamily="18" charset="0"/>
                <a:cs typeface="Times New Roman" pitchFamily="18" charset="0"/>
              </a:rPr>
              <a:t>zoonotic</a:t>
            </a:r>
            <a:r>
              <a:rPr lang="en-US" sz="2200" dirty="0" smtClean="0">
                <a:latin typeface="Times New Roman" pitchFamily="18" charset="0"/>
                <a:cs typeface="Times New Roman" pitchFamily="18" charset="0"/>
              </a:rPr>
              <a:t>  ring worm infection</a:t>
            </a:r>
            <a:endParaRPr lang="en-US" altLang="en-US" sz="2200" dirty="0" smtClean="0">
              <a:latin typeface="Times New Roman" pitchFamily="18" charset="0"/>
              <a:cs typeface="Times New Roman" pitchFamily="18" charset="0"/>
            </a:endParaRPr>
          </a:p>
        </p:txBody>
      </p:sp>
      <p:sp>
        <p:nvSpPr>
          <p:cNvPr id="4" name="Rectangle 3"/>
          <p:cNvSpPr/>
          <p:nvPr/>
        </p:nvSpPr>
        <p:spPr>
          <a:xfrm>
            <a:off x="1676400" y="1143000"/>
            <a:ext cx="5943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None/>
            </a:pPr>
            <a:r>
              <a:rPr lang="en-US" sz="2400" dirty="0" smtClean="0">
                <a:solidFill>
                  <a:srgbClr val="002060"/>
                </a:solidFill>
                <a:latin typeface="Times New Roman" pitchFamily="18" charset="0"/>
                <a:cs typeface="Times New Roman" pitchFamily="18" charset="0"/>
              </a:rPr>
              <a:t>*A group of </a:t>
            </a:r>
            <a:r>
              <a:rPr lang="en-US" sz="2400" dirty="0" err="1" smtClean="0">
                <a:solidFill>
                  <a:srgbClr val="002060"/>
                </a:solidFill>
                <a:latin typeface="Times New Roman" pitchFamily="18" charset="0"/>
                <a:cs typeface="Times New Roman" pitchFamily="18" charset="0"/>
              </a:rPr>
              <a:t>cutaneous</a:t>
            </a:r>
            <a:r>
              <a:rPr lang="en-US" sz="2400" dirty="0" smtClean="0">
                <a:solidFill>
                  <a:srgbClr val="002060"/>
                </a:solidFill>
                <a:latin typeface="Times New Roman" pitchFamily="18" charset="0"/>
                <a:cs typeface="Times New Roman" pitchFamily="18" charset="0"/>
              </a:rPr>
              <a:t> mycoses called </a:t>
            </a:r>
            <a:r>
              <a:rPr lang="en-US" sz="2400" b="1" dirty="0" err="1" smtClean="0">
                <a:solidFill>
                  <a:srgbClr val="C00000"/>
                </a:solidFill>
                <a:latin typeface="Times New Roman" pitchFamily="18" charset="0"/>
                <a:cs typeface="Times New Roman" pitchFamily="18" charset="0"/>
              </a:rPr>
              <a:t>tineas</a:t>
            </a:r>
            <a:r>
              <a:rPr lang="en-US" sz="2400" b="1" dirty="0"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5507736"/>
          </a:xfrm>
          <a:ln>
            <a:solidFill>
              <a:srgbClr val="0070C0"/>
            </a:solidFill>
          </a:ln>
        </p:spPr>
        <p:txBody>
          <a:bodyPr/>
          <a:lstStyle/>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These genera have been categorized into </a:t>
            </a:r>
            <a:r>
              <a:rPr lang="en-US" sz="2400" b="1" dirty="0" smtClean="0">
                <a:solidFill>
                  <a:srgbClr val="C00000"/>
                </a:solidFill>
                <a:latin typeface="Times New Roman" pitchFamily="18" charset="0"/>
                <a:cs typeface="Times New Roman" pitchFamily="18" charset="0"/>
              </a:rPr>
              <a:t>three groups </a:t>
            </a:r>
          </a:p>
          <a:p>
            <a:pPr algn="just">
              <a:buNone/>
            </a:pPr>
            <a:r>
              <a:rPr lang="en-US"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On the basis of  their host preferences</a:t>
            </a:r>
            <a:r>
              <a:rPr lang="en-US" sz="2400" dirty="0" smtClean="0">
                <a:solidFill>
                  <a:srgbClr val="002060"/>
                </a:solidFill>
                <a:latin typeface="Times New Roman" pitchFamily="18" charset="0"/>
                <a:cs typeface="Times New Roman" pitchFamily="18" charset="0"/>
              </a:rPr>
              <a:t>)</a:t>
            </a:r>
          </a:p>
          <a:p>
            <a:pPr algn="just">
              <a:buNone/>
            </a:pPr>
            <a:endParaRPr lang="en-US" sz="2400" dirty="0" smtClean="0">
              <a:solidFill>
                <a:srgbClr val="002060"/>
              </a:solidFill>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Zoophilic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dermatophytes</a:t>
            </a:r>
            <a:r>
              <a:rPr lang="en-US" sz="2400" b="1" dirty="0" smtClean="0">
                <a:latin typeface="Times New Roman" pitchFamily="18" charset="0"/>
                <a:cs typeface="Times New Roman" pitchFamily="18" charset="0"/>
              </a:rPr>
              <a:t>: </a:t>
            </a:r>
          </a:p>
          <a:p>
            <a:pPr marL="624078" indent="-514350" algn="just" hangingPunct="0">
              <a:buNone/>
            </a:pPr>
            <a:r>
              <a:rPr lang="en-US" sz="2400" b="1"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Primarily parasites of animals but mostly are also pathogenic for man</a:t>
            </a:r>
          </a:p>
          <a:p>
            <a:pPr algn="just" hangingPunct="0">
              <a:buNone/>
            </a:pPr>
            <a:r>
              <a:rPr lang="en-US" sz="2400"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Geophilic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dermatophytes</a:t>
            </a:r>
            <a:r>
              <a:rPr lang="en-US" sz="2400" b="1" dirty="0" smtClean="0">
                <a:latin typeface="Times New Roman" pitchFamily="18" charset="0"/>
                <a:cs typeface="Times New Roman" pitchFamily="18" charset="0"/>
              </a:rPr>
              <a:t>: </a:t>
            </a:r>
          </a:p>
          <a:p>
            <a:pPr algn="just" hangingPunct="0">
              <a:buNone/>
            </a:pPr>
            <a:r>
              <a:rPr lang="en-US" sz="2400" b="1"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Inhabitants of soil and rarely infect man &amp; animals</a:t>
            </a:r>
          </a:p>
          <a:p>
            <a:pPr algn="just" hangingPunct="0">
              <a:buNone/>
            </a:pPr>
            <a:r>
              <a:rPr lang="en-US" sz="2400" dirty="0" smtClean="0">
                <a:latin typeface="Times New Roman" pitchFamily="18" charset="0"/>
                <a:cs typeface="Times New Roman" pitchFamily="18" charset="0"/>
              </a:rPr>
              <a:t>(iii) </a:t>
            </a:r>
            <a:r>
              <a:rPr lang="en-US" sz="2400" b="1" dirty="0" err="1" smtClean="0">
                <a:latin typeface="Times New Roman" pitchFamily="18" charset="0"/>
                <a:cs typeface="Times New Roman" pitchFamily="18" charset="0"/>
              </a:rPr>
              <a:t>Anthropophilic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dermatophytes</a:t>
            </a:r>
            <a:r>
              <a:rPr lang="en-US" sz="2400" b="1" dirty="0" smtClean="0">
                <a:latin typeface="Times New Roman" pitchFamily="18" charset="0"/>
                <a:cs typeface="Times New Roman" pitchFamily="18" charset="0"/>
              </a:rPr>
              <a:t>: </a:t>
            </a:r>
          </a:p>
          <a:p>
            <a:pPr algn="just" hangingPunct="0">
              <a:buNone/>
            </a:pPr>
            <a:r>
              <a:rPr lang="en-US" sz="2400" b="1"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Primarily parasites of man but  cause disease in animals</a:t>
            </a:r>
          </a:p>
          <a:p>
            <a:pPr algn="just">
              <a:buNone/>
            </a:pPr>
            <a:endParaRPr lang="en-US" sz="2400" dirty="0">
              <a:solidFill>
                <a:srgbClr val="002060"/>
              </a:solidFill>
              <a:latin typeface="Times New Roman" pitchFamily="18" charset="0"/>
              <a:cs typeface="Times New Roman" pitchFamily="18" charset="0"/>
            </a:endParaRPr>
          </a:p>
        </p:txBody>
      </p:sp>
      <p:sp>
        <p:nvSpPr>
          <p:cNvPr id="4" name="Title 1"/>
          <p:cNvSpPr>
            <a:spLocks noGrp="1"/>
          </p:cNvSpPr>
          <p:nvPr>
            <p:ph type="title"/>
          </p:nvPr>
        </p:nvSpPr>
        <p:spPr>
          <a:xfrm>
            <a:off x="228600" y="533400"/>
            <a:ext cx="4495800" cy="457200"/>
          </a:xfrm>
          <a:ln>
            <a:solidFill>
              <a:srgbClr val="00B050"/>
            </a:solidFill>
          </a:ln>
        </p:spPr>
        <p:txBody>
          <a:bodyPr>
            <a:noAutofit/>
          </a:bodyPr>
          <a:lstStyle/>
          <a:p>
            <a:r>
              <a:rPr lang="en-US" sz="3600" b="1" dirty="0" err="1" smtClean="0">
                <a:solidFill>
                  <a:srgbClr val="C00000"/>
                </a:solidFill>
                <a:latin typeface="Times New Roman" pitchFamily="18" charset="0"/>
                <a:cs typeface="Times New Roman" pitchFamily="18" charset="0"/>
              </a:rPr>
              <a:t>Cutaneous</a:t>
            </a:r>
            <a:r>
              <a:rPr lang="en-US" sz="3600" b="1" dirty="0" smtClean="0">
                <a:solidFill>
                  <a:srgbClr val="C00000"/>
                </a:solidFill>
                <a:latin typeface="Times New Roman" pitchFamily="18" charset="0"/>
                <a:cs typeface="Times New Roman" pitchFamily="18" charset="0"/>
              </a:rPr>
              <a:t> Mycoses</a:t>
            </a:r>
            <a:endParaRPr lang="en-US"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914400"/>
          <a:ext cx="8686800" cy="5715000"/>
        </p:xfrm>
        <a:graphic>
          <a:graphicData uri="http://schemas.openxmlformats.org/drawingml/2006/table">
            <a:tbl>
              <a:tblPr firstRow="1" bandRow="1">
                <a:tableStyleId>{5C22544A-7EE6-4342-B048-85BDC9FD1C3A}</a:tableStyleId>
              </a:tblPr>
              <a:tblGrid>
                <a:gridCol w="3780367">
                  <a:extLst>
                    <a:ext uri="{9D8B030D-6E8A-4147-A177-3AD203B41FA5}">
                      <a16:colId xmlns:a16="http://schemas.microsoft.com/office/drawing/2014/main" val="20000"/>
                    </a:ext>
                  </a:extLst>
                </a:gridCol>
                <a:gridCol w="4906433">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lt1"/>
                          </a:solidFill>
                          <a:latin typeface="Times New Roman" pitchFamily="18" charset="0"/>
                          <a:ea typeface="+mn-ea"/>
                          <a:cs typeface="Times New Roman" pitchFamily="18" charset="0"/>
                        </a:rPr>
                        <a:t>Based</a:t>
                      </a:r>
                      <a:r>
                        <a:rPr kumimoji="0" lang="en-US" sz="2400" b="1" kern="1200" baseline="0" dirty="0" smtClean="0">
                          <a:solidFill>
                            <a:schemeClr val="lt1"/>
                          </a:solidFill>
                          <a:latin typeface="Times New Roman" pitchFamily="18" charset="0"/>
                          <a:ea typeface="+mn-ea"/>
                          <a:cs typeface="Times New Roman" pitchFamily="18" charset="0"/>
                        </a:rPr>
                        <a:t> on h</a:t>
                      </a:r>
                      <a:r>
                        <a:rPr kumimoji="0" lang="en-US" sz="2400" b="1" kern="1200" dirty="0" smtClean="0">
                          <a:solidFill>
                            <a:schemeClr val="lt1"/>
                          </a:solidFill>
                          <a:latin typeface="Times New Roman" pitchFamily="18" charset="0"/>
                          <a:ea typeface="+mn-ea"/>
                          <a:cs typeface="Times New Roman" pitchFamily="18" charset="0"/>
                        </a:rPr>
                        <a:t>osts affected by different </a:t>
                      </a:r>
                      <a:r>
                        <a:rPr kumimoji="0" lang="en-US" sz="2400" b="1" kern="1200" dirty="0" err="1" smtClean="0">
                          <a:solidFill>
                            <a:schemeClr val="lt1"/>
                          </a:solidFill>
                          <a:latin typeface="Times New Roman" pitchFamily="18" charset="0"/>
                          <a:ea typeface="+mn-ea"/>
                          <a:cs typeface="Times New Roman" pitchFamily="18" charset="0"/>
                        </a:rPr>
                        <a:t>dermatophytes</a:t>
                      </a:r>
                      <a:endParaRPr lang="en-US" sz="2400" dirty="0">
                        <a:latin typeface="Times New Roman" pitchFamily="18" charset="0"/>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algn="just" hangingPunct="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2000" b="1" kern="1200" dirty="0" smtClean="0">
                          <a:solidFill>
                            <a:schemeClr val="dk1"/>
                          </a:solidFill>
                          <a:latin typeface="Times New Roman" pitchFamily="18" charset="0"/>
                          <a:ea typeface="+mn-ea"/>
                          <a:cs typeface="Times New Roman" pitchFamily="18" charset="0"/>
                        </a:rPr>
                        <a:t>Fungus	</a:t>
                      </a:r>
                      <a:r>
                        <a:rPr kumimoji="0" lang="en-US" sz="1800" b="1" kern="1200" dirty="0" smtClean="0">
                          <a:solidFill>
                            <a:schemeClr val="dk1"/>
                          </a:solidFill>
                          <a:latin typeface="Times New Roman" pitchFamily="18" charset="0"/>
                          <a:ea typeface="+mn-ea"/>
                          <a:cs typeface="Times New Roman" pitchFamily="18" charset="0"/>
                        </a:rPr>
                        <a:t>			 	</a:t>
                      </a:r>
                    </a:p>
                  </a:txBody>
                  <a:tcPr/>
                </a:tc>
                <a:tc>
                  <a:txBody>
                    <a:bodyPr/>
                    <a:lstStyle/>
                    <a:p>
                      <a:pPr marL="0" marR="0" algn="just" hangingPunct="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800" b="1" kern="1200" dirty="0" smtClean="0">
                          <a:solidFill>
                            <a:schemeClr val="dk1"/>
                          </a:solidFill>
                          <a:latin typeface="Times New Roman" pitchFamily="18" charset="0"/>
                          <a:ea typeface="+mn-ea"/>
                          <a:cs typeface="Times New Roman" pitchFamily="18" charset="0"/>
                        </a:rPr>
                        <a:t>			 	</a:t>
                      </a:r>
                      <a:r>
                        <a:rPr kumimoji="0" lang="en-US" sz="2000" b="1" kern="1200" dirty="0" smtClean="0">
                          <a:solidFill>
                            <a:schemeClr val="dk1"/>
                          </a:solidFill>
                          <a:latin typeface="Times New Roman" pitchFamily="18" charset="0"/>
                          <a:ea typeface="+mn-ea"/>
                          <a:cs typeface="Times New Roman" pitchFamily="18" charset="0"/>
                        </a:rPr>
                        <a:t>Hosts</a:t>
                      </a:r>
                    </a:p>
                  </a:txBody>
                  <a:tcPr/>
                </a:tc>
                <a:extLst>
                  <a:ext uri="{0D108BD9-81ED-4DB2-BD59-A6C34878D82A}">
                    <a16:rowId xmlns:a16="http://schemas.microsoft.com/office/drawing/2014/main" val="10001"/>
                  </a:ext>
                </a:extLst>
              </a:tr>
              <a:tr h="2585720">
                <a:tc>
                  <a:txBody>
                    <a:bodyPr/>
                    <a:lstStyle/>
                    <a:p>
                      <a:pPr marL="342900" marR="0" indent="-342900" algn="l" defTabSz="914400" rtl="0" eaLnBrk="1" fontAlgn="auto" latinLnBrk="0" hangingPunct="1">
                        <a:lnSpc>
                          <a:spcPct val="100000"/>
                        </a:lnSpc>
                        <a:spcBef>
                          <a:spcPts val="0"/>
                        </a:spcBef>
                        <a:spcAft>
                          <a:spcPts val="0"/>
                        </a:spcAft>
                        <a:buClrTx/>
                        <a:buSzTx/>
                        <a:buFontTx/>
                        <a:buAutoNum type="alphaUcParenBoth"/>
                        <a:tabLst/>
                        <a:defRPr/>
                      </a:pPr>
                      <a:r>
                        <a:rPr kumimoji="0" lang="en-US" sz="1800" b="1" kern="1200" dirty="0" err="1" smtClean="0">
                          <a:solidFill>
                            <a:schemeClr val="dk1"/>
                          </a:solidFill>
                          <a:latin typeface="Times New Roman" pitchFamily="18" charset="0"/>
                          <a:ea typeface="+mn-ea"/>
                          <a:cs typeface="Times New Roman" pitchFamily="18" charset="0"/>
                        </a:rPr>
                        <a:t>Zoophilic</a:t>
                      </a:r>
                      <a:r>
                        <a:rPr kumimoji="0" lang="en-US" sz="1800" b="1" kern="1200" dirty="0" smtClean="0">
                          <a:solidFill>
                            <a:schemeClr val="dk1"/>
                          </a:solidFill>
                          <a:latin typeface="Times New Roman" pitchFamily="18" charset="0"/>
                          <a:ea typeface="+mn-ea"/>
                          <a:cs typeface="Times New Roman" pitchFamily="18" charset="0"/>
                        </a:rPr>
                        <a:t> </a:t>
                      </a:r>
                      <a:r>
                        <a:rPr kumimoji="0" lang="en-US" sz="1800" b="1" kern="1200" dirty="0" err="1" smtClean="0">
                          <a:solidFill>
                            <a:schemeClr val="dk1"/>
                          </a:solidFill>
                          <a:latin typeface="Times New Roman" pitchFamily="18" charset="0"/>
                          <a:ea typeface="+mn-ea"/>
                          <a:cs typeface="Times New Roman" pitchFamily="18" charset="0"/>
                        </a:rPr>
                        <a:t>dermatophyte</a:t>
                      </a:r>
                      <a:endParaRPr kumimoji="0" lang="en-US" sz="1800" i="1" kern="1200" dirty="0" smtClean="0">
                        <a:solidFill>
                          <a:schemeClr val="dk1"/>
                        </a:solidFill>
                        <a:latin typeface="Times New Roman" pitchFamily="18" charset="0"/>
                        <a:ea typeface="+mn-ea"/>
                        <a:cs typeface="Times New Roman" pitchFamily="18" charset="0"/>
                      </a:endParaRPr>
                    </a:p>
                    <a:p>
                      <a:pPr lvl="1"/>
                      <a:r>
                        <a:rPr kumimoji="0" lang="en-US" sz="1800" i="1" kern="1200" dirty="0" err="1" smtClean="0">
                          <a:solidFill>
                            <a:schemeClr val="dk1"/>
                          </a:solidFill>
                          <a:latin typeface="Times New Roman" pitchFamily="18" charset="0"/>
                          <a:ea typeface="+mn-ea"/>
                          <a:cs typeface="Times New Roman" pitchFamily="18" charset="0"/>
                        </a:rPr>
                        <a:t>Trichophyton</a:t>
                      </a:r>
                      <a:r>
                        <a:rPr kumimoji="0" lang="en-US" sz="1800" i="1" kern="1200" dirty="0" smtClean="0">
                          <a:solidFill>
                            <a:schemeClr val="dk1"/>
                          </a:solidFill>
                          <a:latin typeface="Times New Roman" pitchFamily="18" charset="0"/>
                          <a:ea typeface="+mn-ea"/>
                          <a:cs typeface="Times New Roman" pitchFamily="18" charset="0"/>
                        </a:rPr>
                        <a:t> </a:t>
                      </a:r>
                      <a:r>
                        <a:rPr kumimoji="0" lang="en-US" sz="1800" i="1" kern="1200" dirty="0" err="1" smtClean="0">
                          <a:solidFill>
                            <a:schemeClr val="dk1"/>
                          </a:solidFill>
                          <a:latin typeface="Times New Roman" pitchFamily="18" charset="0"/>
                          <a:ea typeface="+mn-ea"/>
                          <a:cs typeface="Times New Roman" pitchFamily="18" charset="0"/>
                        </a:rPr>
                        <a:t>equinum</a:t>
                      </a:r>
                      <a:endParaRPr lang="en-US" dirty="0">
                        <a:latin typeface="Times New Roman" pitchFamily="18" charset="0"/>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T. </a:t>
                      </a:r>
                      <a:r>
                        <a:rPr kumimoji="0" lang="en-US" sz="1800" i="1" kern="1200" dirty="0" err="1" smtClean="0">
                          <a:solidFill>
                            <a:schemeClr val="dk1"/>
                          </a:solidFill>
                          <a:latin typeface="Times New Roman" pitchFamily="18" charset="0"/>
                          <a:ea typeface="+mn-ea"/>
                          <a:cs typeface="Times New Roman" pitchFamily="18" charset="0"/>
                        </a:rPr>
                        <a:t>mentagrophytes</a:t>
                      </a:r>
                      <a:endParaRPr lang="en-US" dirty="0">
                        <a:latin typeface="Times New Roman" pitchFamily="18" charset="0"/>
                        <a:cs typeface="Times New Roman" pitchFamily="18" charset="0"/>
                      </a:endParaRPr>
                    </a:p>
                    <a:p>
                      <a:pPr lvl="1"/>
                      <a:endParaRPr kumimoji="0" lang="en-US" sz="1800" i="1" kern="1200" dirty="0" smtClean="0">
                        <a:solidFill>
                          <a:schemeClr val="dk1"/>
                        </a:solidFill>
                        <a:latin typeface="Times New Roman" pitchFamily="18" charset="0"/>
                        <a:ea typeface="+mn-ea"/>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T. </a:t>
                      </a:r>
                      <a:r>
                        <a:rPr kumimoji="0" lang="en-US" sz="1800" i="1" kern="1200" dirty="0" err="1" smtClean="0">
                          <a:solidFill>
                            <a:schemeClr val="dk1"/>
                          </a:solidFill>
                          <a:latin typeface="Times New Roman" pitchFamily="18" charset="0"/>
                          <a:ea typeface="+mn-ea"/>
                          <a:cs typeface="Times New Roman" pitchFamily="18" charset="0"/>
                        </a:rPr>
                        <a:t>verrucosum</a:t>
                      </a:r>
                      <a:endParaRPr kumimoji="0" lang="en-US" sz="1800" i="1" kern="1200" dirty="0" smtClean="0">
                        <a:solidFill>
                          <a:schemeClr val="dk1"/>
                        </a:solidFill>
                        <a:latin typeface="Times New Roman" pitchFamily="18" charset="0"/>
                        <a:ea typeface="+mn-ea"/>
                        <a:cs typeface="Times New Roman" pitchFamily="18" charset="0"/>
                      </a:endParaRPr>
                    </a:p>
                    <a:p>
                      <a:pPr lvl="1"/>
                      <a:endParaRPr kumimoji="0" lang="en-US" sz="1800" i="1" kern="1200" dirty="0" smtClean="0">
                        <a:solidFill>
                          <a:schemeClr val="dk1"/>
                        </a:solidFill>
                        <a:latin typeface="Times New Roman" pitchFamily="18" charset="0"/>
                        <a:ea typeface="+mn-ea"/>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T. </a:t>
                      </a:r>
                      <a:r>
                        <a:rPr kumimoji="0" lang="en-US" sz="1800" i="1" kern="1200" dirty="0" err="1" smtClean="0">
                          <a:solidFill>
                            <a:schemeClr val="dk1"/>
                          </a:solidFill>
                          <a:latin typeface="Times New Roman" pitchFamily="18" charset="0"/>
                          <a:ea typeface="+mn-ea"/>
                          <a:cs typeface="Times New Roman" pitchFamily="18" charset="0"/>
                        </a:rPr>
                        <a:t>gallinae</a:t>
                      </a:r>
                      <a:endParaRPr lang="en-US" dirty="0">
                        <a:latin typeface="Times New Roman" pitchFamily="18" charset="0"/>
                        <a:cs typeface="Times New Roman" pitchFamily="18" charset="0"/>
                      </a:endParaRPr>
                    </a:p>
                    <a:p>
                      <a:pPr lvl="1"/>
                      <a:r>
                        <a:rPr kumimoji="0" lang="en-US" sz="1800" i="1" kern="1200" dirty="0" err="1" smtClean="0">
                          <a:solidFill>
                            <a:schemeClr val="dk1"/>
                          </a:solidFill>
                          <a:latin typeface="Times New Roman" pitchFamily="18" charset="0"/>
                          <a:ea typeface="+mn-ea"/>
                          <a:cs typeface="Times New Roman" pitchFamily="18" charset="0"/>
                        </a:rPr>
                        <a:t>Microsporum</a:t>
                      </a:r>
                      <a:r>
                        <a:rPr kumimoji="0" lang="en-US" sz="1800" i="1" kern="1200" dirty="0" smtClean="0">
                          <a:solidFill>
                            <a:schemeClr val="dk1"/>
                          </a:solidFill>
                          <a:latin typeface="Times New Roman" pitchFamily="18" charset="0"/>
                          <a:ea typeface="+mn-ea"/>
                          <a:cs typeface="Times New Roman" pitchFamily="18" charset="0"/>
                        </a:rPr>
                        <a:t> </a:t>
                      </a:r>
                      <a:r>
                        <a:rPr kumimoji="0" lang="en-US" sz="1800" i="1" kern="1200" dirty="0" err="1" smtClean="0">
                          <a:solidFill>
                            <a:schemeClr val="dk1"/>
                          </a:solidFill>
                          <a:latin typeface="Times New Roman" pitchFamily="18" charset="0"/>
                          <a:ea typeface="+mn-ea"/>
                          <a:cs typeface="Times New Roman" pitchFamily="18" charset="0"/>
                        </a:rPr>
                        <a:t>equinum</a:t>
                      </a:r>
                      <a:endParaRPr lang="en-US" dirty="0">
                        <a:latin typeface="Times New Roman" pitchFamily="18" charset="0"/>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M. </a:t>
                      </a:r>
                      <a:r>
                        <a:rPr kumimoji="0" lang="en-US" sz="1800" i="1" kern="1200" dirty="0" err="1" smtClean="0">
                          <a:solidFill>
                            <a:schemeClr val="dk1"/>
                          </a:solidFill>
                          <a:latin typeface="Times New Roman" pitchFamily="18" charset="0"/>
                          <a:ea typeface="+mn-ea"/>
                          <a:cs typeface="Times New Roman" pitchFamily="18" charset="0"/>
                        </a:rPr>
                        <a:t>canis</a:t>
                      </a:r>
                      <a:endParaRPr lang="en-US" dirty="0">
                        <a:latin typeface="Times New Roman" pitchFamily="18" charset="0"/>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M. </a:t>
                      </a:r>
                      <a:r>
                        <a:rPr kumimoji="0" lang="en-US" sz="1800" i="1" kern="1200" dirty="0" err="1" smtClean="0">
                          <a:solidFill>
                            <a:schemeClr val="dk1"/>
                          </a:solidFill>
                          <a:latin typeface="Times New Roman" pitchFamily="18" charset="0"/>
                          <a:ea typeface="+mn-ea"/>
                          <a:cs typeface="Times New Roman" pitchFamily="18" charset="0"/>
                        </a:rPr>
                        <a:t>distortum</a:t>
                      </a:r>
                      <a:endParaRPr lang="en-US" dirty="0">
                        <a:latin typeface="Times New Roman" pitchFamily="18" charset="0"/>
                        <a:cs typeface="Times New Roman" pitchFamily="18" charset="0"/>
                      </a:endParaRPr>
                    </a:p>
                  </a:txBody>
                  <a:tcPr/>
                </a:tc>
                <a:tc>
                  <a:txBody>
                    <a:bodyPr/>
                    <a:lstStyle/>
                    <a:p>
                      <a:endParaRPr kumimoji="0" lang="en-US" sz="1800" kern="1200" dirty="0" smtClean="0">
                        <a:solidFill>
                          <a:schemeClr val="dk1"/>
                        </a:solidFill>
                        <a:latin typeface="Times New Roman" pitchFamily="18" charset="0"/>
                        <a:ea typeface="+mn-ea"/>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Horse, mule, monkey, and man</a:t>
                      </a:r>
                      <a:endParaRPr lang="en-US" dirty="0">
                        <a:latin typeface="Times New Roman" pitchFamily="18" charset="0"/>
                        <a:cs typeface="Times New Roman" pitchFamily="18" charset="0"/>
                      </a:endParaRPr>
                    </a:p>
                    <a:p>
                      <a:pPr algn="just" hangingPunct="0"/>
                      <a:r>
                        <a:rPr kumimoji="0" lang="en-US" sz="1800" kern="1200" dirty="0" smtClean="0">
                          <a:solidFill>
                            <a:schemeClr val="dk1"/>
                          </a:solidFill>
                          <a:latin typeface="Times New Roman" pitchFamily="18" charset="0"/>
                          <a:ea typeface="+mn-ea"/>
                          <a:cs typeface="Times New Roman" pitchFamily="18" charset="0"/>
                        </a:rPr>
                        <a:t>Horse, donkey, cattle, pig, sheep, dog, rabbit, mouse, rat,</a:t>
                      </a:r>
                      <a:r>
                        <a:rPr kumimoji="0" lang="en-US" sz="1800" kern="1200" baseline="0" dirty="0" smtClean="0">
                          <a:solidFill>
                            <a:schemeClr val="dk1"/>
                          </a:solidFill>
                          <a:latin typeface="Times New Roman" pitchFamily="18" charset="0"/>
                          <a:ea typeface="+mn-ea"/>
                          <a:cs typeface="Times New Roman" pitchFamily="18" charset="0"/>
                        </a:rPr>
                        <a:t> &amp; </a:t>
                      </a:r>
                      <a:r>
                        <a:rPr kumimoji="0" lang="en-US" sz="1800" kern="1200" dirty="0" smtClean="0">
                          <a:solidFill>
                            <a:schemeClr val="dk1"/>
                          </a:solidFill>
                          <a:latin typeface="Times New Roman" pitchFamily="18" charset="0"/>
                          <a:ea typeface="+mn-ea"/>
                          <a:cs typeface="Times New Roman" pitchFamily="18" charset="0"/>
                        </a:rPr>
                        <a:t>man</a:t>
                      </a: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Times New Roman" pitchFamily="18" charset="0"/>
                          <a:ea typeface="+mn-ea"/>
                          <a:cs typeface="Times New Roman" pitchFamily="18" charset="0"/>
                        </a:rPr>
                        <a:t>Cattle, buffalo, horse, donkey, pig, sheep, goat, &amp; man</a:t>
                      </a:r>
                      <a:endParaRPr lang="en-US" dirty="0">
                        <a:latin typeface="Times New Roman" pitchFamily="18" charset="0"/>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Bird, dog, cat, &amp; man</a:t>
                      </a:r>
                      <a:endParaRPr lang="en-US" dirty="0">
                        <a:latin typeface="Times New Roman" pitchFamily="18" charset="0"/>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Horse and man</a:t>
                      </a:r>
                      <a:endParaRPr lang="en-US" dirty="0">
                        <a:latin typeface="Times New Roman" pitchFamily="18" charset="0"/>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Cat, dog, sheep, horse, cattle, monkey  &amp;</a:t>
                      </a:r>
                      <a:r>
                        <a:rPr kumimoji="0" lang="en-US" sz="1800" kern="1200" baseline="0" dirty="0" smtClean="0">
                          <a:solidFill>
                            <a:schemeClr val="dk1"/>
                          </a:solidFill>
                          <a:latin typeface="Times New Roman" pitchFamily="18" charset="0"/>
                          <a:ea typeface="+mn-ea"/>
                          <a:cs typeface="Times New Roman" pitchFamily="18" charset="0"/>
                        </a:rPr>
                        <a:t> </a:t>
                      </a:r>
                      <a:r>
                        <a:rPr kumimoji="0" lang="en-US" sz="1800" kern="1200" dirty="0" smtClean="0">
                          <a:solidFill>
                            <a:schemeClr val="dk1"/>
                          </a:solidFill>
                          <a:latin typeface="Times New Roman" pitchFamily="18" charset="0"/>
                          <a:ea typeface="+mn-ea"/>
                          <a:cs typeface="Times New Roman" pitchFamily="18" charset="0"/>
                        </a:rPr>
                        <a:t>man</a:t>
                      </a:r>
                      <a:endParaRPr lang="en-US" dirty="0">
                        <a:latin typeface="Times New Roman" pitchFamily="18" charset="0"/>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Cat, dog, monkey and man</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14400">
                <a:tc>
                  <a:txBody>
                    <a:bodyPr/>
                    <a:lstStyle/>
                    <a:p>
                      <a:r>
                        <a:rPr kumimoji="0" lang="en-US" sz="1800" b="1" kern="1200" dirty="0" smtClean="0">
                          <a:solidFill>
                            <a:schemeClr val="dk1"/>
                          </a:solidFill>
                          <a:latin typeface="Times New Roman" pitchFamily="18" charset="0"/>
                          <a:ea typeface="+mn-ea"/>
                          <a:cs typeface="Times New Roman" pitchFamily="18" charset="0"/>
                        </a:rPr>
                        <a:t>(B) </a:t>
                      </a:r>
                      <a:r>
                        <a:rPr kumimoji="0" lang="en-US" sz="1800" b="1" kern="1200" dirty="0" err="1" smtClean="0">
                          <a:solidFill>
                            <a:schemeClr val="dk1"/>
                          </a:solidFill>
                          <a:latin typeface="Times New Roman" pitchFamily="18" charset="0"/>
                          <a:ea typeface="+mn-ea"/>
                          <a:cs typeface="Times New Roman" pitchFamily="18" charset="0"/>
                        </a:rPr>
                        <a:t>Geophilic</a:t>
                      </a:r>
                      <a:r>
                        <a:rPr kumimoji="0" lang="en-US" sz="1800" b="1" kern="1200" dirty="0" smtClean="0">
                          <a:solidFill>
                            <a:schemeClr val="dk1"/>
                          </a:solidFill>
                          <a:latin typeface="Times New Roman" pitchFamily="18" charset="0"/>
                          <a:ea typeface="+mn-ea"/>
                          <a:cs typeface="Times New Roman" pitchFamily="18" charset="0"/>
                        </a:rPr>
                        <a:t> </a:t>
                      </a:r>
                      <a:r>
                        <a:rPr kumimoji="0" lang="en-US" sz="1800" b="1" kern="1200" dirty="0" err="1" smtClean="0">
                          <a:solidFill>
                            <a:schemeClr val="dk1"/>
                          </a:solidFill>
                          <a:latin typeface="Times New Roman" pitchFamily="18" charset="0"/>
                          <a:ea typeface="+mn-ea"/>
                          <a:cs typeface="Times New Roman" pitchFamily="18" charset="0"/>
                        </a:rPr>
                        <a:t>dermatophytes</a:t>
                      </a:r>
                      <a:endParaRPr kumimoji="0" lang="en-US" sz="1800" i="1" kern="1200" dirty="0" smtClean="0">
                        <a:solidFill>
                          <a:schemeClr val="dk1"/>
                        </a:solidFill>
                        <a:latin typeface="Times New Roman" pitchFamily="18" charset="0"/>
                        <a:ea typeface="+mn-ea"/>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M. </a:t>
                      </a:r>
                      <a:r>
                        <a:rPr kumimoji="0" lang="en-US" sz="1800" i="1" kern="1200" dirty="0" err="1" smtClean="0">
                          <a:solidFill>
                            <a:schemeClr val="dk1"/>
                          </a:solidFill>
                          <a:latin typeface="Times New Roman" pitchFamily="18" charset="0"/>
                          <a:ea typeface="+mn-ea"/>
                          <a:cs typeface="Times New Roman" pitchFamily="18" charset="0"/>
                        </a:rPr>
                        <a:t>nanum</a:t>
                      </a:r>
                      <a:endParaRPr lang="en-US" dirty="0">
                        <a:latin typeface="Times New Roman" pitchFamily="18" charset="0"/>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M. </a:t>
                      </a:r>
                      <a:r>
                        <a:rPr kumimoji="0" lang="en-US" sz="1800" i="1" kern="1200" dirty="0" err="1" smtClean="0">
                          <a:solidFill>
                            <a:schemeClr val="dk1"/>
                          </a:solidFill>
                          <a:latin typeface="Times New Roman" pitchFamily="18" charset="0"/>
                          <a:ea typeface="+mn-ea"/>
                          <a:cs typeface="Times New Roman" pitchFamily="18" charset="0"/>
                        </a:rPr>
                        <a:t>gypseum</a:t>
                      </a:r>
                      <a:endParaRPr lang="en-US" dirty="0">
                        <a:latin typeface="Times New Roman" pitchFamily="18" charset="0"/>
                        <a:cs typeface="Times New Roman" pitchFamily="18" charset="0"/>
                      </a:endParaRPr>
                    </a:p>
                  </a:txBody>
                  <a:tcPr/>
                </a:tc>
                <a:tc>
                  <a:txBody>
                    <a:bodyPr/>
                    <a:lstStyle/>
                    <a:p>
                      <a:endParaRPr kumimoji="0" lang="en-US" sz="1800" kern="1200" dirty="0" smtClean="0">
                        <a:solidFill>
                          <a:schemeClr val="dk1"/>
                        </a:solidFill>
                        <a:latin typeface="Times New Roman" pitchFamily="18" charset="0"/>
                        <a:ea typeface="+mn-ea"/>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Pig and rarely man</a:t>
                      </a:r>
                    </a:p>
                    <a:p>
                      <a:r>
                        <a:rPr kumimoji="0" lang="en-US" sz="1800" kern="1200" dirty="0" smtClean="0">
                          <a:solidFill>
                            <a:schemeClr val="dk1"/>
                          </a:solidFill>
                          <a:latin typeface="Times New Roman" pitchFamily="18" charset="0"/>
                          <a:ea typeface="+mn-ea"/>
                          <a:cs typeface="Times New Roman" pitchFamily="18" charset="0"/>
                        </a:rPr>
                        <a:t>Dog, horse and rarely man</a:t>
                      </a:r>
                    </a:p>
                  </a:txBody>
                  <a:tcPr/>
                </a:tc>
                <a:extLst>
                  <a:ext uri="{0D108BD9-81ED-4DB2-BD59-A6C34878D82A}">
                    <a16:rowId xmlns:a16="http://schemas.microsoft.com/office/drawing/2014/main" val="10003"/>
                  </a:ext>
                </a:extLst>
              </a:tr>
              <a:tr h="1112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Times New Roman" pitchFamily="18" charset="0"/>
                          <a:ea typeface="+mn-ea"/>
                          <a:cs typeface="Times New Roman" pitchFamily="18" charset="0"/>
                        </a:rPr>
                        <a:t>(C) </a:t>
                      </a:r>
                      <a:r>
                        <a:rPr kumimoji="0" lang="en-US" sz="1800" b="1" kern="1200" dirty="0" err="1" smtClean="0">
                          <a:solidFill>
                            <a:schemeClr val="dk1"/>
                          </a:solidFill>
                          <a:latin typeface="Times New Roman" pitchFamily="18" charset="0"/>
                          <a:ea typeface="+mn-ea"/>
                          <a:cs typeface="Times New Roman" pitchFamily="18" charset="0"/>
                        </a:rPr>
                        <a:t>Anthropophilic</a:t>
                      </a:r>
                      <a:r>
                        <a:rPr kumimoji="0" lang="en-US" sz="1800" b="1" kern="1200" baseline="0" dirty="0" smtClean="0">
                          <a:solidFill>
                            <a:schemeClr val="dk1"/>
                          </a:solidFill>
                          <a:latin typeface="Times New Roman" pitchFamily="18" charset="0"/>
                          <a:ea typeface="+mn-ea"/>
                          <a:cs typeface="Times New Roman" pitchFamily="18" charset="0"/>
                        </a:rPr>
                        <a:t> </a:t>
                      </a:r>
                      <a:r>
                        <a:rPr kumimoji="0" lang="en-US" sz="1800" b="1" kern="1200" dirty="0" err="1" smtClean="0">
                          <a:solidFill>
                            <a:schemeClr val="dk1"/>
                          </a:solidFill>
                          <a:latin typeface="Times New Roman" pitchFamily="18" charset="0"/>
                          <a:ea typeface="+mn-ea"/>
                          <a:cs typeface="Times New Roman" pitchFamily="18" charset="0"/>
                        </a:rPr>
                        <a:t>dermatophytes</a:t>
                      </a:r>
                      <a:endParaRPr kumimoji="0" lang="en-US" sz="1800" b="1" kern="1200" dirty="0" smtClean="0">
                        <a:solidFill>
                          <a:schemeClr val="dk1"/>
                        </a:solidFill>
                        <a:latin typeface="Times New Roman" pitchFamily="18" charset="0"/>
                        <a:ea typeface="+mn-ea"/>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T. </a:t>
                      </a:r>
                      <a:r>
                        <a:rPr kumimoji="0" lang="en-US" sz="1800" i="1" kern="1200" dirty="0" err="1" smtClean="0">
                          <a:solidFill>
                            <a:schemeClr val="dk1"/>
                          </a:solidFill>
                          <a:latin typeface="Times New Roman" pitchFamily="18" charset="0"/>
                          <a:ea typeface="+mn-ea"/>
                          <a:cs typeface="Times New Roman" pitchFamily="18" charset="0"/>
                        </a:rPr>
                        <a:t>rubrum</a:t>
                      </a:r>
                      <a:endParaRPr kumimoji="0" lang="en-US" sz="1800" i="1" kern="1200" dirty="0" smtClean="0">
                        <a:solidFill>
                          <a:schemeClr val="dk1"/>
                        </a:solidFill>
                        <a:latin typeface="Times New Roman" pitchFamily="18" charset="0"/>
                        <a:ea typeface="+mn-ea"/>
                        <a:cs typeface="Times New Roman" pitchFamily="18" charset="0"/>
                      </a:endParaRPr>
                    </a:p>
                    <a:p>
                      <a:pPr lvl="1"/>
                      <a:r>
                        <a:rPr kumimoji="0" lang="en-US" sz="1800" i="1" kern="1200" dirty="0" smtClean="0">
                          <a:solidFill>
                            <a:schemeClr val="dk1"/>
                          </a:solidFill>
                          <a:latin typeface="Times New Roman" pitchFamily="18" charset="0"/>
                          <a:ea typeface="+mn-ea"/>
                          <a:cs typeface="Times New Roman" pitchFamily="18" charset="0"/>
                        </a:rPr>
                        <a:t>M. </a:t>
                      </a:r>
                      <a:r>
                        <a:rPr kumimoji="0" lang="en-US" sz="1800" i="1" kern="1200" dirty="0" err="1" smtClean="0">
                          <a:solidFill>
                            <a:schemeClr val="dk1"/>
                          </a:solidFill>
                          <a:latin typeface="Times New Roman" pitchFamily="18" charset="0"/>
                          <a:ea typeface="+mn-ea"/>
                          <a:cs typeface="Times New Roman" pitchFamily="18" charset="0"/>
                        </a:rPr>
                        <a:t>audouinii</a:t>
                      </a:r>
                      <a:endParaRPr kumimoji="0" lang="en-US" sz="1800" i="1" kern="1200" dirty="0" smtClean="0">
                        <a:solidFill>
                          <a:schemeClr val="dk1"/>
                        </a:solidFill>
                        <a:latin typeface="Times New Roman" pitchFamily="18" charset="0"/>
                        <a:ea typeface="+mn-ea"/>
                        <a:cs typeface="Times New Roman" pitchFamily="18" charset="0"/>
                      </a:endParaRPr>
                    </a:p>
                  </a:txBody>
                  <a:tcPr/>
                </a:tc>
                <a:tc>
                  <a:txBody>
                    <a:bodyPr/>
                    <a:lstStyle/>
                    <a:p>
                      <a:endParaRPr kumimoji="0" lang="en-US" sz="1800" kern="1200" dirty="0" smtClean="0">
                        <a:solidFill>
                          <a:schemeClr val="dk1"/>
                        </a:solidFill>
                        <a:latin typeface="Times New Roman" pitchFamily="18" charset="0"/>
                        <a:ea typeface="+mn-ea"/>
                        <a:cs typeface="Times New Roman" pitchFamily="18" charset="0"/>
                      </a:endParaRPr>
                    </a:p>
                    <a:p>
                      <a:r>
                        <a:rPr kumimoji="0" lang="en-US" sz="1800" kern="1200" dirty="0" smtClean="0">
                          <a:solidFill>
                            <a:schemeClr val="dk1"/>
                          </a:solidFill>
                          <a:latin typeface="Times New Roman" pitchFamily="18" charset="0"/>
                          <a:ea typeface="+mn-ea"/>
                          <a:cs typeface="Times New Roman" pitchFamily="18" charset="0"/>
                        </a:rPr>
                        <a:t>Man, rarely animals</a:t>
                      </a:r>
                    </a:p>
                    <a:p>
                      <a:r>
                        <a:rPr kumimoji="0" lang="en-US" sz="1800" kern="1200" dirty="0" smtClean="0">
                          <a:solidFill>
                            <a:schemeClr val="dk1"/>
                          </a:solidFill>
                          <a:latin typeface="Times New Roman" pitchFamily="18" charset="0"/>
                          <a:ea typeface="+mn-ea"/>
                          <a:cs typeface="Times New Roman" pitchFamily="18" charset="0"/>
                        </a:rPr>
                        <a:t>Man, rarely animals</a:t>
                      </a:r>
                    </a:p>
                  </a:txBody>
                  <a:tcPr/>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304800" y="457200"/>
            <a:ext cx="3733800" cy="381000"/>
          </a:xfrm>
          <a:ln>
            <a:solidFill>
              <a:srgbClr val="00B050"/>
            </a:solidFill>
          </a:ln>
        </p:spPr>
        <p:txBody>
          <a:bodyPr>
            <a:noAutofit/>
          </a:bodyPr>
          <a:lstStyle/>
          <a:p>
            <a:r>
              <a:rPr lang="en-US" sz="3200" b="1" dirty="0" err="1" smtClean="0">
                <a:solidFill>
                  <a:srgbClr val="C00000"/>
                </a:solidFill>
                <a:latin typeface="Times New Roman" pitchFamily="18" charset="0"/>
                <a:cs typeface="Times New Roman" pitchFamily="18" charset="0"/>
              </a:rPr>
              <a:t>Cutaneous</a:t>
            </a:r>
            <a:r>
              <a:rPr lang="en-US" sz="3200" b="1" dirty="0" smtClean="0">
                <a:solidFill>
                  <a:srgbClr val="C00000"/>
                </a:solidFill>
                <a:latin typeface="Times New Roman" pitchFamily="18" charset="0"/>
                <a:cs typeface="Times New Roman" pitchFamily="18" charset="0"/>
              </a:rPr>
              <a:t> Mycoses</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1590</TotalTime>
  <Words>1218</Words>
  <Application>Microsoft Office PowerPoint</Application>
  <PresentationFormat>On-screen Show (4:3)</PresentationFormat>
  <Paragraphs>230</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Georgia</vt:lpstr>
      <vt:lpstr>Times New Roman</vt:lpstr>
      <vt:lpstr>Trebuchet MS</vt:lpstr>
      <vt:lpstr>Wingdings</vt:lpstr>
      <vt:lpstr>Wingdings 2</vt:lpstr>
      <vt:lpstr>Urban</vt:lpstr>
      <vt:lpstr>PowerPoint Presentation</vt:lpstr>
      <vt:lpstr>Superficial and Systemic mycoses</vt:lpstr>
      <vt:lpstr>Features of Fungi</vt:lpstr>
      <vt:lpstr>Introduction: </vt:lpstr>
      <vt:lpstr>Types of Mycoses</vt:lpstr>
      <vt:lpstr>Cutaneous Mycoses</vt:lpstr>
      <vt:lpstr>Cutaneous Mycoses</vt:lpstr>
      <vt:lpstr>Cutaneous Mycoses</vt:lpstr>
      <vt:lpstr>Cutaneous Mycoses</vt:lpstr>
      <vt:lpstr>Cutaneous Mycoses</vt:lpstr>
      <vt:lpstr>Epidemiology</vt:lpstr>
      <vt:lpstr>Disease in animals</vt:lpstr>
      <vt:lpstr>Disease in human</vt:lpstr>
      <vt:lpstr>Diagnosis</vt:lpstr>
      <vt:lpstr>Diagnosis</vt:lpstr>
      <vt:lpstr>Diagnosis</vt:lpstr>
      <vt:lpstr>Treatment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Superficial and Systemic mycoses</dc:title>
  <dc:creator>user</dc:creator>
  <cp:lastModifiedBy>dranjayvet@gmail.com</cp:lastModifiedBy>
  <cp:revision>64</cp:revision>
  <dcterms:created xsi:type="dcterms:W3CDTF">2006-08-16T00:00:00Z</dcterms:created>
  <dcterms:modified xsi:type="dcterms:W3CDTF">2020-04-07T08:08:08Z</dcterms:modified>
</cp:coreProperties>
</file>