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B3C09-7AEF-4761-8076-3EBB15965C9A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94298-7D1D-4CD6-81AA-1F2EEC71B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4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1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6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44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51200" y="228600"/>
            <a:ext cx="8534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1" y="6248400"/>
            <a:ext cx="2535767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F360B88-1254-48E4-B79D-CB3029E60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15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1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71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2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0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4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44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037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30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EA02-EA47-416D-A6DE-AB6702FD9F9F}" type="datetimeFigureOut">
              <a:rPr lang="en-IN" smtClean="0"/>
              <a:t>29-03-2020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1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478233"/>
            <a:ext cx="11506200" cy="1753591"/>
          </a:xfrm>
        </p:spPr>
        <p:txBody>
          <a:bodyPr>
            <a:normAutofit/>
          </a:bodyPr>
          <a:lstStyle/>
          <a:p>
            <a:r>
              <a:rPr lang="en-IN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Neurohumoural</a:t>
            </a:r>
            <a: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Transmission</a:t>
            </a:r>
            <a:endParaRPr lang="en-IN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46100" y="3984418"/>
            <a:ext cx="11125200" cy="1655762"/>
          </a:xfrm>
        </p:spPr>
        <p:txBody>
          <a:bodyPr>
            <a:noAutofit/>
          </a:bodyPr>
          <a:lstStyle/>
          <a:p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Dr.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Nirbhay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Kumar</a:t>
            </a:r>
          </a:p>
          <a:p>
            <a:r>
              <a:rPr lang="en-IN" sz="2800" dirty="0" err="1" smtClean="0">
                <a:latin typeface="Comic Sans MS" panose="030F0702030302020204" pitchFamily="66" charset="0"/>
              </a:rPr>
              <a:t>Asstt</a:t>
            </a:r>
            <a:r>
              <a:rPr lang="en-IN" sz="2800" dirty="0" smtClean="0">
                <a:latin typeface="Comic Sans MS" panose="030F0702030302020204" pitchFamily="66" charset="0"/>
              </a:rPr>
              <a:t>. Professor &amp; Head</a:t>
            </a:r>
          </a:p>
          <a:p>
            <a:r>
              <a:rPr lang="en-IN" sz="2800" dirty="0" err="1" smtClean="0">
                <a:latin typeface="Comic Sans MS" panose="030F0702030302020204" pitchFamily="66" charset="0"/>
              </a:rPr>
              <a:t>Deptt</a:t>
            </a:r>
            <a:r>
              <a:rPr lang="en-IN" sz="2800" dirty="0" smtClean="0">
                <a:latin typeface="Comic Sans MS" panose="030F0702030302020204" pitchFamily="66" charset="0"/>
              </a:rPr>
              <a:t>. of Veterinary Pharmacology &amp; Toxicology</a:t>
            </a:r>
          </a:p>
          <a:p>
            <a:r>
              <a:rPr lang="en-IN" sz="2800" dirty="0" smtClean="0">
                <a:latin typeface="Comic Sans MS" panose="030F0702030302020204" pitchFamily="66" charset="0"/>
              </a:rPr>
              <a:t>Bihar Veterinary College, Bihar Animal Sciences University, Patna</a:t>
            </a:r>
          </a:p>
          <a:p>
            <a:endParaRPr lang="en-IN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80" y="3540252"/>
            <a:ext cx="1291274" cy="131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1164" y="3679953"/>
            <a:ext cx="904227" cy="9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314" y="1403290"/>
            <a:ext cx="1110860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IN" sz="2200" dirty="0" smtClean="0">
                <a:solidFill>
                  <a:srgbClr val="008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(iii) </a:t>
            </a:r>
            <a:r>
              <a:rPr lang="en-US" sz="2200" b="1" dirty="0" smtClean="0">
                <a:solidFill>
                  <a:srgbClr val="008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Initiation </a:t>
            </a:r>
            <a:r>
              <a:rPr lang="en-US" sz="2200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of post-junctional activity:</a:t>
            </a:r>
            <a:endParaRPr lang="en-IN" sz="2200" dirty="0">
              <a:solidFill>
                <a:srgbClr val="008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896938" indent="-363538" algn="just">
              <a:spcAft>
                <a:spcPts val="1800"/>
              </a:spcAft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EPSP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sz="2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Initiates 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a propagated action potential in the post-synaptic </a:t>
            </a:r>
            <a:r>
              <a:rPr lang="en-US" sz="22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neurone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 or </a:t>
            </a:r>
            <a:r>
              <a:rPr lang="en-US" sz="2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skeletal 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or cardiac muscle. </a:t>
            </a:r>
            <a:r>
              <a:rPr lang="en-US" sz="2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In smooth muscles, enhance 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muscle </a:t>
            </a:r>
            <a:r>
              <a:rPr lang="en-US" sz="2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tone and 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in gland </a:t>
            </a:r>
            <a:r>
              <a:rPr lang="en-US" sz="2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cells, initiates 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secretion through Ca</a:t>
            </a:r>
            <a:r>
              <a:rPr lang="en-US" sz="2200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2+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 mobilization. </a:t>
            </a:r>
            <a:endParaRPr lang="en-US" sz="2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896938" indent="-363538" algn="just">
              <a:spcAft>
                <a:spcPts val="1800"/>
              </a:spcAft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IPSP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Found 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in neurons and smooth muscles but not in skeletal muscles, will tend to oppose excitatory potentials simultaneously initiated by other neuronal </a:t>
            </a:r>
            <a:r>
              <a:rPr lang="en-US" sz="2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sources.</a:t>
            </a:r>
            <a:endParaRPr lang="en-IN" sz="2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200" b="1" dirty="0" smtClean="0">
                <a:solidFill>
                  <a:srgbClr val="008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(iv) Destruction or dissipation of the transmitter:</a:t>
            </a:r>
            <a:endParaRPr lang="en-IN" sz="2200" dirty="0" smtClean="0">
              <a:solidFill>
                <a:srgbClr val="008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896938" indent="-363538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en-US" sz="2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Following 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its combination with the receptor, the transmitter is either locally degraded (e.g. </a:t>
            </a:r>
            <a:r>
              <a:rPr lang="en-US" sz="22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ACh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) or is taken back into the pre-junctional </a:t>
            </a:r>
            <a:r>
              <a:rPr lang="en-US" sz="22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neurone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 by active uptake or diffuses away (e.g. NE, GABA). </a:t>
            </a:r>
            <a:endParaRPr lang="en-US" sz="2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896938" indent="-363538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en-US" sz="2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Rate </a:t>
            </a:r>
            <a:r>
              <a:rPr lang="en-U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of termination of transmitter action governs the rate at which responses can be transmitted across a junction (1 to 1000/ second).</a:t>
            </a:r>
            <a:endParaRPr lang="en-IN" sz="2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0899" y="77727"/>
            <a:ext cx="11181784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Steps involved in </a:t>
            </a:r>
            <a:r>
              <a:rPr lang="en-US" sz="20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Neurohumoural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Transmission   continued…..</a:t>
            </a:r>
            <a:endParaRPr lang="en-IN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Pictures\Blossoms\PTBL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3698" y="245420"/>
            <a:ext cx="8660524" cy="64398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84644" y="2438401"/>
            <a:ext cx="45759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14810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270" y="491867"/>
            <a:ext cx="10125546" cy="81207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800080"/>
                </a:solidFill>
                <a:latin typeface="Comic Sans MS" panose="030F0702030302020204" pitchFamily="66" charset="0"/>
              </a:rPr>
              <a:t>Neurohumoural</a:t>
            </a:r>
            <a:r>
              <a:rPr lang="en-US" sz="36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Transmission</a:t>
            </a:r>
            <a:endParaRPr lang="en-IN" sz="36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360" y="1479867"/>
            <a:ext cx="10582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Neurohumoural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transmission implies that nerves transmit their message across synapses and </a:t>
            </a:r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neuroeffector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junctions by the release of </a:t>
            </a:r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humoural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(chemical) messengers.</a:t>
            </a:r>
            <a:endParaRPr lang="en-IN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02" y="2950526"/>
            <a:ext cx="6350823" cy="337784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90762" y="3433902"/>
            <a:ext cx="43063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Steps involved:</a:t>
            </a:r>
          </a:p>
          <a:p>
            <a:pPr indent="361950" algn="just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en-US" sz="24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1. Axonal conduction</a:t>
            </a:r>
          </a:p>
          <a:p>
            <a:pPr indent="361950" algn="just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en-US" sz="24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2. Junctional Transmission</a:t>
            </a:r>
            <a:endParaRPr lang="en-IN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94" y="1358026"/>
            <a:ext cx="11353046" cy="5314383"/>
          </a:xfrm>
        </p:spPr>
        <p:txBody>
          <a:bodyPr>
            <a:noAutofit/>
          </a:bodyPr>
          <a:lstStyle/>
          <a:p>
            <a:pPr marL="271463" indent="-271463" algn="just">
              <a:spcBef>
                <a:spcPts val="1200"/>
              </a:spcBef>
            </a:pP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1857, Dubois Raymond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          : 	Observed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similarity between transmission of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	nerve impulse	produced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electrically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 as well as by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	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chemical substances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such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as NH</a:t>
            </a:r>
            <a:r>
              <a:rPr lang="en-US" sz="2200" baseline="-250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3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, lactic acid etc. </a:t>
            </a:r>
            <a:endParaRPr lang="en-IN" sz="22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lvl="0" algn="just">
              <a:spcBef>
                <a:spcPts val="1200"/>
              </a:spcBef>
            </a:pP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1901, Lewandowsky &amp; Langley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: 	Noted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independently the similarity between the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	effects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of injection of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extracts of the adrenal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		gland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and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stimulation of sympathetic nerves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.</a:t>
            </a:r>
            <a:endParaRPr lang="en-IN" sz="22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lvl="0" algn="just">
              <a:spcBef>
                <a:spcPts val="1200"/>
              </a:spcBef>
            </a:pP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1910, Berger &amp; Dale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             : 	Noted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that the effect of sympathetic nerve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	stimulation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were more closely produced by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	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primary sympathomimetic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amines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, then by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	secondary sympathomimetic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amines.</a:t>
            </a:r>
            <a:endParaRPr lang="en-IN" sz="22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lvl="0" algn="just">
              <a:spcBef>
                <a:spcPts val="1200"/>
              </a:spcBef>
            </a:pP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1914, Sir Henry Dale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: 		Thoroughly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investigated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the pharmacological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		properties of </a:t>
            </a:r>
            <a:r>
              <a:rPr lang="en-US" sz="2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ACh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 which produced responses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	exactly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similar to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parasympathetic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nerve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		stimulation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and he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introduced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term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			“</a:t>
            </a:r>
            <a:r>
              <a:rPr lang="en-US" sz="2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parasympathomimetic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”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to characterize the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	effects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of </a:t>
            </a:r>
            <a:r>
              <a:rPr lang="en-US" sz="2200" dirty="0" err="1">
                <a:solidFill>
                  <a:srgbClr val="000099"/>
                </a:solidFill>
                <a:latin typeface="Comic Sans MS" panose="030F0702030302020204" pitchFamily="66" charset="0"/>
              </a:rPr>
              <a:t>ACh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.</a:t>
            </a:r>
            <a:endParaRPr lang="en-IN" sz="22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320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Historical aspects</a:t>
            </a:r>
            <a:endParaRPr lang="en-IN" sz="36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94" y="1358026"/>
            <a:ext cx="11353046" cy="5314383"/>
          </a:xfrm>
        </p:spPr>
        <p:txBody>
          <a:bodyPr>
            <a:noAutofit/>
          </a:bodyPr>
          <a:lstStyle/>
          <a:p>
            <a:pPr marL="271463" lvl="0" indent="-271463" algn="just">
              <a:spcBef>
                <a:spcPts val="1200"/>
              </a:spcBef>
            </a:pP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1921, Otto Loewi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     : 	He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provided the first direct evidence for the chemical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mediation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of nerve impulses by peripheral release of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specific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chemical agents. </a:t>
            </a:r>
            <a:endParaRPr lang="en-US" sz="2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271463" lvl="0" indent="-271463" algn="just">
              <a:spcBef>
                <a:spcPts val="1200"/>
              </a:spcBef>
            </a:pPr>
            <a:endParaRPr lang="en-US" sz="22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271463" lvl="0" indent="-271463" algn="just">
              <a:spcBef>
                <a:spcPts val="1200"/>
              </a:spcBef>
            </a:pPr>
            <a:endParaRPr lang="en-US" sz="2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271463" lvl="0" indent="-271463" algn="just">
              <a:spcBef>
                <a:spcPts val="1200"/>
              </a:spcBef>
            </a:pPr>
            <a:endParaRPr lang="en-US" sz="22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0" lvl="0" indent="0" algn="just">
              <a:spcBef>
                <a:spcPts val="1200"/>
              </a:spcBef>
              <a:buNone/>
            </a:pP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        </a:t>
            </a: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Otto Loewi Experiment </a:t>
            </a: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  <a:endParaRPr lang="en-US" sz="2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71463" lvl="0" indent="-271463" algn="just">
              <a:spcBef>
                <a:spcPts val="1200"/>
              </a:spcBef>
            </a:pPr>
            <a:endParaRPr lang="en-US" sz="22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271463" lvl="0" indent="-271463" algn="just">
              <a:spcBef>
                <a:spcPts val="1200"/>
              </a:spcBef>
            </a:pPr>
            <a:endParaRPr lang="en-US" sz="2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271463" lvl="0" indent="-271463" algn="just">
              <a:spcBef>
                <a:spcPts val="1200"/>
              </a:spcBef>
            </a:pPr>
            <a:endParaRPr lang="en-US" sz="22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271463" lvl="0" indent="-271463" algn="just">
              <a:spcBef>
                <a:spcPts val="1200"/>
              </a:spcBef>
            </a:pPr>
            <a:endParaRPr lang="en-US" sz="2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271463" indent="-271463" algn="just">
              <a:spcBef>
                <a:spcPts val="1200"/>
              </a:spcBef>
            </a:pP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1946, Von Euler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     : 	He </a:t>
            </a:r>
            <a:r>
              <a:rPr lang="en-US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showed that the sympathetic transmitter is </a:t>
            </a:r>
            <a:r>
              <a:rPr lang="en-US" sz="2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					noradrenaline.</a:t>
            </a:r>
            <a:endParaRPr lang="en-IN" sz="22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271463" indent="-271463" algn="just">
              <a:spcBef>
                <a:spcPts val="1200"/>
              </a:spcBef>
            </a:pPr>
            <a:endParaRPr lang="en-IN" sz="22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32046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              Historical aspects      </a:t>
            </a:r>
            <a:r>
              <a:rPr lang="en-US" sz="20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continued ….</a:t>
            </a:r>
            <a:endParaRPr lang="en-IN" sz="3600" dirty="0">
              <a:solidFill>
                <a:srgbClr val="800080"/>
              </a:solidFill>
            </a:endParaRPr>
          </a:p>
        </p:txBody>
      </p:sp>
      <p:pic>
        <p:nvPicPr>
          <p:cNvPr id="4" name="Picture 3" descr="p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3280" y="2451436"/>
            <a:ext cx="5627257" cy="3388049"/>
          </a:xfrm>
          <a:prstGeom prst="rect">
            <a:avLst/>
          </a:prstGeom>
          <a:solidFill>
            <a:srgbClr val="000000"/>
          </a:solidFill>
          <a:ln w="19050" cmpd="dbl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95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320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Criteria for being a </a:t>
            </a:r>
            <a:r>
              <a:rPr lang="en-US" sz="32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Neurohumoural</a:t>
            </a:r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Transmitter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509" y="1775450"/>
            <a:ext cx="1101882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400" dirty="0" smtClean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be considered as a post-</a:t>
            </a:r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junctionally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acting </a:t>
            </a:r>
            <a:r>
              <a:rPr lang="en-US" sz="2400" dirty="0" err="1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neurohumoural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transmitter a substance must fulfill the following criteria –</a:t>
            </a:r>
            <a:endParaRPr lang="en-IN" sz="2400" dirty="0">
              <a:solidFill>
                <a:srgbClr val="000099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715963" lvl="0" indent="-4445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It should be present in the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presynaptic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neurone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(usually along with the enzymes synthesizing it).</a:t>
            </a:r>
            <a:endParaRPr lang="en-IN" sz="2400" dirty="0">
              <a:solidFill>
                <a:srgbClr val="000099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715963" lvl="0" indent="-4445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It should be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released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in the medium following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nerve stimulation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IN" sz="2400" dirty="0">
              <a:solidFill>
                <a:srgbClr val="000099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715963" lvl="0" indent="-4445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Its application should produce responses identical to those produced by nerve stimulation.</a:t>
            </a:r>
            <a:endParaRPr lang="en-IN" sz="2400" dirty="0">
              <a:solidFill>
                <a:srgbClr val="000099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715963" indent="-444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Its effects should be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antagonized or potentiated by other substances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which similarly alter effects of nerve stimulation.</a:t>
            </a:r>
            <a:endParaRPr lang="en-IN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800"/>
            <a:ext cx="10515600" cy="5362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[I]. Axonal Conduction: </a:t>
            </a:r>
          </a:p>
          <a:p>
            <a:pPr marL="0" indent="0">
              <a:buNone/>
            </a:pPr>
            <a:endParaRPr lang="en-IN" sz="2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899" y="77727"/>
            <a:ext cx="1118178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Steps involved in </a:t>
            </a:r>
            <a:r>
              <a:rPr lang="en-US" sz="32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Neurohumoural</a:t>
            </a:r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Transmission</a:t>
            </a:r>
            <a:endParaRPr lang="en-IN" sz="3200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Dr Nirbhay Kumar\Desktop\nv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260" y="1849794"/>
            <a:ext cx="5010150" cy="435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08151" y="3082841"/>
            <a:ext cx="4802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5945" indent="-575945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Figure </a:t>
            </a:r>
            <a:r>
              <a:rPr lang="en-US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: 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	A typical action potential in an axon. </a:t>
            </a:r>
            <a:endParaRPr lang="en-US" sz="16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575945" indent="-575945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r>
              <a:rPr lang="en-US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a) Potential distribution across </a:t>
            </a:r>
            <a:r>
              <a:rPr lang="en-US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	the 	axonal 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membrane </a:t>
            </a:r>
            <a:endParaRPr lang="en-IN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575945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(b) Relationship between </a:t>
            </a:r>
            <a:r>
              <a:rPr lang="en-US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membrane 	potentials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IN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800"/>
            <a:ext cx="10515600" cy="5362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Drugs/ Toxins that interfere Axonal Conduction: </a:t>
            </a:r>
          </a:p>
          <a:p>
            <a:pPr marL="0" indent="0">
              <a:buNone/>
            </a:pPr>
            <a:endParaRPr lang="en-IN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899" y="77727"/>
            <a:ext cx="11181784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Steps involved in </a:t>
            </a:r>
            <a:r>
              <a:rPr lang="en-US" sz="20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Neurohumoural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Transmission   continued…..</a:t>
            </a:r>
            <a:endParaRPr lang="en-IN" sz="3200" i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36339"/>
            <a:ext cx="10515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The axonal conduction is blocked by certain toxins such as </a:t>
            </a:r>
            <a:r>
              <a:rPr lang="en-US" sz="2400" b="1" dirty="0" err="1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Tetradotoxin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(puffer fish poison) and </a:t>
            </a:r>
            <a:r>
              <a:rPr lang="en-US" sz="2400" b="1" dirty="0" err="1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Saxitoxin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(shell fish toxin), which interfere with the Na</a:t>
            </a:r>
            <a:r>
              <a:rPr lang="en-US" sz="2400" baseline="300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entry across the neuronal membrane during depolarization. </a:t>
            </a:r>
            <a:endParaRPr lang="en-US" sz="2400" dirty="0" smtClean="0">
              <a:solidFill>
                <a:srgbClr val="000099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Batrachotoxin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a steroidal alkaloidal toxin elaborated by a type of South American frogs, paralyses the nerves by persistent depolarization as a result of increase in Na</a:t>
            </a:r>
            <a:r>
              <a:rPr lang="en-US" sz="2400" baseline="300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influx. </a:t>
            </a:r>
            <a:endParaRPr lang="en-US" sz="2400" dirty="0" smtClean="0">
              <a:solidFill>
                <a:srgbClr val="000099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Local </a:t>
            </a:r>
            <a:r>
              <a:rPr lang="en-US" sz="2400" b="1" dirty="0" err="1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anaesthetics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act by preventing the Na</a:t>
            </a:r>
            <a:r>
              <a:rPr lang="en-US" sz="2400" baseline="300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influx and depolarization of the nerve.</a:t>
            </a:r>
            <a:endParaRPr lang="en-IN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800"/>
            <a:ext cx="10515600" cy="5362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[II]. Junctional Transmission: </a:t>
            </a:r>
          </a:p>
          <a:p>
            <a:pPr marL="0" indent="0">
              <a:buNone/>
            </a:pPr>
            <a:endParaRPr lang="en-IN" sz="2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34265"/>
            <a:ext cx="4756842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arenBoth"/>
              <a:tabLst>
                <a:tab pos="228600" algn="l"/>
              </a:tabLst>
            </a:pPr>
            <a:r>
              <a:rPr lang="en-US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Storage and release of the transmitter:</a:t>
            </a:r>
            <a:endParaRPr lang="en-IN" dirty="0">
              <a:solidFill>
                <a:srgbClr val="008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715963" indent="-354013" algn="just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The 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non-peptide neurotransmitters are largely synthesized in the region of axonal terminals and stored there in synaptic vesicles. </a:t>
            </a:r>
            <a:endParaRPr lang="en-US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715963" indent="-354013" algn="just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Peptide 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neurotransmitters are found in large dense-core vesicles which are transported down the axon from their site of synthesis in the cell body.</a:t>
            </a:r>
            <a:endParaRPr lang="en-IN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nh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501" y="2226481"/>
            <a:ext cx="5631255" cy="39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0899" y="77727"/>
            <a:ext cx="11181784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Steps involved in </a:t>
            </a:r>
            <a:r>
              <a:rPr lang="en-US" sz="20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Neurohumoural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Transmission   continued…..</a:t>
            </a:r>
            <a:endParaRPr lang="en-IN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138" y="1672535"/>
            <a:ext cx="10931305" cy="328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>
              <a:lnSpc>
                <a:spcPts val="2900"/>
              </a:lnSpc>
              <a:spcBef>
                <a:spcPts val="24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(ii) Combination </a:t>
            </a:r>
            <a:r>
              <a:rPr lang="en-US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of the transmitter with post-junctional receptors and production of the post-junctional potential:</a:t>
            </a:r>
            <a:endParaRPr lang="en-IN" sz="20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896938" indent="-896938" algn="just">
              <a:lnSpc>
                <a:spcPts val="2900"/>
              </a:lnSpc>
              <a:spcBef>
                <a:spcPts val="2400"/>
              </a:spcBef>
            </a:pPr>
            <a:r>
              <a:rPr lang="en-US" sz="2000" b="1" i="1" dirty="0">
                <a:latin typeface="Comic Sans MS" panose="030F0702030302020204" pitchFamily="66" charset="0"/>
              </a:rPr>
              <a:t>EPSP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n-US" sz="2000" b="1" dirty="0">
                <a:latin typeface="Comic Sans MS" panose="030F0702030302020204" pitchFamily="66" charset="0"/>
              </a:rPr>
              <a:t>	</a:t>
            </a:r>
            <a:r>
              <a:rPr lang="en-US" sz="2000" dirty="0">
                <a:latin typeface="Comic Sans MS" panose="030F0702030302020204" pitchFamily="66" charset="0"/>
              </a:rPr>
              <a:t>Increase in permeability to all cations causes Na</a:t>
            </a:r>
            <a:r>
              <a:rPr lang="en-US" sz="2000" baseline="30000" dirty="0">
                <a:latin typeface="Comic Sans MS" panose="030F0702030302020204" pitchFamily="66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</a:rPr>
              <a:t> or Ca</a:t>
            </a:r>
            <a:r>
              <a:rPr lang="en-US" sz="2000" baseline="30000" dirty="0">
                <a:latin typeface="Comic Sans MS" panose="030F0702030302020204" pitchFamily="66" charset="0"/>
              </a:rPr>
              <a:t>2+</a:t>
            </a:r>
            <a:r>
              <a:rPr lang="en-US" sz="2000" dirty="0">
                <a:latin typeface="Comic Sans MS" panose="030F0702030302020204" pitchFamily="66" charset="0"/>
              </a:rPr>
              <a:t> influx (through fast or slow channels) which cause depolarization followed by K</a:t>
            </a:r>
            <a:r>
              <a:rPr lang="en-US" sz="2000" baseline="30000" dirty="0">
                <a:latin typeface="Comic Sans MS" panose="030F0702030302020204" pitchFamily="66" charset="0"/>
              </a:rPr>
              <a:t>+</a:t>
            </a:r>
            <a:r>
              <a:rPr lang="en-US" sz="2000" dirty="0">
                <a:latin typeface="Comic Sans MS" panose="030F0702030302020204" pitchFamily="66" charset="0"/>
              </a:rPr>
              <a:t> efflux (repolarization</a:t>
            </a:r>
            <a:r>
              <a:rPr lang="en-US" sz="2000" dirty="0" smtClean="0">
                <a:latin typeface="Comic Sans MS" panose="030F0702030302020204" pitchFamily="66" charset="0"/>
              </a:rPr>
              <a:t>).</a:t>
            </a:r>
            <a:endParaRPr lang="en-IN" sz="2000" dirty="0" smtClean="0">
              <a:latin typeface="Comic Sans MS" panose="030F0702030302020204" pitchFamily="66" charset="0"/>
            </a:endParaRPr>
          </a:p>
          <a:p>
            <a:pPr marL="896938" indent="-896938" algn="just">
              <a:lnSpc>
                <a:spcPts val="2900"/>
              </a:lnSpc>
              <a:spcBef>
                <a:spcPts val="2400"/>
              </a:spcBef>
            </a:pPr>
            <a:r>
              <a:rPr lang="en-US" sz="2000" b="1" i="1" dirty="0" smtClean="0">
                <a:latin typeface="Comic Sans MS" panose="030F0702030302020204" pitchFamily="66" charset="0"/>
              </a:rPr>
              <a:t>IPSP</a:t>
            </a:r>
            <a:r>
              <a:rPr lang="en-US" sz="2000" b="1" dirty="0" smtClean="0">
                <a:latin typeface="Comic Sans MS" panose="030F0702030302020204" pitchFamily="66" charset="0"/>
              </a:rPr>
              <a:t> : </a:t>
            </a:r>
            <a:r>
              <a:rPr lang="en-US" sz="2000" dirty="0" smtClean="0">
                <a:latin typeface="Comic Sans MS" panose="030F0702030302020204" pitchFamily="66" charset="0"/>
              </a:rPr>
              <a:t>Increase in permeability to smaller ions, i.e. K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+</a:t>
            </a:r>
            <a:r>
              <a:rPr lang="en-US" sz="2000" dirty="0" smtClean="0">
                <a:latin typeface="Comic Sans MS" panose="030F0702030302020204" pitchFamily="66" charset="0"/>
              </a:rPr>
              <a:t> and Cl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−</a:t>
            </a:r>
            <a:r>
              <a:rPr lang="en-US" sz="2000" dirty="0" smtClean="0">
                <a:latin typeface="Comic Sans MS" panose="030F0702030302020204" pitchFamily="66" charset="0"/>
              </a:rPr>
              <a:t> (hydrated K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+ </a:t>
            </a:r>
            <a:r>
              <a:rPr lang="en-US" sz="2000" dirty="0" smtClean="0">
                <a:latin typeface="Comic Sans MS" panose="030F0702030302020204" pitchFamily="66" charset="0"/>
              </a:rPr>
              <a:t>ion is smaller than hydrated Na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+</a:t>
            </a:r>
            <a:r>
              <a:rPr lang="en-US" sz="2000" dirty="0" smtClean="0">
                <a:latin typeface="Comic Sans MS" panose="030F0702030302020204" pitchFamily="66" charset="0"/>
              </a:rPr>
              <a:t> ion) only, so that K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+</a:t>
            </a:r>
            <a:r>
              <a:rPr lang="en-US" sz="2000" dirty="0" smtClean="0">
                <a:latin typeface="Comic Sans MS" panose="030F0702030302020204" pitchFamily="66" charset="0"/>
              </a:rPr>
              <a:t> moves out and Cl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−</a:t>
            </a:r>
            <a:r>
              <a:rPr lang="en-US" sz="2000" dirty="0" smtClean="0">
                <a:latin typeface="Comic Sans MS" panose="030F0702030302020204" pitchFamily="66" charset="0"/>
              </a:rPr>
              <a:t> moves in (in the direction of their concentration gradients). </a:t>
            </a:r>
            <a:endParaRPr lang="en-IN" sz="20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0899" y="77727"/>
            <a:ext cx="11181784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Steps involved in </a:t>
            </a:r>
            <a:r>
              <a:rPr lang="en-US" sz="20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Neurohumoural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Transmission   continued…..</a:t>
            </a:r>
            <a:endParaRPr lang="en-IN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517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Neurohumoural Transmission</vt:lpstr>
      <vt:lpstr>Neurohumoural Transmission</vt:lpstr>
      <vt:lpstr>Historical aspects</vt:lpstr>
      <vt:lpstr>               Historical aspects      continued ….</vt:lpstr>
      <vt:lpstr>Criteria for being a Neurohumoural Transmitter</vt:lpstr>
      <vt:lpstr>Steps involved in Neurohumoural Transmission</vt:lpstr>
      <vt:lpstr>Steps involved in Neurohumoural Transmission   continued…..</vt:lpstr>
      <vt:lpstr>Steps involved in Neurohumoural Transmission   continued…..</vt:lpstr>
      <vt:lpstr>Steps involved in Neurohumoural Transmission   continued…..</vt:lpstr>
      <vt:lpstr>Steps involved in Neurohumoural Transmission   continued…..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Autonomic Nervous System</dc:title>
  <dc:creator>HP</dc:creator>
  <cp:lastModifiedBy>Dr. Nirbhay Kumar</cp:lastModifiedBy>
  <cp:revision>59</cp:revision>
  <dcterms:created xsi:type="dcterms:W3CDTF">2019-08-07T04:06:43Z</dcterms:created>
  <dcterms:modified xsi:type="dcterms:W3CDTF">2020-03-29T11:45:27Z</dcterms:modified>
</cp:coreProperties>
</file>