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1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2203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4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469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3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0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5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9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0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88762" y="1676400"/>
            <a:ext cx="7543800" cy="25146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324" y="2503894"/>
            <a:ext cx="7242676" cy="8596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533400" y="5018494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UNIT-6(For 4</a:t>
            </a:r>
            <a:r>
              <a:rPr lang="en-IN" b="1" baseline="30000" dirty="0" smtClean="0"/>
              <a:t>th</a:t>
            </a:r>
            <a:r>
              <a:rPr lang="en-IN" b="1" dirty="0" smtClean="0"/>
              <a:t>  Professional)</a:t>
            </a:r>
          </a:p>
          <a:p>
            <a:r>
              <a:rPr lang="en-IN" b="1" dirty="0" smtClean="0"/>
              <a:t>  	&amp;</a:t>
            </a:r>
          </a:p>
          <a:p>
            <a:r>
              <a:rPr lang="en-IN" b="1" dirty="0" smtClean="0"/>
              <a:t>VMD-422 (Old batch)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48768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 smtClean="0"/>
              <a:t>Anil Kumar</a:t>
            </a:r>
          </a:p>
          <a:p>
            <a:r>
              <a:rPr lang="en-IN" b="1" i="1" dirty="0" smtClean="0"/>
              <a:t>Asst. Professor</a:t>
            </a:r>
          </a:p>
          <a:p>
            <a:r>
              <a:rPr lang="en-IN" b="1" i="1" dirty="0" smtClean="0"/>
              <a:t>Dept. of VCC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393568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915400" cy="67817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675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"/>
            <a:ext cx="7772399" cy="6781800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Prevention:</a:t>
            </a:r>
          </a:p>
          <a:p>
            <a:pPr marL="0" indent="0">
              <a:buNone/>
            </a:pPr>
            <a:r>
              <a:rPr lang="en-IN" sz="2000" b="1" dirty="0" smtClean="0"/>
              <a:t>Vaccination: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000" b="1" dirty="0"/>
              <a:t>Both attenuated live and inactivated CPV vaccines are </a:t>
            </a:r>
            <a:r>
              <a:rPr lang="en-IN" sz="2000" b="1" dirty="0" smtClean="0"/>
              <a:t>available.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/>
              <a:t>Attenuated live </a:t>
            </a:r>
            <a:r>
              <a:rPr lang="en-IN" sz="2000" b="1" dirty="0"/>
              <a:t>vaccines should never be administered to pregnant </a:t>
            </a:r>
            <a:r>
              <a:rPr lang="en-IN" sz="2000" b="1" dirty="0" smtClean="0"/>
              <a:t>bitches because </a:t>
            </a:r>
            <a:r>
              <a:rPr lang="en-IN" sz="2000" b="1" dirty="0"/>
              <a:t>they may cause disease in the developing </a:t>
            </a:r>
            <a:r>
              <a:rPr lang="en-IN" sz="2000" b="1" dirty="0" err="1"/>
              <a:t>fetus</a:t>
            </a:r>
            <a:r>
              <a:rPr lang="en-IN" sz="20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/>
              <a:t>Monovalent CPV vaccines administered by the intranasal </a:t>
            </a:r>
            <a:r>
              <a:rPr lang="en-IN" sz="2000" b="1" dirty="0" smtClean="0"/>
              <a:t>route and commercially available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/>
              <a:t>The </a:t>
            </a:r>
            <a:r>
              <a:rPr lang="en-IN" sz="2000" b="1" dirty="0"/>
              <a:t>age at which a pup should be vaccinated successfully can </a:t>
            </a:r>
            <a:r>
              <a:rPr lang="en-IN" sz="2000" b="1" dirty="0" smtClean="0"/>
              <a:t>be predicted </a:t>
            </a:r>
            <a:r>
              <a:rPr lang="en-IN" sz="2000" b="1" dirty="0"/>
              <a:t>through determination of the MDA </a:t>
            </a:r>
            <a:r>
              <a:rPr lang="en-IN" sz="2000" b="1" dirty="0" err="1"/>
              <a:t>titers</a:t>
            </a:r>
            <a:r>
              <a:rPr lang="en-IN" sz="2000" b="1" dirty="0"/>
              <a:t> by serologic </a:t>
            </a:r>
            <a:r>
              <a:rPr lang="en-IN" sz="2000" b="1" dirty="0" smtClean="0"/>
              <a:t>tests.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/>
              <a:t>Pups from </a:t>
            </a:r>
            <a:r>
              <a:rPr lang="en-IN" sz="2000" b="1" dirty="0" smtClean="0"/>
              <a:t>a bitch </a:t>
            </a:r>
            <a:r>
              <a:rPr lang="en-IN" sz="2000" b="1" dirty="0"/>
              <a:t>with low protective </a:t>
            </a:r>
            <a:r>
              <a:rPr lang="en-IN" sz="2000" b="1" dirty="0" err="1"/>
              <a:t>titer</a:t>
            </a:r>
            <a:r>
              <a:rPr lang="en-IN" sz="2000" b="1" dirty="0"/>
              <a:t> of antibody to CPV can be </a:t>
            </a:r>
            <a:r>
              <a:rPr lang="en-IN" sz="2000" b="1" dirty="0" smtClean="0"/>
              <a:t>successfully immunized </a:t>
            </a:r>
            <a:r>
              <a:rPr lang="en-IN" sz="2000" b="1" dirty="0"/>
              <a:t>by 6 weeks of age, but in pups from a bitch with a </a:t>
            </a:r>
            <a:r>
              <a:rPr lang="en-IN" sz="2000" b="1" dirty="0" smtClean="0"/>
              <a:t>very high </a:t>
            </a:r>
            <a:r>
              <a:rPr lang="en-IN" sz="2000" b="1" dirty="0" err="1"/>
              <a:t>titer</a:t>
            </a:r>
            <a:r>
              <a:rPr lang="en-IN" sz="2000" b="1" dirty="0"/>
              <a:t> to CPV, MDA may persist much longer</a:t>
            </a:r>
            <a:r>
              <a:rPr lang="en-IN" sz="20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/>
              <a:t>Pups of unknown immune status can be vaccinated with </a:t>
            </a:r>
            <a:r>
              <a:rPr lang="en-IN" sz="2000" b="1" dirty="0" smtClean="0"/>
              <a:t>a high-</a:t>
            </a:r>
            <a:r>
              <a:rPr lang="en-IN" sz="2000" b="1" dirty="0" err="1" smtClean="0"/>
              <a:t>titer</a:t>
            </a:r>
            <a:r>
              <a:rPr lang="en-IN" sz="2000" b="1" dirty="0" smtClean="0"/>
              <a:t>-attenuated </a:t>
            </a:r>
            <a:r>
              <a:rPr lang="en-IN" sz="2000" b="1" dirty="0"/>
              <a:t>live CPV vaccine at 6, 9, and 12 weeks of age</a:t>
            </a:r>
          </a:p>
        </p:txBody>
      </p:sp>
    </p:spTree>
    <p:extLst>
      <p:ext uri="{BB962C8B-B14F-4D97-AF65-F5344CB8AC3E}">
        <p14:creationId xmlns:p14="http://schemas.microsoft.com/office/powerpoint/2010/main" val="379934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7772399" cy="6858000"/>
          </a:xfrm>
          <a:noFill/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CANINE VIRAL INFECTION</a:t>
            </a:r>
          </a:p>
          <a:p>
            <a:pPr marL="0" indent="0">
              <a:buNone/>
            </a:pPr>
            <a:r>
              <a:rPr lang="en-IN" sz="2400" b="1" dirty="0" err="1" smtClean="0">
                <a:solidFill>
                  <a:srgbClr val="FF0000"/>
                </a:solidFill>
              </a:rPr>
              <a:t>Etiology</a:t>
            </a:r>
            <a:r>
              <a:rPr lang="en-IN" sz="24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b="1" dirty="0" smtClean="0">
                <a:solidFill>
                  <a:schemeClr val="tx1"/>
                </a:solidFill>
              </a:rPr>
              <a:t>It is infectious </a:t>
            </a:r>
            <a:r>
              <a:rPr lang="en-IN" sz="2400" b="1" dirty="0">
                <a:solidFill>
                  <a:schemeClr val="tx1"/>
                </a:solidFill>
              </a:rPr>
              <a:t>diseases of dogs </a:t>
            </a:r>
            <a:r>
              <a:rPr lang="en-IN" sz="2400" b="1" dirty="0" smtClean="0">
                <a:solidFill>
                  <a:schemeClr val="tx1"/>
                </a:solidFill>
              </a:rPr>
              <a:t>worldwide</a:t>
            </a:r>
            <a:r>
              <a:rPr lang="en-IN" sz="2400" b="1" dirty="0">
                <a:solidFill>
                  <a:schemeClr val="tx1"/>
                </a:solidFill>
              </a:rPr>
              <a:t>, caused by canine parvovirus-2 (CPV-2</a:t>
            </a:r>
            <a:r>
              <a:rPr lang="en-IN" sz="2400" b="1" dirty="0" smtClean="0">
                <a:solidFill>
                  <a:schemeClr val="tx1"/>
                </a:solidFill>
              </a:rPr>
              <a:t>),a non-enveloped SSDNA virus </a:t>
            </a:r>
            <a:r>
              <a:rPr lang="en-IN" sz="2400" b="1" dirty="0">
                <a:solidFill>
                  <a:schemeClr val="tx1"/>
                </a:solidFill>
              </a:rPr>
              <a:t>of </a:t>
            </a:r>
            <a:r>
              <a:rPr lang="en-IN" sz="2400" b="1" dirty="0" smtClean="0">
                <a:solidFill>
                  <a:schemeClr val="tx1"/>
                </a:solidFill>
              </a:rPr>
              <a:t>Genus-Parvovirus.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b="1" dirty="0" smtClean="0">
                <a:solidFill>
                  <a:schemeClr val="tx1"/>
                </a:solidFill>
              </a:rPr>
              <a:t>The virus require rapidly </a:t>
            </a:r>
            <a:r>
              <a:rPr lang="en-IN" sz="2400" b="1" dirty="0">
                <a:solidFill>
                  <a:schemeClr val="tx1"/>
                </a:solidFill>
              </a:rPr>
              <a:t>dividing cells for replication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b="1" dirty="0" smtClean="0">
                <a:solidFill>
                  <a:schemeClr val="tx1"/>
                </a:solidFill>
              </a:rPr>
              <a:t>It can </a:t>
            </a:r>
            <a:r>
              <a:rPr lang="en-IN" sz="2400" b="1" dirty="0">
                <a:solidFill>
                  <a:schemeClr val="tx1"/>
                </a:solidFill>
              </a:rPr>
              <a:t>survive for long periods (</a:t>
            </a:r>
            <a:r>
              <a:rPr lang="en-IN" sz="2400" b="1" dirty="0" smtClean="0">
                <a:solidFill>
                  <a:schemeClr val="tx1"/>
                </a:solidFill>
              </a:rPr>
              <a:t>over 1 </a:t>
            </a:r>
            <a:r>
              <a:rPr lang="en-IN" sz="2400" b="1" dirty="0">
                <a:solidFill>
                  <a:schemeClr val="tx1"/>
                </a:solidFill>
              </a:rPr>
              <a:t>year) in the environment</a:t>
            </a:r>
            <a:r>
              <a:rPr lang="en-IN" sz="24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Host affected: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b="1" dirty="0" smtClean="0">
                <a:solidFill>
                  <a:schemeClr val="tx1"/>
                </a:solidFill>
              </a:rPr>
              <a:t> Dogs, especially less than 12 weeks of age. </a:t>
            </a:r>
            <a:r>
              <a:rPr lang="en-IN" sz="2400" b="1" dirty="0">
                <a:solidFill>
                  <a:schemeClr val="tx1"/>
                </a:solidFill>
              </a:rPr>
              <a:t>But, can </a:t>
            </a:r>
            <a:r>
              <a:rPr lang="en-IN" sz="2400" b="1" dirty="0" smtClean="0">
                <a:solidFill>
                  <a:schemeClr val="tx1"/>
                </a:solidFill>
              </a:rPr>
              <a:t>also occur </a:t>
            </a:r>
            <a:r>
              <a:rPr lang="en-IN" sz="2400" b="1" dirty="0">
                <a:solidFill>
                  <a:schemeClr val="tx1"/>
                </a:solidFill>
              </a:rPr>
              <a:t>in unvaccinated or improperly vaccinated adult </a:t>
            </a:r>
            <a:r>
              <a:rPr lang="en-IN" sz="2400" b="1" dirty="0" smtClean="0">
                <a:solidFill>
                  <a:schemeClr val="tx1"/>
                </a:solidFill>
              </a:rPr>
              <a:t>dogs.</a:t>
            </a:r>
          </a:p>
          <a:p>
            <a:pPr marL="0" indent="0" algn="just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Transmission: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b="1" dirty="0" err="1" smtClean="0">
                <a:solidFill>
                  <a:schemeClr val="tx1"/>
                </a:solidFill>
              </a:rPr>
              <a:t>Fecal</a:t>
            </a:r>
            <a:r>
              <a:rPr lang="en-IN" sz="2400" b="1" dirty="0" smtClean="0">
                <a:solidFill>
                  <a:schemeClr val="tx1"/>
                </a:solidFill>
              </a:rPr>
              <a:t>-oral </a:t>
            </a:r>
            <a:r>
              <a:rPr lang="en-IN" sz="2400" b="1" dirty="0">
                <a:solidFill>
                  <a:schemeClr val="tx1"/>
                </a:solidFill>
              </a:rPr>
              <a:t>route </a:t>
            </a:r>
            <a:r>
              <a:rPr lang="en-IN" sz="2400" b="1" dirty="0" smtClean="0">
                <a:solidFill>
                  <a:schemeClr val="tx1"/>
                </a:solidFill>
              </a:rPr>
              <a:t>and virus </a:t>
            </a:r>
            <a:r>
              <a:rPr lang="en-IN" sz="2400" b="1" dirty="0">
                <a:solidFill>
                  <a:schemeClr val="tx1"/>
                </a:solidFill>
              </a:rPr>
              <a:t>that persists on </a:t>
            </a:r>
            <a:r>
              <a:rPr lang="en-IN" sz="2400" b="1" dirty="0" smtClean="0">
                <a:solidFill>
                  <a:schemeClr val="tx1"/>
                </a:solidFill>
              </a:rPr>
              <a:t>fomites.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b="1" dirty="0">
                <a:solidFill>
                  <a:schemeClr val="tx1"/>
                </a:solidFill>
              </a:rPr>
              <a:t>Virus is shed for a few days before the onset of clinical signs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IN" sz="2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IN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7772399" cy="68580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Risk factors: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b="1" dirty="0">
                <a:solidFill>
                  <a:schemeClr val="tx1"/>
                </a:solidFill>
              </a:rPr>
              <a:t>The </a:t>
            </a:r>
            <a:r>
              <a:rPr lang="en-IN" sz="2400" b="1" dirty="0" smtClean="0">
                <a:solidFill>
                  <a:schemeClr val="tx1"/>
                </a:solidFill>
              </a:rPr>
              <a:t>severity of </a:t>
            </a:r>
            <a:r>
              <a:rPr lang="en-IN" sz="2400" b="1" dirty="0">
                <a:solidFill>
                  <a:schemeClr val="tx1"/>
                </a:solidFill>
              </a:rPr>
              <a:t>clinical signs depends </a:t>
            </a:r>
            <a:r>
              <a:rPr lang="en-IN" sz="2400" b="1" dirty="0" smtClean="0">
                <a:solidFill>
                  <a:schemeClr val="tx1"/>
                </a:solidFill>
              </a:rPr>
              <a:t>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b="1" dirty="0">
                <a:solidFill>
                  <a:schemeClr val="tx1"/>
                </a:solidFill>
              </a:rPr>
              <a:t>	</a:t>
            </a:r>
            <a:r>
              <a:rPr lang="en-IN" sz="2400" b="1" dirty="0" smtClean="0">
                <a:solidFill>
                  <a:schemeClr val="tx1"/>
                </a:solidFill>
              </a:rPr>
              <a:t> Virus </a:t>
            </a:r>
            <a:r>
              <a:rPr lang="en-IN" sz="2400" b="1" dirty="0">
                <a:solidFill>
                  <a:schemeClr val="tx1"/>
                </a:solidFill>
              </a:rPr>
              <a:t>strain 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b="1" dirty="0">
                <a:solidFill>
                  <a:schemeClr val="tx1"/>
                </a:solidFill>
              </a:rPr>
              <a:t>H</a:t>
            </a:r>
            <a:r>
              <a:rPr lang="en-IN" sz="2400" b="1" dirty="0" smtClean="0">
                <a:solidFill>
                  <a:schemeClr val="tx1"/>
                </a:solidFill>
              </a:rPr>
              <a:t>ost immunity</a:t>
            </a:r>
            <a:r>
              <a:rPr lang="en-IN" sz="2400" b="1" dirty="0">
                <a:solidFill>
                  <a:schemeClr val="tx1"/>
                </a:solidFill>
              </a:rPr>
              <a:t>, which is affected by stressors such as weaning </a:t>
            </a:r>
            <a:r>
              <a:rPr lang="en-IN" sz="2400" b="1" dirty="0" smtClean="0">
                <a:solidFill>
                  <a:schemeClr val="tx1"/>
                </a:solidFill>
              </a:rPr>
              <a:t>and overcrowding</a:t>
            </a:r>
            <a:r>
              <a:rPr lang="en-IN" sz="2400" b="1" dirty="0">
                <a:solidFill>
                  <a:schemeClr val="tx1"/>
                </a:solidFill>
              </a:rPr>
              <a:t>, maternal antibody, and the presence of </a:t>
            </a:r>
            <a:r>
              <a:rPr lang="en-IN" sz="2400" b="1" dirty="0" smtClean="0">
                <a:solidFill>
                  <a:schemeClr val="tx1"/>
                </a:solidFill>
              </a:rPr>
              <a:t>concurrent infections </a:t>
            </a:r>
            <a:r>
              <a:rPr lang="en-IN" sz="2400" b="1" dirty="0">
                <a:solidFill>
                  <a:schemeClr val="tx1"/>
                </a:solidFill>
              </a:rPr>
              <a:t>such as other enteric viral and parasitic infections</a:t>
            </a:r>
            <a:r>
              <a:rPr lang="en-IN" sz="24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505200"/>
            <a:ext cx="5172075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6488668"/>
            <a:ext cx="761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canine parvovirus, replicate and destroy crypt </a:t>
            </a:r>
            <a:r>
              <a:rPr lang="en-IN" b="1" dirty="0" smtClean="0"/>
              <a:t>epithelial cells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7869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25146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Pathogenesis: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52252"/>
            <a:ext cx="11887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Virus</a:t>
            </a: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90680"/>
            <a:ext cx="729106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Starts replication in lymphoid tissues </a:t>
            </a:r>
            <a:r>
              <a:rPr lang="en-IN" b="1" dirty="0"/>
              <a:t>of </a:t>
            </a:r>
            <a:r>
              <a:rPr lang="en-IN" b="1" dirty="0" smtClean="0"/>
              <a:t>oropharynx, </a:t>
            </a:r>
            <a:r>
              <a:rPr lang="en-IN" b="1" dirty="0"/>
              <a:t>mesenteric lymph </a:t>
            </a:r>
            <a:r>
              <a:rPr lang="en-IN" b="1" dirty="0" smtClean="0"/>
              <a:t>nodes, bone marrow and  thymus and </a:t>
            </a:r>
            <a:r>
              <a:rPr lang="en-IN" b="1" dirty="0" err="1" smtClean="0"/>
              <a:t>viremia</a:t>
            </a:r>
            <a:r>
              <a:rPr lang="en-IN" b="1" dirty="0" smtClean="0"/>
              <a:t> developed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82276" y="1607929"/>
            <a:ext cx="101822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GI tract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11380" y="1666691"/>
            <a:ext cx="16738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Bone Marrow</a:t>
            </a:r>
            <a:endParaRPr lang="en-I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914" y="2244042"/>
            <a:ext cx="36576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IN" sz="1600" b="1" dirty="0" smtClean="0"/>
              <a:t>Epithelium </a:t>
            </a:r>
            <a:r>
              <a:rPr lang="en-IN" sz="1600" b="1" dirty="0"/>
              <a:t>of the tongue, </a:t>
            </a:r>
            <a:r>
              <a:rPr lang="en-IN" sz="1600" b="1" dirty="0" smtClean="0"/>
              <a:t>oral cavity</a:t>
            </a:r>
            <a:r>
              <a:rPr lang="en-IN" sz="1600" b="1" dirty="0"/>
              <a:t>, </a:t>
            </a:r>
            <a:r>
              <a:rPr lang="en-IN" sz="1600" b="1" dirty="0" err="1"/>
              <a:t>esophagus</a:t>
            </a:r>
            <a:r>
              <a:rPr lang="en-IN" sz="1600" b="1" dirty="0"/>
              <a:t>, and intestinal tract, and especially the </a:t>
            </a:r>
            <a:r>
              <a:rPr lang="en-IN" sz="1600" b="1" dirty="0" smtClean="0"/>
              <a:t>germinal epithelial </a:t>
            </a:r>
            <a:r>
              <a:rPr lang="en-IN" sz="1600" b="1" dirty="0"/>
              <a:t>cells of the intestinal crypts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2486" y="2279048"/>
            <a:ext cx="371202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IN" b="1" dirty="0" err="1" smtClean="0"/>
              <a:t>Lymphopenia</a:t>
            </a:r>
            <a:r>
              <a:rPr lang="en-IN" b="1" dirty="0" smtClean="0"/>
              <a:t> &amp;Neutropenia and  also </a:t>
            </a:r>
            <a:r>
              <a:rPr lang="en-IN" b="1" dirty="0"/>
              <a:t>due to  sequestration </a:t>
            </a:r>
            <a:r>
              <a:rPr lang="en-IN" b="1" dirty="0" smtClean="0"/>
              <a:t>of neutrophils </a:t>
            </a:r>
            <a:r>
              <a:rPr lang="en-IN" b="1" dirty="0"/>
              <a:t>in damaged gastrointestinal tissue</a:t>
            </a:r>
            <a:r>
              <a:rPr lang="en-IN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695" y="3766331"/>
            <a:ext cx="3671819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IN" sz="1600" b="1" dirty="0" err="1" smtClean="0"/>
              <a:t>Malabsorption</a:t>
            </a:r>
            <a:r>
              <a:rPr lang="en-IN" sz="1600" b="1" dirty="0" smtClean="0"/>
              <a:t> and </a:t>
            </a:r>
            <a:r>
              <a:rPr lang="en-IN" sz="1600" b="1" dirty="0"/>
              <a:t>increased intestinal permeability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1740947" y="4267200"/>
            <a:ext cx="1572242" cy="6114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 smtClean="0"/>
              <a:t>Secondary bacterial infection</a:t>
            </a:r>
            <a:endParaRPr lang="en-IN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4538" y="4878603"/>
            <a:ext cx="3671819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IN" sz="1600" b="1" dirty="0" smtClean="0"/>
              <a:t>Results in clinical </a:t>
            </a:r>
            <a:r>
              <a:rPr lang="en-IN" sz="1600" b="1" dirty="0"/>
              <a:t>signs of fever, </a:t>
            </a:r>
            <a:r>
              <a:rPr lang="en-IN" sz="1600" b="1" dirty="0" smtClean="0"/>
              <a:t>lethargy, </a:t>
            </a:r>
            <a:r>
              <a:rPr lang="en-IN" sz="1600" b="1" dirty="0" err="1" smtClean="0"/>
              <a:t>inappetence</a:t>
            </a:r>
            <a:r>
              <a:rPr lang="en-IN" sz="1600" b="1" dirty="0"/>
              <a:t>, vomiting, </a:t>
            </a:r>
            <a:r>
              <a:rPr lang="en-IN" sz="1600" b="1" dirty="0" err="1"/>
              <a:t>diarrhea</a:t>
            </a:r>
            <a:r>
              <a:rPr lang="en-IN" sz="1600" b="1" dirty="0"/>
              <a:t>, rapid dehydration, and</a:t>
            </a:r>
          </a:p>
          <a:p>
            <a:r>
              <a:rPr lang="en-IN" sz="1600" b="1" dirty="0"/>
              <a:t>abdominal pain. </a:t>
            </a:r>
            <a:r>
              <a:rPr lang="en-IN" sz="1600" b="1" dirty="0" err="1"/>
              <a:t>Diarrhea</a:t>
            </a:r>
            <a:r>
              <a:rPr lang="en-IN" sz="1600" b="1" dirty="0"/>
              <a:t> is often liquid, foul-smelling, and may</a:t>
            </a:r>
          </a:p>
          <a:p>
            <a:r>
              <a:rPr lang="en-IN" sz="1600" b="1" dirty="0"/>
              <a:t>contain streaks of blood or frank blood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1171822" y="2036023"/>
            <a:ext cx="428378" cy="16944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812" y="3567481"/>
            <a:ext cx="530398" cy="19508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07" y="4391196"/>
            <a:ext cx="530398" cy="499724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endCxn id="8" idx="1"/>
          </p:cNvCxnSpPr>
          <p:nvPr/>
        </p:nvCxnSpPr>
        <p:spPr>
          <a:xfrm>
            <a:off x="4566892" y="1452586"/>
            <a:ext cx="1844488" cy="398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865586" y="1452586"/>
            <a:ext cx="2701306" cy="185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6989900" y="2043235"/>
            <a:ext cx="457200" cy="228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3886200" y="3766331"/>
            <a:ext cx="52360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dirty="0" smtClean="0"/>
              <a:t> </a:t>
            </a:r>
            <a:r>
              <a:rPr lang="en-IN" b="1" i="1" dirty="0" smtClean="0">
                <a:solidFill>
                  <a:srgbClr val="FF0000"/>
                </a:solidFill>
              </a:rPr>
              <a:t>Important points to Know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i="1" dirty="0" smtClean="0"/>
              <a:t>Dogs </a:t>
            </a:r>
            <a:r>
              <a:rPr lang="en-IN" b="1" i="1" dirty="0"/>
              <a:t>with canine </a:t>
            </a:r>
            <a:r>
              <a:rPr lang="en-IN" b="1" i="1" dirty="0" err="1" smtClean="0"/>
              <a:t>parvoviral</a:t>
            </a:r>
            <a:r>
              <a:rPr lang="en-IN" b="1" i="1" dirty="0" smtClean="0"/>
              <a:t> enteritis </a:t>
            </a:r>
            <a:r>
              <a:rPr lang="en-IN" b="1" i="1" dirty="0"/>
              <a:t>have evidence of disordered </a:t>
            </a:r>
            <a:r>
              <a:rPr lang="en-IN" b="1" i="1" dirty="0" smtClean="0"/>
              <a:t>coagulation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i="1" dirty="0"/>
              <a:t>Infection of the dam by CPV-2 variants early in </a:t>
            </a:r>
            <a:r>
              <a:rPr lang="en-IN" b="1" i="1" dirty="0" smtClean="0"/>
              <a:t>gestation can </a:t>
            </a:r>
            <a:r>
              <a:rPr lang="en-IN" b="1" i="1" dirty="0"/>
              <a:t>lead to infertility, </a:t>
            </a:r>
            <a:r>
              <a:rPr lang="en-IN" b="1" i="1" dirty="0" err="1"/>
              <a:t>resorption</a:t>
            </a:r>
            <a:r>
              <a:rPr lang="en-IN" b="1" i="1" dirty="0"/>
              <a:t>, or </a:t>
            </a:r>
            <a:r>
              <a:rPr lang="en-IN" b="1" i="1" dirty="0" smtClean="0"/>
              <a:t>abortion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i="1" dirty="0"/>
              <a:t>Puppies that </a:t>
            </a:r>
            <a:r>
              <a:rPr lang="en-IN" b="1" i="1" dirty="0" smtClean="0"/>
              <a:t>are Infected </a:t>
            </a:r>
            <a:r>
              <a:rPr lang="en-IN" b="1" i="1" dirty="0"/>
              <a:t>in utero or up to 2 weeks of age may develop </a:t>
            </a:r>
            <a:r>
              <a:rPr lang="en-IN" b="1" i="1" dirty="0" smtClean="0"/>
              <a:t>viral myocarditis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252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54429"/>
            <a:ext cx="7772400" cy="61177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828800" y="544068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53400" y="551688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B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168628"/>
            <a:ext cx="906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/>
              <a:t> </a:t>
            </a:r>
            <a:r>
              <a:rPr lang="en-IN" sz="1600" b="1" dirty="0" smtClean="0"/>
              <a:t>      Fig. </a:t>
            </a:r>
            <a:r>
              <a:rPr lang="en-IN" sz="1600" b="1" dirty="0"/>
              <a:t>: </a:t>
            </a:r>
            <a:r>
              <a:rPr lang="en-IN" sz="1600" b="1" dirty="0" smtClean="0"/>
              <a:t>	 A-Normal </a:t>
            </a:r>
            <a:r>
              <a:rPr lang="en-IN" sz="1600" b="1" dirty="0"/>
              <a:t>intestinal villus showing cellular differentiation along the </a:t>
            </a:r>
            <a:r>
              <a:rPr lang="en-IN" sz="1600" b="1" dirty="0" smtClean="0"/>
              <a:t>villus</a:t>
            </a:r>
          </a:p>
          <a:p>
            <a:r>
              <a:rPr lang="en-IN" sz="1600" b="1" dirty="0"/>
              <a:t>        </a:t>
            </a:r>
            <a:r>
              <a:rPr lang="en-IN" sz="1600" b="1" dirty="0" smtClean="0"/>
              <a:t>	 </a:t>
            </a:r>
            <a:r>
              <a:rPr lang="en-IN" sz="1600" b="1" dirty="0"/>
              <a:t>B-Parvovirus-infected villus showing </a:t>
            </a:r>
            <a:r>
              <a:rPr lang="en-IN" sz="1600" b="1" dirty="0" smtClean="0"/>
              <a:t>collapse and </a:t>
            </a:r>
            <a:r>
              <a:rPr lang="en-IN" sz="1600" b="1" dirty="0"/>
              <a:t>necrosis of intestinal villus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86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7772399" cy="68580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Physical </a:t>
            </a:r>
            <a:r>
              <a:rPr lang="en-IN" sz="2400" b="1" dirty="0">
                <a:solidFill>
                  <a:srgbClr val="FF0000"/>
                </a:solidFill>
              </a:rPr>
              <a:t>Examination </a:t>
            </a:r>
            <a:r>
              <a:rPr lang="en-IN" sz="2400" b="1" dirty="0" smtClean="0">
                <a:solidFill>
                  <a:srgbClr val="FF0000"/>
                </a:solidFill>
              </a:rPr>
              <a:t>Findings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CPV infection has been associated with three main tissues — GI </a:t>
            </a:r>
            <a:r>
              <a:rPr lang="en-IN" b="1" dirty="0" smtClean="0">
                <a:solidFill>
                  <a:schemeClr val="tx1"/>
                </a:solidFill>
              </a:rPr>
              <a:t>tract, bone </a:t>
            </a:r>
            <a:r>
              <a:rPr lang="en-IN" b="1" dirty="0">
                <a:solidFill>
                  <a:schemeClr val="tx1"/>
                </a:solidFill>
              </a:rPr>
              <a:t>marrow, and myocardium — but the skin and nervous tissue </a:t>
            </a:r>
            <a:r>
              <a:rPr lang="en-IN" b="1" dirty="0" smtClean="0">
                <a:solidFill>
                  <a:schemeClr val="tx1"/>
                </a:solidFill>
              </a:rPr>
              <a:t>can also </a:t>
            </a:r>
            <a:r>
              <a:rPr lang="en-IN" b="1" dirty="0">
                <a:solidFill>
                  <a:schemeClr val="tx1"/>
                </a:solidFill>
              </a:rPr>
              <a:t>be </a:t>
            </a:r>
            <a:r>
              <a:rPr lang="en-IN" b="1" dirty="0" smtClean="0">
                <a:solidFill>
                  <a:schemeClr val="tx1"/>
                </a:solidFill>
              </a:rPr>
              <a:t>affected.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GI tract and Bone marrow involvement: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>
                <a:solidFill>
                  <a:schemeClr val="tx1"/>
                </a:solidFill>
              </a:rPr>
              <a:t>Vomiting is </a:t>
            </a:r>
            <a:r>
              <a:rPr lang="en-IN" sz="2000" b="1" dirty="0" smtClean="0">
                <a:solidFill>
                  <a:schemeClr val="tx1"/>
                </a:solidFill>
              </a:rPr>
              <a:t>often </a:t>
            </a:r>
            <a:r>
              <a:rPr lang="en-IN" sz="2000" b="1" dirty="0">
                <a:solidFill>
                  <a:schemeClr val="tx1"/>
                </a:solidFill>
              </a:rPr>
              <a:t>severe and is followed by </a:t>
            </a:r>
            <a:r>
              <a:rPr lang="en-IN" sz="2000" b="1" dirty="0" err="1" smtClean="0">
                <a:solidFill>
                  <a:schemeClr val="tx1"/>
                </a:solidFill>
              </a:rPr>
              <a:t>diarrhea</a:t>
            </a:r>
            <a:r>
              <a:rPr lang="en-IN" sz="2000" b="1" dirty="0" smtClean="0">
                <a:solidFill>
                  <a:schemeClr val="tx1"/>
                </a:solidFill>
              </a:rPr>
              <a:t>, anorexia</a:t>
            </a:r>
            <a:r>
              <a:rPr lang="en-IN" sz="2000" b="1" dirty="0">
                <a:solidFill>
                  <a:schemeClr val="tx1"/>
                </a:solidFill>
              </a:rPr>
              <a:t>, and rapid onset of dehydration. 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tx1"/>
                </a:solidFill>
              </a:rPr>
              <a:t>The </a:t>
            </a:r>
            <a:r>
              <a:rPr lang="en-IN" sz="2000" b="1" dirty="0" err="1">
                <a:solidFill>
                  <a:schemeClr val="tx1"/>
                </a:solidFill>
              </a:rPr>
              <a:t>feces</a:t>
            </a:r>
            <a:r>
              <a:rPr lang="en-IN" sz="2000" b="1" dirty="0">
                <a:solidFill>
                  <a:schemeClr val="tx1"/>
                </a:solidFill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</a:rPr>
              <a:t>appear yellow-</a:t>
            </a:r>
            <a:r>
              <a:rPr lang="en-IN" sz="2000" b="1" dirty="0" err="1" smtClean="0">
                <a:solidFill>
                  <a:schemeClr val="tx1"/>
                </a:solidFill>
              </a:rPr>
              <a:t>gray</a:t>
            </a:r>
            <a:r>
              <a:rPr lang="en-IN" sz="2000" b="1" dirty="0" smtClean="0">
                <a:solidFill>
                  <a:schemeClr val="tx1"/>
                </a:solidFill>
              </a:rPr>
              <a:t> </a:t>
            </a:r>
            <a:r>
              <a:rPr lang="en-IN" sz="2000" b="1" dirty="0">
                <a:solidFill>
                  <a:schemeClr val="tx1"/>
                </a:solidFill>
              </a:rPr>
              <a:t>and are streaked or darkened by </a:t>
            </a:r>
            <a:r>
              <a:rPr lang="en-IN" sz="2000" b="1" dirty="0" smtClean="0">
                <a:solidFill>
                  <a:schemeClr val="tx1"/>
                </a:solidFill>
              </a:rPr>
              <a:t>blood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tx1"/>
                </a:solidFill>
              </a:rPr>
              <a:t> Elevated rectal </a:t>
            </a:r>
            <a:r>
              <a:rPr lang="en-IN" sz="2000" b="1" dirty="0">
                <a:solidFill>
                  <a:schemeClr val="tx1"/>
                </a:solidFill>
              </a:rPr>
              <a:t>temperature (40 ° to 41 ° C [104 ° to 105 ° F]) and </a:t>
            </a:r>
            <a:r>
              <a:rPr lang="en-IN" sz="2000" b="1" dirty="0" smtClean="0">
                <a:solidFill>
                  <a:schemeClr val="tx1"/>
                </a:solidFill>
              </a:rPr>
              <a:t>leukopenia (mainly </a:t>
            </a:r>
            <a:r>
              <a:rPr lang="en-IN" sz="2000" b="1" dirty="0" err="1">
                <a:solidFill>
                  <a:schemeClr val="tx1"/>
                </a:solidFill>
              </a:rPr>
              <a:t>lymphopenia</a:t>
            </a:r>
            <a:r>
              <a:rPr lang="en-IN" sz="2000" b="1" dirty="0">
                <a:solidFill>
                  <a:schemeClr val="tx1"/>
                </a:solidFill>
              </a:rPr>
              <a:t>) may be present, especially in severe </a:t>
            </a:r>
            <a:r>
              <a:rPr lang="en-IN" sz="2000" b="1" dirty="0" smtClean="0">
                <a:solidFill>
                  <a:schemeClr val="tx1"/>
                </a:solidFill>
              </a:rPr>
              <a:t>cases.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>
                <a:solidFill>
                  <a:schemeClr val="tx1"/>
                </a:solidFill>
              </a:rPr>
              <a:t>Death </a:t>
            </a:r>
            <a:r>
              <a:rPr lang="en-IN" sz="2000" b="1" dirty="0" smtClean="0">
                <a:solidFill>
                  <a:schemeClr val="tx1"/>
                </a:solidFill>
              </a:rPr>
              <a:t>within 2 </a:t>
            </a:r>
            <a:r>
              <a:rPr lang="en-IN" sz="2000" b="1" dirty="0">
                <a:solidFill>
                  <a:schemeClr val="tx1"/>
                </a:solidFill>
              </a:rPr>
              <a:t>days </a:t>
            </a:r>
            <a:r>
              <a:rPr lang="en-IN" sz="2000" b="1" dirty="0" smtClean="0">
                <a:solidFill>
                  <a:schemeClr val="tx1"/>
                </a:solidFill>
              </a:rPr>
              <a:t>after </a:t>
            </a:r>
            <a:r>
              <a:rPr lang="en-IN" sz="2000" b="1" dirty="0">
                <a:solidFill>
                  <a:schemeClr val="tx1"/>
                </a:solidFill>
              </a:rPr>
              <a:t>the 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/>
                </a:solidFill>
              </a:rPr>
              <a:t>	onset of illness due to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/>
                </a:solidFill>
              </a:rPr>
              <a:t> 	gram-negative </a:t>
            </a:r>
            <a:r>
              <a:rPr lang="en-IN" sz="2000" b="1" dirty="0">
                <a:solidFill>
                  <a:schemeClr val="tx1"/>
                </a:solidFill>
              </a:rPr>
              <a:t>sepsis </a:t>
            </a:r>
            <a:r>
              <a:rPr lang="en-IN" sz="2000" b="1" dirty="0" smtClean="0">
                <a:solidFill>
                  <a:schemeClr val="tx1"/>
                </a:solidFill>
              </a:rPr>
              <a:t>or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/>
                </a:solidFill>
              </a:rPr>
              <a:t> 	disseminated intravascular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/>
                </a:solidFill>
              </a:rPr>
              <a:t>	 </a:t>
            </a:r>
            <a:r>
              <a:rPr lang="en-IN" sz="2000" b="1" dirty="0">
                <a:solidFill>
                  <a:schemeClr val="tx1"/>
                </a:solidFill>
              </a:rPr>
              <a:t>coagulation, or both.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191000"/>
            <a:ext cx="2971800" cy="217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2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7772399" cy="6858000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Canine Parvovirus-2 </a:t>
            </a:r>
            <a:r>
              <a:rPr lang="en-IN" b="1" dirty="0" smtClean="0">
                <a:solidFill>
                  <a:srgbClr val="FF0000"/>
                </a:solidFill>
              </a:rPr>
              <a:t>Myocarditis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000" b="1" dirty="0">
                <a:solidFill>
                  <a:schemeClr val="tx1"/>
                </a:solidFill>
              </a:rPr>
              <a:t>CPV myocarditis can develop from infection in utero or in </a:t>
            </a:r>
            <a:r>
              <a:rPr lang="en-IN" sz="2000" b="1" dirty="0" smtClean="0">
                <a:solidFill>
                  <a:schemeClr val="tx1"/>
                </a:solidFill>
              </a:rPr>
              <a:t>pups younger </a:t>
            </a:r>
            <a:r>
              <a:rPr lang="en-IN" sz="2000" b="1" dirty="0">
                <a:solidFill>
                  <a:schemeClr val="tx1"/>
                </a:solidFill>
              </a:rPr>
              <a:t>than 6 weeks of </a:t>
            </a:r>
            <a:r>
              <a:rPr lang="en-IN" sz="2000" b="1" dirty="0" smtClean="0">
                <a:solidFill>
                  <a:schemeClr val="tx1"/>
                </a:solidFill>
              </a:rPr>
              <a:t>age.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>
                <a:solidFill>
                  <a:schemeClr val="tx1"/>
                </a:solidFill>
              </a:rPr>
              <a:t>They often </a:t>
            </a:r>
            <a:r>
              <a:rPr lang="en-IN" sz="2000" b="1" dirty="0" smtClean="0">
                <a:solidFill>
                  <a:schemeClr val="tx1"/>
                </a:solidFill>
              </a:rPr>
              <a:t>die after </a:t>
            </a:r>
            <a:r>
              <a:rPr lang="en-IN" sz="2000" b="1" dirty="0">
                <a:solidFill>
                  <a:schemeClr val="tx1"/>
                </a:solidFill>
              </a:rPr>
              <a:t>a </a:t>
            </a:r>
            <a:r>
              <a:rPr lang="en-IN" sz="2000" b="1" dirty="0" smtClean="0">
                <a:solidFill>
                  <a:schemeClr val="tx1"/>
                </a:solidFill>
              </a:rPr>
              <a:t>short episode </a:t>
            </a:r>
            <a:r>
              <a:rPr lang="en-IN" sz="2000" b="1" dirty="0">
                <a:solidFill>
                  <a:schemeClr val="tx1"/>
                </a:solidFill>
              </a:rPr>
              <a:t>of </a:t>
            </a:r>
            <a:r>
              <a:rPr lang="en-IN" sz="2000" b="1" dirty="0" err="1">
                <a:solidFill>
                  <a:schemeClr val="tx1"/>
                </a:solidFill>
              </a:rPr>
              <a:t>dyspnea</a:t>
            </a:r>
            <a:r>
              <a:rPr lang="en-IN" sz="2000" b="1" dirty="0">
                <a:solidFill>
                  <a:schemeClr val="tx1"/>
                </a:solidFill>
              </a:rPr>
              <a:t>, crying, and retching</a:t>
            </a:r>
            <a:r>
              <a:rPr lang="en-IN" sz="20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tx1"/>
                </a:solidFill>
              </a:rPr>
              <a:t>The </a:t>
            </a:r>
            <a:r>
              <a:rPr lang="en-IN" sz="2000" b="1" dirty="0">
                <a:solidFill>
                  <a:schemeClr val="tx1"/>
                </a:solidFill>
              </a:rPr>
              <a:t>spectrum of </a:t>
            </a:r>
            <a:r>
              <a:rPr lang="en-IN" sz="2000" b="1" dirty="0" smtClean="0">
                <a:solidFill>
                  <a:schemeClr val="tx1"/>
                </a:solidFill>
              </a:rPr>
              <a:t>myocardial disease </a:t>
            </a:r>
            <a:r>
              <a:rPr lang="en-IN" sz="2000" b="1" dirty="0">
                <a:solidFill>
                  <a:schemeClr val="tx1"/>
                </a:solidFill>
              </a:rPr>
              <a:t>in individuals is wide and can include any of the following: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 smtClean="0">
                <a:solidFill>
                  <a:schemeClr val="tx1"/>
                </a:solidFill>
              </a:rPr>
              <a:t>		Acute </a:t>
            </a:r>
            <a:r>
              <a:rPr lang="en-IN" sz="2000" b="1" dirty="0" err="1">
                <a:solidFill>
                  <a:schemeClr val="tx1"/>
                </a:solidFill>
              </a:rPr>
              <a:t>diarrhea</a:t>
            </a:r>
            <a:r>
              <a:rPr lang="en-IN" sz="2000" b="1" dirty="0">
                <a:solidFill>
                  <a:schemeClr val="tx1"/>
                </a:solidFill>
              </a:rPr>
              <a:t> and death, without cardiac signs</a:t>
            </a:r>
            <a:r>
              <a:rPr lang="en-IN" sz="2000" b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>
                <a:solidFill>
                  <a:schemeClr val="tx1"/>
                </a:solidFill>
              </a:rPr>
              <a:t>	</a:t>
            </a:r>
            <a:r>
              <a:rPr lang="en-IN" sz="2000" b="1" dirty="0" smtClean="0">
                <a:solidFill>
                  <a:schemeClr val="tx1"/>
                </a:solidFill>
              </a:rPr>
              <a:t>        Diarrhoea </a:t>
            </a:r>
            <a:r>
              <a:rPr lang="en-IN" sz="2000" b="1" dirty="0">
                <a:solidFill>
                  <a:schemeClr val="tx1"/>
                </a:solidFill>
              </a:rPr>
              <a:t>and </a:t>
            </a:r>
            <a:r>
              <a:rPr lang="en-IN" sz="2000" b="1" dirty="0" smtClean="0">
                <a:solidFill>
                  <a:schemeClr val="tx1"/>
                </a:solidFill>
              </a:rPr>
              <a:t>apparent recovery </a:t>
            </a:r>
            <a:r>
              <a:rPr lang="en-IN" sz="2000" b="1" dirty="0">
                <a:solidFill>
                  <a:schemeClr val="tx1"/>
                </a:solidFill>
              </a:rPr>
              <a:t>followed by death, which </a:t>
            </a:r>
            <a:r>
              <a:rPr lang="en-IN" sz="2000" b="1" dirty="0" smtClean="0">
                <a:solidFill>
                  <a:schemeClr val="tx1"/>
                </a:solidFill>
              </a:rPr>
              <a:t>	        occurs </a:t>
            </a:r>
            <a:r>
              <a:rPr lang="en-IN" sz="2000" b="1" dirty="0">
                <a:solidFill>
                  <a:schemeClr val="tx1"/>
                </a:solidFill>
              </a:rPr>
              <a:t>weeks or months </a:t>
            </a:r>
            <a:r>
              <a:rPr lang="en-IN" sz="2000" b="1" dirty="0" smtClean="0">
                <a:solidFill>
                  <a:schemeClr val="tx1"/>
                </a:solidFill>
              </a:rPr>
              <a:t>later as </a:t>
            </a:r>
            <a:r>
              <a:rPr lang="en-IN" sz="2000" b="1" dirty="0">
                <a:solidFill>
                  <a:schemeClr val="tx1"/>
                </a:solidFill>
              </a:rPr>
              <a:t>a result of congestive heart </a:t>
            </a:r>
            <a:r>
              <a:rPr lang="en-IN" sz="2000" b="1" dirty="0" smtClean="0">
                <a:solidFill>
                  <a:schemeClr val="tx1"/>
                </a:solidFill>
              </a:rPr>
              <a:t>		failure</a:t>
            </a:r>
            <a:r>
              <a:rPr lang="en-IN" sz="2000" b="1" dirty="0">
                <a:solidFill>
                  <a:schemeClr val="tx1"/>
                </a:solidFill>
              </a:rPr>
              <a:t>; or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 smtClean="0">
                <a:solidFill>
                  <a:schemeClr val="tx1"/>
                </a:solidFill>
              </a:rPr>
              <a:t>        Sudden </a:t>
            </a:r>
            <a:r>
              <a:rPr lang="en-IN" sz="2000" b="1" dirty="0">
                <a:solidFill>
                  <a:schemeClr val="tx1"/>
                </a:solidFill>
              </a:rPr>
              <a:t>onset of </a:t>
            </a:r>
            <a:r>
              <a:rPr lang="en-IN" sz="2000" b="1" dirty="0" smtClean="0">
                <a:solidFill>
                  <a:schemeClr val="tx1"/>
                </a:solidFill>
              </a:rPr>
              <a:t>congestive heart </a:t>
            </a:r>
            <a:r>
              <a:rPr lang="en-IN" sz="2000" b="1" dirty="0">
                <a:solidFill>
                  <a:schemeClr val="tx1"/>
                </a:solidFill>
              </a:rPr>
              <a:t>failure, which occurs in </a:t>
            </a:r>
            <a:r>
              <a:rPr lang="en-IN" sz="2000" b="1" dirty="0" smtClean="0">
                <a:solidFill>
                  <a:schemeClr val="tx1"/>
                </a:solidFill>
              </a:rPr>
              <a:t>      	       apparently </a:t>
            </a:r>
            <a:r>
              <a:rPr lang="en-IN" sz="2000" b="1" dirty="0">
                <a:solidFill>
                  <a:schemeClr val="tx1"/>
                </a:solidFill>
              </a:rPr>
              <a:t>normal pups at 6 weeks </a:t>
            </a:r>
            <a:r>
              <a:rPr lang="en-IN" sz="2000" b="1" dirty="0" smtClean="0">
                <a:solidFill>
                  <a:schemeClr val="tx1"/>
                </a:solidFill>
              </a:rPr>
              <a:t>to 6 </a:t>
            </a:r>
            <a:r>
              <a:rPr lang="en-IN" sz="2000" b="1" dirty="0">
                <a:solidFill>
                  <a:schemeClr val="tx1"/>
                </a:solidFill>
              </a:rPr>
              <a:t>months of age</a:t>
            </a:r>
            <a:r>
              <a:rPr lang="en-IN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IN" sz="2000" b="1" dirty="0">
                <a:solidFill>
                  <a:srgbClr val="FF0000"/>
                </a:solidFill>
              </a:rPr>
              <a:t>Cutaneous </a:t>
            </a:r>
            <a:r>
              <a:rPr lang="en-IN" sz="2000" b="1" dirty="0" smtClean="0">
                <a:solidFill>
                  <a:srgbClr val="FF0000"/>
                </a:solidFill>
              </a:rPr>
              <a:t>Disease: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>
                <a:solidFill>
                  <a:schemeClr val="tx1"/>
                </a:solidFill>
              </a:rPr>
              <a:t>Skin lesions included ulceration of the footpads, pressure points,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/>
                </a:solidFill>
              </a:rPr>
              <a:t>      and </a:t>
            </a:r>
            <a:r>
              <a:rPr lang="en-IN" sz="2000" b="1" dirty="0">
                <a:solidFill>
                  <a:schemeClr val="tx1"/>
                </a:solidFill>
              </a:rPr>
              <a:t>mouth and vaginal mucosa. 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tx1"/>
                </a:solidFill>
              </a:rPr>
              <a:t>Vesicles </a:t>
            </a:r>
            <a:r>
              <a:rPr lang="en-IN" sz="2000" b="1" dirty="0">
                <a:solidFill>
                  <a:schemeClr val="tx1"/>
                </a:solidFill>
              </a:rPr>
              <a:t>in the oral cavity and </a:t>
            </a:r>
            <a:r>
              <a:rPr lang="en-IN" sz="2000" b="1" dirty="0" smtClean="0">
                <a:solidFill>
                  <a:schemeClr val="tx1"/>
                </a:solidFill>
              </a:rPr>
              <a:t>erythematous patches </a:t>
            </a:r>
            <a:r>
              <a:rPr lang="en-IN" sz="2000" b="1" dirty="0">
                <a:solidFill>
                  <a:schemeClr val="tx1"/>
                </a:solidFill>
              </a:rPr>
              <a:t>on the abdomen and </a:t>
            </a:r>
            <a:r>
              <a:rPr lang="en-IN" sz="2000" b="1" dirty="0" err="1">
                <a:solidFill>
                  <a:schemeClr val="tx1"/>
                </a:solidFill>
              </a:rPr>
              <a:t>perivulvar</a:t>
            </a:r>
            <a:r>
              <a:rPr lang="en-IN" sz="2000" b="1" dirty="0">
                <a:solidFill>
                  <a:schemeClr val="tx1"/>
                </a:solidFill>
              </a:rPr>
              <a:t> skin were </a:t>
            </a:r>
            <a:r>
              <a:rPr lang="en-IN" sz="2000" b="1" dirty="0" smtClean="0">
                <a:solidFill>
                  <a:schemeClr val="tx1"/>
                </a:solidFill>
              </a:rPr>
              <a:t>also present</a:t>
            </a:r>
            <a:r>
              <a:rPr lang="en-IN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57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0"/>
            <a:ext cx="7848600" cy="6858000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Diagnosis: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chemeClr val="tx1"/>
                </a:solidFill>
              </a:rPr>
              <a:t>Clinical signs and </a:t>
            </a:r>
            <a:r>
              <a:rPr lang="en-IN" sz="2000" b="1" dirty="0">
                <a:solidFill>
                  <a:schemeClr val="tx1"/>
                </a:solidFill>
              </a:rPr>
              <a:t>symptoms </a:t>
            </a:r>
            <a:r>
              <a:rPr lang="en-IN" sz="2000" b="1" dirty="0" err="1" smtClean="0">
                <a:solidFill>
                  <a:schemeClr val="tx1"/>
                </a:solidFill>
              </a:rPr>
              <a:t>i.e</a:t>
            </a:r>
            <a:r>
              <a:rPr lang="en-IN" sz="2000" b="1" dirty="0" smtClean="0">
                <a:solidFill>
                  <a:schemeClr val="tx1"/>
                </a:solidFill>
              </a:rPr>
              <a:t> </a:t>
            </a:r>
            <a:r>
              <a:rPr lang="en-IN" sz="2000" b="1" dirty="0" err="1" smtClean="0">
                <a:solidFill>
                  <a:schemeClr val="tx1"/>
                </a:solidFill>
              </a:rPr>
              <a:t>th</a:t>
            </a:r>
            <a:r>
              <a:rPr lang="en-IN" sz="2000" b="1" dirty="0" smtClean="0">
                <a:solidFill>
                  <a:schemeClr val="tx1"/>
                </a:solidFill>
              </a:rPr>
              <a:t> </a:t>
            </a:r>
            <a:r>
              <a:rPr lang="en-IN" sz="2000" b="1" dirty="0">
                <a:solidFill>
                  <a:schemeClr val="tx1"/>
                </a:solidFill>
              </a:rPr>
              <a:t>e sudden onset of foul-smelling, bloody </a:t>
            </a:r>
            <a:r>
              <a:rPr lang="en-IN" sz="2000" b="1" dirty="0" err="1">
                <a:solidFill>
                  <a:schemeClr val="tx1"/>
                </a:solidFill>
              </a:rPr>
              <a:t>diarrhea</a:t>
            </a:r>
            <a:r>
              <a:rPr lang="en-IN" sz="2000" b="1" dirty="0">
                <a:solidFill>
                  <a:schemeClr val="tx1"/>
                </a:solidFill>
              </a:rPr>
              <a:t> in a young </a:t>
            </a:r>
            <a:r>
              <a:rPr lang="en-IN" sz="2000" b="1" dirty="0" smtClean="0">
                <a:solidFill>
                  <a:schemeClr val="tx1"/>
                </a:solidFill>
              </a:rPr>
              <a:t>dog (under </a:t>
            </a:r>
            <a:r>
              <a:rPr lang="en-IN" sz="2000" b="1" dirty="0">
                <a:solidFill>
                  <a:schemeClr val="tx1"/>
                </a:solidFill>
              </a:rPr>
              <a:t>2 years of age) is oft en considered indicative of CPV </a:t>
            </a:r>
            <a:r>
              <a:rPr lang="en-IN" sz="2000" b="1" dirty="0" smtClean="0">
                <a:solidFill>
                  <a:schemeClr val="tx1"/>
                </a:solidFill>
              </a:rPr>
              <a:t>infection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rgbClr val="FF0000"/>
                </a:solidFill>
              </a:rPr>
              <a:t>Laboratory tests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</a:rPr>
              <a:t>CBC (</a:t>
            </a:r>
            <a:r>
              <a:rPr lang="en-IN" sz="2000" b="1" dirty="0" smtClean="0">
                <a:solidFill>
                  <a:schemeClr val="tx1"/>
                </a:solidFill>
              </a:rPr>
              <a:t>leukopenia, neutropenia</a:t>
            </a:r>
            <a:r>
              <a:rPr lang="en-IN" sz="2000" b="1" dirty="0">
                <a:solidFill>
                  <a:schemeClr val="tx1"/>
                </a:solidFill>
              </a:rPr>
              <a:t>, and </a:t>
            </a:r>
            <a:r>
              <a:rPr lang="en-IN" sz="2000" b="1" dirty="0" err="1" smtClean="0">
                <a:solidFill>
                  <a:schemeClr val="tx1"/>
                </a:solidFill>
              </a:rPr>
              <a:t>lymphopenia</a:t>
            </a:r>
            <a:r>
              <a:rPr lang="en-IN" sz="2000" b="1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</a:rPr>
              <a:t>Abnormal coagulation </a:t>
            </a:r>
            <a:r>
              <a:rPr lang="en-IN" sz="2000" b="1" dirty="0" smtClean="0">
                <a:solidFill>
                  <a:schemeClr val="tx1"/>
                </a:solidFill>
              </a:rPr>
              <a:t>test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</a:rPr>
              <a:t>Cardiac troponin I is a plasma marker for myocardial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chemeClr val="tx1"/>
                </a:solidFill>
              </a:rPr>
              <a:t>  damage.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</a:rPr>
              <a:t>Biochemical </a:t>
            </a:r>
            <a:r>
              <a:rPr lang="en-IN" sz="2000" b="1" dirty="0" smtClean="0">
                <a:solidFill>
                  <a:schemeClr val="tx1"/>
                </a:solidFill>
              </a:rPr>
              <a:t>tests (often </a:t>
            </a:r>
            <a:r>
              <a:rPr lang="en-IN" sz="2000" b="1" dirty="0">
                <a:solidFill>
                  <a:schemeClr val="tx1"/>
                </a:solidFill>
              </a:rPr>
              <a:t>shows </a:t>
            </a:r>
            <a:r>
              <a:rPr lang="en-IN" sz="2000" b="1" dirty="0" err="1">
                <a:solidFill>
                  <a:schemeClr val="tx1"/>
                </a:solidFill>
              </a:rPr>
              <a:t>hypoproteinemia</a:t>
            </a:r>
            <a:r>
              <a:rPr lang="en-IN" sz="2000" b="1" dirty="0">
                <a:solidFill>
                  <a:schemeClr val="tx1"/>
                </a:solidFill>
              </a:rPr>
              <a:t>, </a:t>
            </a:r>
            <a:r>
              <a:rPr lang="en-IN" sz="2000" b="1" dirty="0" err="1">
                <a:solidFill>
                  <a:schemeClr val="tx1"/>
                </a:solidFill>
              </a:rPr>
              <a:t>hypoalbuminemia</a:t>
            </a:r>
            <a:r>
              <a:rPr lang="en-IN" sz="2000" b="1" dirty="0">
                <a:solidFill>
                  <a:schemeClr val="tx1"/>
                </a:solidFill>
              </a:rPr>
              <a:t>, and </a:t>
            </a:r>
            <a:r>
              <a:rPr lang="en-IN" sz="2000" b="1" dirty="0" smtClean="0">
                <a:solidFill>
                  <a:schemeClr val="tx1"/>
                </a:solidFill>
              </a:rPr>
              <a:t>hypoglycaemia)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 smtClean="0">
                <a:solidFill>
                  <a:srgbClr val="FF0000"/>
                </a:solidFill>
              </a:rPr>
              <a:t>Detection of Organism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 err="1">
                <a:solidFill>
                  <a:schemeClr val="tx1"/>
                </a:solidFill>
              </a:rPr>
              <a:t>Fecal</a:t>
            </a:r>
            <a:r>
              <a:rPr lang="en-IN" sz="2000" b="1" dirty="0">
                <a:solidFill>
                  <a:schemeClr val="tx1"/>
                </a:solidFill>
              </a:rPr>
              <a:t> ELISA antigen </a:t>
            </a:r>
            <a:r>
              <a:rPr lang="en-IN" sz="2000" b="1" dirty="0" smtClean="0">
                <a:solidFill>
                  <a:schemeClr val="tx1"/>
                </a:solidFill>
              </a:rPr>
              <a:t>tests(specific but less sensitive)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 smtClean="0">
                <a:solidFill>
                  <a:schemeClr val="tx1"/>
                </a:solidFill>
              </a:rPr>
              <a:t>PCR methods.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b="1" dirty="0">
                <a:solidFill>
                  <a:srgbClr val="FF0000"/>
                </a:solidFill>
              </a:rPr>
              <a:t>Antibody Detection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N" sz="2000" b="1" dirty="0">
                <a:solidFill>
                  <a:schemeClr val="tx1"/>
                </a:solidFill>
              </a:rPr>
              <a:t>Serology is not the best method to diagnose CPV infection, </a:t>
            </a:r>
            <a:r>
              <a:rPr lang="en-IN" sz="2000" b="1" dirty="0" smtClean="0">
                <a:solidFill>
                  <a:schemeClr val="tx1"/>
                </a:solidFill>
              </a:rPr>
              <a:t>because most </a:t>
            </a:r>
            <a:r>
              <a:rPr lang="en-IN" sz="2000" b="1" dirty="0">
                <a:solidFill>
                  <a:schemeClr val="tx1"/>
                </a:solidFill>
              </a:rPr>
              <a:t>dogs are vaccinated against it or have been previously </a:t>
            </a:r>
            <a:r>
              <a:rPr lang="en-IN" sz="2000" b="1" dirty="0" smtClean="0">
                <a:solidFill>
                  <a:schemeClr val="tx1"/>
                </a:solidFill>
              </a:rPr>
              <a:t>exposed to </a:t>
            </a:r>
            <a:r>
              <a:rPr lang="en-IN" sz="2000" b="1" dirty="0">
                <a:solidFill>
                  <a:schemeClr val="tx1"/>
                </a:solidFill>
              </a:rPr>
              <a:t>the virus.</a:t>
            </a:r>
          </a:p>
        </p:txBody>
      </p:sp>
    </p:spTree>
    <p:extLst>
      <p:ext uri="{BB962C8B-B14F-4D97-AF65-F5344CB8AC3E}">
        <p14:creationId xmlns:p14="http://schemas.microsoft.com/office/powerpoint/2010/main" val="26888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0"/>
            <a:ext cx="7772400" cy="6858000"/>
          </a:xfrm>
          <a:ln w="28575"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Therapy</a:t>
            </a:r>
            <a:r>
              <a:rPr lang="en-IN" sz="2400" b="1" dirty="0" smtClean="0">
                <a:solidFill>
                  <a:srgbClr val="FF0000"/>
                </a:solidFill>
              </a:rPr>
              <a:t>: </a:t>
            </a:r>
            <a:r>
              <a:rPr lang="en-IN" sz="2000" b="1" dirty="0" smtClean="0">
                <a:solidFill>
                  <a:schemeClr val="tx1"/>
                </a:solidFill>
              </a:rPr>
              <a:t>The </a:t>
            </a:r>
            <a:r>
              <a:rPr lang="en-IN" sz="2000" b="1" dirty="0">
                <a:solidFill>
                  <a:schemeClr val="tx1"/>
                </a:solidFill>
              </a:rPr>
              <a:t>primary </a:t>
            </a:r>
            <a:r>
              <a:rPr lang="en-IN" sz="2000" b="1" dirty="0" smtClean="0">
                <a:solidFill>
                  <a:schemeClr val="tx1"/>
                </a:solidFill>
              </a:rPr>
              <a:t>goals are 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b="1" dirty="0">
                <a:solidFill>
                  <a:schemeClr val="tx1"/>
                </a:solidFill>
              </a:rPr>
              <a:t>	</a:t>
            </a:r>
            <a:r>
              <a:rPr lang="en-IN" sz="2000" b="1" dirty="0" smtClean="0">
                <a:solidFill>
                  <a:schemeClr val="tx1"/>
                </a:solidFill>
              </a:rPr>
              <a:t>Restoration </a:t>
            </a:r>
            <a:r>
              <a:rPr lang="en-IN" sz="2000" b="1" dirty="0">
                <a:solidFill>
                  <a:schemeClr val="tx1"/>
                </a:solidFill>
              </a:rPr>
              <a:t>of </a:t>
            </a:r>
            <a:r>
              <a:rPr lang="en-IN" sz="2000" b="1" dirty="0" smtClean="0">
                <a:solidFill>
                  <a:schemeClr val="tx1"/>
                </a:solidFill>
              </a:rPr>
              <a:t>fluid </a:t>
            </a:r>
            <a:r>
              <a:rPr lang="en-IN" sz="2000" b="1" dirty="0">
                <a:solidFill>
                  <a:schemeClr val="tx1"/>
                </a:solidFill>
              </a:rPr>
              <a:t>and electrolyte </a:t>
            </a:r>
            <a:r>
              <a:rPr lang="en-IN" sz="2000" b="1" dirty="0" smtClean="0">
                <a:solidFill>
                  <a:schemeClr val="tx1"/>
                </a:solidFill>
              </a:rPr>
              <a:t>balance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b="1" dirty="0" smtClean="0">
                <a:solidFill>
                  <a:schemeClr val="tx1"/>
                </a:solidFill>
              </a:rPr>
              <a:t>Preventing secondary bacterial infections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b="1" dirty="0" smtClean="0">
                <a:solidFill>
                  <a:schemeClr val="tx1"/>
                </a:solidFill>
              </a:rPr>
              <a:t>Fluid therapy should be continued </a:t>
            </a:r>
            <a:r>
              <a:rPr lang="en-IN" sz="2000" b="1" dirty="0">
                <a:solidFill>
                  <a:schemeClr val="tx1"/>
                </a:solidFill>
              </a:rPr>
              <a:t>for as long as vomiting or </a:t>
            </a:r>
            <a:r>
              <a:rPr lang="en-IN" sz="2000" b="1" dirty="0" err="1">
                <a:solidFill>
                  <a:schemeClr val="tx1"/>
                </a:solidFill>
              </a:rPr>
              <a:t>diarrhea</a:t>
            </a:r>
            <a:r>
              <a:rPr lang="en-IN" sz="2000" b="1" dirty="0">
                <a:solidFill>
                  <a:schemeClr val="tx1"/>
                </a:solidFill>
              </a:rPr>
              <a:t> (or both) </a:t>
            </a:r>
            <a:r>
              <a:rPr lang="en-IN" sz="2000" b="1" dirty="0" smtClean="0">
                <a:solidFill>
                  <a:schemeClr val="tx1"/>
                </a:solidFill>
              </a:rPr>
              <a:t>persists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b="1" dirty="0" err="1">
                <a:solidFill>
                  <a:schemeClr val="tx1"/>
                </a:solidFill>
              </a:rPr>
              <a:t>Hypoglycemia</a:t>
            </a:r>
            <a:r>
              <a:rPr lang="en-IN" sz="2000" b="1" dirty="0">
                <a:solidFill>
                  <a:schemeClr val="tx1"/>
                </a:solidFill>
              </a:rPr>
              <a:t> and </a:t>
            </a:r>
            <a:r>
              <a:rPr lang="en-IN" sz="2000" b="1" dirty="0" err="1">
                <a:solidFill>
                  <a:schemeClr val="tx1"/>
                </a:solidFill>
              </a:rPr>
              <a:t>hypokalemia</a:t>
            </a:r>
            <a:r>
              <a:rPr lang="en-IN" sz="2000" b="1" dirty="0">
                <a:solidFill>
                  <a:schemeClr val="tx1"/>
                </a:solidFill>
              </a:rPr>
              <a:t> are common and should be </a:t>
            </a:r>
            <a:r>
              <a:rPr lang="en-IN" sz="2000" b="1" dirty="0" smtClean="0">
                <a:solidFill>
                  <a:schemeClr val="tx1"/>
                </a:solidFill>
              </a:rPr>
              <a:t>corrected through </a:t>
            </a:r>
            <a:r>
              <a:rPr lang="en-IN" sz="2000" b="1" dirty="0">
                <a:solidFill>
                  <a:schemeClr val="tx1"/>
                </a:solidFill>
              </a:rPr>
              <a:t>additions to the IV </a:t>
            </a:r>
            <a:r>
              <a:rPr lang="en-IN" sz="2000" b="1" dirty="0" smtClean="0">
                <a:solidFill>
                  <a:schemeClr val="tx1"/>
                </a:solidFill>
              </a:rPr>
              <a:t>fluids.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b="1" dirty="0" smtClean="0">
                <a:solidFill>
                  <a:schemeClr val="tx1"/>
                </a:solidFill>
              </a:rPr>
              <a:t>A combination </a:t>
            </a:r>
            <a:r>
              <a:rPr lang="en-IN" sz="2000" b="1" dirty="0">
                <a:solidFill>
                  <a:schemeClr val="tx1"/>
                </a:solidFill>
              </a:rPr>
              <a:t>of a penicillin and an </a:t>
            </a:r>
            <a:r>
              <a:rPr lang="en-IN" sz="2000" b="1" dirty="0" smtClean="0">
                <a:solidFill>
                  <a:schemeClr val="tx1"/>
                </a:solidFill>
              </a:rPr>
              <a:t>aminoglycoside (use cautiously) for best antibacterial spectrum.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 smtClean="0">
                <a:solidFill>
                  <a:schemeClr val="tx1"/>
                </a:solidFill>
              </a:rPr>
              <a:t>Parenteral </a:t>
            </a:r>
            <a:r>
              <a:rPr lang="en-IN" sz="2000" b="1" dirty="0">
                <a:solidFill>
                  <a:schemeClr val="tx1"/>
                </a:solidFill>
              </a:rPr>
              <a:t>third-generation </a:t>
            </a:r>
            <a:r>
              <a:rPr lang="en-IN" sz="2000" b="1" dirty="0" err="1">
                <a:solidFill>
                  <a:schemeClr val="tx1"/>
                </a:solidFill>
              </a:rPr>
              <a:t>penicillins</a:t>
            </a:r>
            <a:r>
              <a:rPr lang="en-IN" sz="2000" b="1" dirty="0">
                <a:solidFill>
                  <a:schemeClr val="tx1"/>
                </a:solidFill>
              </a:rPr>
              <a:t> </a:t>
            </a:r>
            <a:r>
              <a:rPr lang="en-IN" sz="2000" b="1" dirty="0" smtClean="0">
                <a:solidFill>
                  <a:schemeClr val="tx1"/>
                </a:solidFill>
              </a:rPr>
              <a:t>or </a:t>
            </a:r>
            <a:r>
              <a:rPr lang="en-IN" sz="2000" b="1" dirty="0" err="1" smtClean="0">
                <a:solidFill>
                  <a:schemeClr val="tx1"/>
                </a:solidFill>
              </a:rPr>
              <a:t>cephalosporins</a:t>
            </a:r>
            <a:r>
              <a:rPr lang="en-IN" sz="2000" b="1" dirty="0" smtClean="0">
                <a:solidFill>
                  <a:schemeClr val="tx1"/>
                </a:solidFill>
              </a:rPr>
              <a:t> </a:t>
            </a:r>
            <a:r>
              <a:rPr lang="en-IN" sz="2000" b="1" dirty="0">
                <a:solidFill>
                  <a:schemeClr val="tx1"/>
                </a:solidFill>
              </a:rPr>
              <a:t>can be used as sole treatment alternatives to </a:t>
            </a:r>
            <a:r>
              <a:rPr lang="en-IN" sz="2000" b="1" dirty="0" smtClean="0">
                <a:solidFill>
                  <a:schemeClr val="tx1"/>
                </a:solidFill>
              </a:rPr>
              <a:t>achieve the </a:t>
            </a:r>
            <a:r>
              <a:rPr lang="en-IN" sz="2000" b="1" dirty="0">
                <a:solidFill>
                  <a:schemeClr val="tx1"/>
                </a:solidFill>
              </a:rPr>
              <a:t>desired </a:t>
            </a:r>
            <a:r>
              <a:rPr lang="en-IN" sz="2000" b="1" dirty="0" smtClean="0">
                <a:solidFill>
                  <a:schemeClr val="tx1"/>
                </a:solidFill>
              </a:rPr>
              <a:t>spectrum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 err="1" smtClean="0">
                <a:solidFill>
                  <a:schemeClr val="tx1"/>
                </a:solidFill>
              </a:rPr>
              <a:t>Antiemetics</a:t>
            </a:r>
            <a:r>
              <a:rPr lang="en-IN" sz="2000" b="1" dirty="0" smtClean="0">
                <a:solidFill>
                  <a:schemeClr val="tx1"/>
                </a:solidFill>
              </a:rPr>
              <a:t> (Metoclopramide hydrochloride </a:t>
            </a:r>
            <a:r>
              <a:rPr lang="en-IN" sz="2000" b="1" dirty="0">
                <a:solidFill>
                  <a:schemeClr val="tx1"/>
                </a:solidFill>
              </a:rPr>
              <a:t>and </a:t>
            </a:r>
            <a:r>
              <a:rPr lang="en-IN" sz="2000" b="1" dirty="0" err="1" smtClean="0">
                <a:solidFill>
                  <a:schemeClr val="tx1"/>
                </a:solidFill>
              </a:rPr>
              <a:t>prochlorperazine</a:t>
            </a:r>
            <a:r>
              <a:rPr lang="en-IN" sz="2000" b="1" dirty="0" smtClean="0">
                <a:solidFill>
                  <a:schemeClr val="tx1"/>
                </a:solidFill>
              </a:rPr>
              <a:t>) </a:t>
            </a:r>
            <a:r>
              <a:rPr lang="en-IN" sz="2000" b="1" dirty="0">
                <a:solidFill>
                  <a:schemeClr val="tx1"/>
                </a:solidFill>
              </a:rPr>
              <a:t>have proved helpful in </a:t>
            </a:r>
            <a:r>
              <a:rPr lang="en-IN" sz="2000" b="1" dirty="0" smtClean="0">
                <a:solidFill>
                  <a:schemeClr val="tx1"/>
                </a:solidFill>
              </a:rPr>
              <a:t>most dogs </a:t>
            </a:r>
            <a:r>
              <a:rPr lang="en-IN" sz="2000" b="1" dirty="0">
                <a:solidFill>
                  <a:schemeClr val="tx1"/>
                </a:solidFill>
              </a:rPr>
              <a:t>with persistent </a:t>
            </a:r>
            <a:r>
              <a:rPr lang="en-IN" sz="2000" b="1" dirty="0" smtClean="0">
                <a:solidFill>
                  <a:schemeClr val="tx1"/>
                </a:solidFill>
              </a:rPr>
              <a:t>vomiting.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 err="1">
                <a:solidFill>
                  <a:schemeClr val="tx1"/>
                </a:solidFill>
              </a:rPr>
              <a:t>Ondansetron</a:t>
            </a:r>
            <a:r>
              <a:rPr lang="en-IN" sz="2000" b="1" dirty="0">
                <a:solidFill>
                  <a:schemeClr val="tx1"/>
                </a:solidFill>
              </a:rPr>
              <a:t> and </a:t>
            </a:r>
            <a:r>
              <a:rPr lang="en-IN" sz="2000" b="1" dirty="0" err="1">
                <a:solidFill>
                  <a:schemeClr val="tx1"/>
                </a:solidFill>
              </a:rPr>
              <a:t>dolasetron</a:t>
            </a:r>
            <a:r>
              <a:rPr lang="en-IN" sz="2000" b="1" dirty="0">
                <a:solidFill>
                  <a:schemeClr val="tx1"/>
                </a:solidFill>
              </a:rPr>
              <a:t>(serotonin receptor </a:t>
            </a:r>
            <a:r>
              <a:rPr lang="en-IN" sz="2000" b="1" dirty="0" smtClean="0">
                <a:solidFill>
                  <a:schemeClr val="tx1"/>
                </a:solidFill>
              </a:rPr>
              <a:t>antagonists) are also </a:t>
            </a:r>
            <a:r>
              <a:rPr lang="en-IN" sz="2000" b="1" dirty="0" err="1" smtClean="0">
                <a:solidFill>
                  <a:schemeClr val="tx1"/>
                </a:solidFill>
              </a:rPr>
              <a:t>effacious</a:t>
            </a:r>
            <a:r>
              <a:rPr lang="en-IN" sz="20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000" b="1" dirty="0">
                <a:solidFill>
                  <a:schemeClr val="tx1"/>
                </a:solidFill>
              </a:rPr>
              <a:t>After recovery from viral enteritis, intestinal </a:t>
            </a:r>
            <a:r>
              <a:rPr lang="en-IN" sz="2000" b="1" dirty="0" smtClean="0">
                <a:solidFill>
                  <a:schemeClr val="tx1"/>
                </a:solidFill>
              </a:rPr>
              <a:t>parasites should </a:t>
            </a:r>
            <a:r>
              <a:rPr lang="en-IN" sz="2000" b="1" dirty="0">
                <a:solidFill>
                  <a:schemeClr val="tx1"/>
                </a:solidFill>
              </a:rPr>
              <a:t>be treated with a broad-spectrum anthelmintic such </a:t>
            </a:r>
            <a:r>
              <a:rPr lang="en-IN" sz="2000" b="1" dirty="0" smtClean="0">
                <a:solidFill>
                  <a:schemeClr val="tx1"/>
                </a:solidFill>
              </a:rPr>
              <a:t>as </a:t>
            </a:r>
            <a:r>
              <a:rPr lang="en-IN" sz="2000" b="1" dirty="0" err="1" smtClean="0">
                <a:solidFill>
                  <a:schemeClr val="tx1"/>
                </a:solidFill>
              </a:rPr>
              <a:t>fenbendazole</a:t>
            </a:r>
            <a:r>
              <a:rPr lang="en-IN" sz="2000" b="1" dirty="0" smtClean="0">
                <a:solidFill>
                  <a:schemeClr val="tx1"/>
                </a:solidFill>
              </a:rPr>
              <a:t>.</a:t>
            </a:r>
            <a:endParaRPr lang="en-IN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720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479</TotalTime>
  <Words>722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Windows User</cp:lastModifiedBy>
  <cp:revision>28</cp:revision>
  <dcterms:created xsi:type="dcterms:W3CDTF">2006-08-16T00:00:00Z</dcterms:created>
  <dcterms:modified xsi:type="dcterms:W3CDTF">2020-04-13T05:47:10Z</dcterms:modified>
</cp:coreProperties>
</file>