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8C3E0-20E8-47F9-A885-316A50475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5" y="1122363"/>
            <a:ext cx="8586012" cy="2387600"/>
          </a:xfrm>
        </p:spPr>
        <p:txBody>
          <a:bodyPr/>
          <a:lstStyle/>
          <a:p>
            <a:r>
              <a:rPr lang="en-US" dirty="0"/>
              <a:t>PREPARATION OF ICE CREAM MIX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19193A-5E14-4EE6-915E-A5499F720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2759371" cy="1655762"/>
          </a:xfrm>
        </p:spPr>
        <p:txBody>
          <a:bodyPr/>
          <a:lstStyle/>
          <a:p>
            <a:r>
              <a:rPr lang="en-IN" dirty="0"/>
              <a:t>Dairy Technology</a:t>
            </a:r>
          </a:p>
          <a:p>
            <a:r>
              <a:rPr lang="en-IN" dirty="0" err="1"/>
              <a:t>B.K.Singh</a:t>
            </a:r>
            <a:r>
              <a:rPr lang="en-IN"/>
              <a:t>,</a:t>
            </a:r>
          </a:p>
          <a:p>
            <a:r>
              <a:rPr lang="en-IN"/>
              <a:t>Dairy </a:t>
            </a:r>
            <a:r>
              <a:rPr lang="en-IN" dirty="0"/>
              <a:t>Technology</a:t>
            </a:r>
          </a:p>
          <a:p>
            <a:endParaRPr lang="en-IN" dirty="0"/>
          </a:p>
        </p:txBody>
      </p:sp>
      <p:pic>
        <p:nvPicPr>
          <p:cNvPr id="1026" name="Picture 2" descr="Tetra Pak® Ice Cream Mix unit">
            <a:extLst>
              <a:ext uri="{FF2B5EF4-FFF2-40B4-BE49-F238E27FC236}">
                <a16:creationId xmlns:a16="http://schemas.microsoft.com/office/drawing/2014/main" id="{F3F15C3F-BCC6-4F2E-8FD9-E6DE8DC3C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870" y="3870251"/>
            <a:ext cx="5837273" cy="245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73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F6FC9-A327-48CD-9122-1F3876E5F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Standardization of Ice Cream Mix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41640-6DA9-488D-A3EA-F5E3B059B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W=Whole milk</a:t>
            </a:r>
          </a:p>
          <a:p>
            <a:r>
              <a:rPr lang="en-IN" dirty="0"/>
              <a:t>C=Cream</a:t>
            </a:r>
          </a:p>
          <a:p>
            <a:r>
              <a:rPr lang="en-IN" dirty="0"/>
              <a:t>P=SMP</a:t>
            </a:r>
          </a:p>
          <a:p>
            <a:r>
              <a:rPr lang="en-IN" dirty="0"/>
              <a:t>NDP=Non Dairy Product</a:t>
            </a:r>
          </a:p>
        </p:txBody>
      </p:sp>
    </p:spTree>
    <p:extLst>
      <p:ext uri="{BB962C8B-B14F-4D97-AF65-F5344CB8AC3E}">
        <p14:creationId xmlns:p14="http://schemas.microsoft.com/office/powerpoint/2010/main" val="1534674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191F-337E-4C8E-AE3F-D380CC07A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90242"/>
          </a:xfrm>
        </p:spPr>
        <p:txBody>
          <a:bodyPr/>
          <a:lstStyle/>
          <a:p>
            <a:r>
              <a:rPr lang="en-IN" dirty="0"/>
              <a:t>Blending of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80AB0-46B3-4D1F-BEE2-6078EF3AF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88770"/>
            <a:ext cx="9905999" cy="420243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800" dirty="0"/>
              <a:t>The ingredients to be blended are taken in a vat, where it can be heated to facilitate dissolving, blending and pasteurizing. Mixing process varies from a small batch operation type to a large scale automatic continuous type depending upon the amount of mix to be processed.</a:t>
            </a:r>
          </a:p>
          <a:p>
            <a:pPr algn="just"/>
            <a:r>
              <a:rPr lang="en-IN" sz="2800" dirty="0"/>
              <a:t>Liquid ingredients</a:t>
            </a:r>
          </a:p>
          <a:p>
            <a:pPr algn="just"/>
            <a:r>
              <a:rPr lang="en-IN" sz="2800" dirty="0"/>
              <a:t>Dry ingredients. </a:t>
            </a:r>
          </a:p>
          <a:p>
            <a:pPr algn="just"/>
            <a:r>
              <a:rPr lang="en-IN" sz="2800" dirty="0"/>
              <a:t>Sodium alginate</a:t>
            </a:r>
          </a:p>
          <a:p>
            <a:pPr algn="just"/>
            <a:r>
              <a:rPr lang="en-IN" sz="2800" dirty="0"/>
              <a:t>Sugar</a:t>
            </a:r>
          </a:p>
          <a:p>
            <a:pPr algn="just"/>
            <a:r>
              <a:rPr lang="en-US" sz="2800" dirty="0"/>
              <a:t> Butter, plastic cream, frozen cream or other frozen products(melted form)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1841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E77E9-B7E8-4694-9A81-D5E64FB29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44522"/>
          </a:xfrm>
        </p:spPr>
        <p:txBody>
          <a:bodyPr/>
          <a:lstStyle/>
          <a:p>
            <a:r>
              <a:rPr lang="en-IN" dirty="0"/>
              <a:t>Homogenizing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20671-82FF-423C-9925-A2A4FF701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63040"/>
            <a:ext cx="9905999" cy="49491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/>
              <a:t>Homogenization of ice cream mix is a most essential step to make a permanent and uniform suspension of the fat by reducing the size of the fat droplets to a very small diameter, preferably not more than 2 µm.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never allow the fat to form the cream layer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More uniform ice cream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Smoother texture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Improved whipping ability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Shorter ageing period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Less opportunity for churning to occur in freezer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/>
              <a:t>Less stabilizer is required</a:t>
            </a:r>
          </a:p>
        </p:txBody>
      </p:sp>
    </p:spTree>
    <p:extLst>
      <p:ext uri="{BB962C8B-B14F-4D97-AF65-F5344CB8AC3E}">
        <p14:creationId xmlns:p14="http://schemas.microsoft.com/office/powerpoint/2010/main" val="81028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D1B1B-408F-426F-A0C9-F3DBF8255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Homogenizing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57CEE-14BD-4D03-B006-0E930AAB8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Homogenization of mix is usually done at temperature ranging from 63 to77°C. A pressure of 2000 to 2500 psi (135 to 170 kg/cm 2 ) with one valve or 2500 to 3000 psi (170 to 200 kg/cm 2 ) on the first and 500 psi(35 kg/cm 2 ) on the second stage will usually give good results for an average mix.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40673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4C10F-4DB5-4FD6-8CE5-4B9DCBFBA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81682"/>
          </a:xfrm>
        </p:spPr>
        <p:txBody>
          <a:bodyPr/>
          <a:lstStyle/>
          <a:p>
            <a:r>
              <a:rPr lang="en-IN" dirty="0"/>
              <a:t>Pasteurization of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F79C8-608F-4C23-A4B9-F0CC0E705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85900"/>
            <a:ext cx="9905999" cy="47535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Pasteurization is done to destroy all the pathogenic bacteria in the mix so as to render the final product safe for human consumption </a:t>
            </a:r>
          </a:p>
          <a:p>
            <a:pPr marL="0" indent="0">
              <a:buNone/>
            </a:pPr>
            <a:r>
              <a:rPr lang="en-US" dirty="0"/>
              <a:t>Advantages of pasteurization are:- </a:t>
            </a:r>
          </a:p>
          <a:p>
            <a:r>
              <a:rPr lang="en-US" dirty="0"/>
              <a:t>Renders the mix completely free of pathogenic bacteria.</a:t>
            </a:r>
          </a:p>
          <a:p>
            <a:r>
              <a:rPr lang="en-US" dirty="0"/>
              <a:t> Dissolves and helps to blend the ingredients of the mix. </a:t>
            </a:r>
          </a:p>
          <a:p>
            <a:r>
              <a:rPr lang="en-US" dirty="0"/>
              <a:t>Improves </a:t>
            </a:r>
            <a:r>
              <a:rPr lang="en-US" dirty="0" err="1"/>
              <a:t>flavour</a:t>
            </a:r>
            <a:r>
              <a:rPr lang="en-US" dirty="0"/>
              <a:t>. </a:t>
            </a:r>
          </a:p>
          <a:p>
            <a:r>
              <a:rPr lang="en-US" dirty="0"/>
              <a:t>Improves keeping quality. </a:t>
            </a:r>
          </a:p>
          <a:p>
            <a:r>
              <a:rPr lang="en-US" dirty="0"/>
              <a:t>Produces a more uniform product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6843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B91B-AD24-4CD6-ADFD-5D16A22D9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01672"/>
          </a:xfrm>
        </p:spPr>
        <p:txBody>
          <a:bodyPr/>
          <a:lstStyle/>
          <a:p>
            <a:r>
              <a:rPr lang="en-IN" dirty="0"/>
              <a:t>Cooling of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EC13C-E2E4-4B8D-9E03-287F00816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Mix should be rapidly cooled to a temperature below 4°C using a plate heat exchanger. Unless the mix is cooled to a temperature of 4°C or lower, it will become very viscous and the ice cream will not melt down smoothly. Also, temperatures below 5°C retard the growth of bacteria.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3106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E5577-0513-40DC-933A-710F378B5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84552"/>
          </a:xfrm>
        </p:spPr>
        <p:txBody>
          <a:bodyPr/>
          <a:lstStyle/>
          <a:p>
            <a:r>
              <a:rPr lang="en-IN" dirty="0"/>
              <a:t>Ageing of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7FFA4-4B33-46D8-9D21-7178EA613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Cooled mix is left to age preferably for a period of 24 h at 4°C.</a:t>
            </a:r>
          </a:p>
          <a:p>
            <a:pPr marL="0" indent="0">
              <a:buNone/>
            </a:pPr>
            <a:r>
              <a:rPr lang="en-US" dirty="0"/>
              <a:t>Changes that occurs during ageing are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Hydration of milk proteins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Crystallization of fats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Absorption of water by any added hydrocolloids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Viscosity is increased largely due to the previously mentioned changes.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Ageing is substantially completed within 24 h and longer period should be avoided to control spoilage by </a:t>
            </a:r>
            <a:r>
              <a:rPr lang="en-US" dirty="0" err="1"/>
              <a:t>psychrotrophs</a:t>
            </a:r>
            <a:r>
              <a:rPr lang="en-US" dirty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563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AED8E-47AB-495D-AC1E-33A72EEDC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90242"/>
          </a:xfrm>
        </p:spPr>
        <p:txBody>
          <a:bodyPr/>
          <a:lstStyle/>
          <a:p>
            <a:r>
              <a:rPr lang="en-IN" dirty="0"/>
              <a:t>Flavour Addition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30056-66FD-4F4C-9D54-FF90191A0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08760"/>
            <a:ext cx="9905999" cy="42824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/>
              <a:t>Among the flavouring substances that play an important part in frozen desserts are vanilla, chocolate, strawberry, pineapple, lemon, banana, mango, orange etc. Type and intensity of flavours </a:t>
            </a:r>
            <a:r>
              <a:rPr lang="en-US" dirty="0"/>
              <a:t>are important characteristics in ice cream where delicate </a:t>
            </a:r>
            <a:r>
              <a:rPr lang="en-US" dirty="0" err="1"/>
              <a:t>flavours</a:t>
            </a:r>
            <a:r>
              <a:rPr lang="en-US" dirty="0"/>
              <a:t> are preferred to harsh </a:t>
            </a:r>
            <a:r>
              <a:rPr lang="en-US" dirty="0" err="1"/>
              <a:t>flavours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Examples:- </a:t>
            </a:r>
          </a:p>
          <a:p>
            <a:r>
              <a:rPr lang="en-US" dirty="0"/>
              <a:t>Vanilla </a:t>
            </a:r>
          </a:p>
          <a:p>
            <a:pPr marL="0" indent="0">
              <a:buNone/>
            </a:pPr>
            <a:r>
              <a:rPr lang="en-US" dirty="0"/>
              <a:t>True Vanilla Extract, Concentrated vanilla Extract, True vanilla powder, Vanilla paste</a:t>
            </a:r>
          </a:p>
          <a:p>
            <a:r>
              <a:rPr lang="en-US" dirty="0"/>
              <a:t>Chocolate and Cocoa</a:t>
            </a:r>
          </a:p>
          <a:p>
            <a:pPr marL="0" indent="0">
              <a:buNone/>
            </a:pPr>
            <a:r>
              <a:rPr lang="en-US" dirty="0"/>
              <a:t>Chocolate </a:t>
            </a:r>
            <a:r>
              <a:rPr lang="en-US" dirty="0" err="1"/>
              <a:t>liquor,Cocoa</a:t>
            </a:r>
            <a:r>
              <a:rPr lang="en-US" dirty="0"/>
              <a:t> powder, chocolate blend etc.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8809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F7E4-F0CC-4D57-8E29-5F7EAD40B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Colour Addition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4B5C8-6C9F-4CDF-A192-C17303BB8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Colours</a:t>
            </a:r>
            <a:r>
              <a:rPr lang="en-US" dirty="0"/>
              <a:t> should correspond to the </a:t>
            </a:r>
            <a:r>
              <a:rPr lang="en-US" dirty="0" err="1"/>
              <a:t>flavour</a:t>
            </a:r>
            <a:r>
              <a:rPr lang="en-US" dirty="0"/>
              <a:t>.</a:t>
            </a:r>
          </a:p>
          <a:p>
            <a:r>
              <a:rPr lang="en-US" dirty="0"/>
              <a:t>Harmless</a:t>
            </a:r>
          </a:p>
          <a:p>
            <a:r>
              <a:rPr lang="en-US" dirty="0"/>
              <a:t>Edible</a:t>
            </a:r>
          </a:p>
          <a:p>
            <a:r>
              <a:rPr lang="en-US" dirty="0"/>
              <a:t>Legally Permitted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28303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ank you images">
            <a:extLst>
              <a:ext uri="{FF2B5EF4-FFF2-40B4-BE49-F238E27FC236}">
                <a16:creationId xmlns:a16="http://schemas.microsoft.com/office/drawing/2014/main" id="{B40622A9-C4FF-4525-BE69-E2A9A0A60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460" y="1108710"/>
            <a:ext cx="6275069" cy="438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633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76792-1E39-4690-8EEB-2480503BA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42180"/>
          </a:xfrm>
        </p:spPr>
        <p:txBody>
          <a:bodyPr/>
          <a:lstStyle/>
          <a:p>
            <a:r>
              <a:rPr lang="en-IN" dirty="0"/>
              <a:t>Ice </a:t>
            </a:r>
            <a:r>
              <a:rPr lang="en-IN" dirty="0" err="1"/>
              <a:t>CrEam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82CBE-5A86-4E33-B835-52767A3DE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Ice cream is a complex product containing milk components like emulsified fat, protein in colloidal form and a solution of lactose and salts along with or without cane sugar, eggs, fruit juices, fruits, </a:t>
            </a:r>
            <a:r>
              <a:rPr lang="en-US" dirty="0" err="1"/>
              <a:t>flavours</a:t>
            </a:r>
            <a:r>
              <a:rPr lang="en-US" dirty="0"/>
              <a:t>, </a:t>
            </a:r>
            <a:r>
              <a:rPr lang="en-US" dirty="0" err="1"/>
              <a:t>colours</a:t>
            </a:r>
            <a:r>
              <a:rPr lang="en-US" dirty="0"/>
              <a:t>, stabilizers and emulsifiers.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730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DE4A2-A507-4CA3-ADD1-DC953A561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95982"/>
          </a:xfrm>
        </p:spPr>
        <p:txBody>
          <a:bodyPr/>
          <a:lstStyle/>
          <a:p>
            <a:r>
              <a:rPr lang="en-US" dirty="0"/>
              <a:t>Preparation of ice cream mix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C4A4D-2895-44F2-954D-F5A34167A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11630"/>
            <a:ext cx="9905999" cy="47777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/>
              <a:t>Preparation of ice cream mix involves various essential steps viz. </a:t>
            </a:r>
          </a:p>
          <a:p>
            <a:pPr marL="0" indent="0" algn="just">
              <a:buNone/>
            </a:pPr>
            <a:r>
              <a:rPr lang="en-US" dirty="0"/>
              <a:t>Selection of ingredients </a:t>
            </a:r>
          </a:p>
          <a:p>
            <a:pPr marL="0" indent="0" algn="just">
              <a:buNone/>
            </a:pPr>
            <a:r>
              <a:rPr lang="en-US" dirty="0"/>
              <a:t>Formulation of ice cream mix </a:t>
            </a:r>
          </a:p>
          <a:p>
            <a:pPr marL="0" indent="0" algn="just">
              <a:buNone/>
            </a:pPr>
            <a:r>
              <a:rPr lang="en-US" dirty="0"/>
              <a:t>Blending of mix </a:t>
            </a:r>
          </a:p>
          <a:p>
            <a:pPr marL="0" indent="0" algn="just">
              <a:buNone/>
            </a:pPr>
            <a:r>
              <a:rPr lang="en-US" dirty="0"/>
              <a:t>Pasteurization of mix </a:t>
            </a:r>
          </a:p>
          <a:p>
            <a:pPr marL="0" indent="0" algn="just">
              <a:buNone/>
            </a:pPr>
            <a:r>
              <a:rPr lang="en-US" dirty="0"/>
              <a:t>Homogenization of mix </a:t>
            </a:r>
          </a:p>
          <a:p>
            <a:pPr marL="0" indent="0" algn="just">
              <a:buNone/>
            </a:pPr>
            <a:r>
              <a:rPr lang="en-US" dirty="0"/>
              <a:t>Cooling of mix </a:t>
            </a:r>
          </a:p>
          <a:p>
            <a:pPr marL="0" indent="0" algn="just">
              <a:buNone/>
            </a:pPr>
            <a:r>
              <a:rPr lang="en-US" dirty="0"/>
              <a:t>Ageing of mix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908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ADF5-56DF-4C2F-9EF5-36C62E1D8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95982"/>
          </a:xfrm>
        </p:spPr>
        <p:txBody>
          <a:bodyPr/>
          <a:lstStyle/>
          <a:p>
            <a:r>
              <a:rPr lang="en-IN" dirty="0"/>
              <a:t>Selection of Ingredients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49C8D-271E-4939-83B8-2327D602B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97380"/>
            <a:ext cx="9905999" cy="38938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Selection of ingredients depends on their </a:t>
            </a:r>
          </a:p>
          <a:p>
            <a:pPr marL="0" indent="0">
              <a:buNone/>
            </a:pPr>
            <a:r>
              <a:rPr lang="en-US" dirty="0"/>
              <a:t>Availability </a:t>
            </a:r>
          </a:p>
          <a:p>
            <a:pPr marL="0" indent="0">
              <a:buNone/>
            </a:pPr>
            <a:r>
              <a:rPr lang="en-US" dirty="0"/>
              <a:t>Perishability </a:t>
            </a:r>
          </a:p>
          <a:p>
            <a:pPr marL="0" indent="0">
              <a:buNone/>
            </a:pPr>
            <a:r>
              <a:rPr lang="en-US" dirty="0"/>
              <a:t>Convenience in handling</a:t>
            </a:r>
          </a:p>
          <a:p>
            <a:pPr marL="0" indent="0">
              <a:buNone/>
            </a:pPr>
            <a:r>
              <a:rPr lang="en-US" dirty="0"/>
              <a:t> Effect on </a:t>
            </a:r>
            <a:r>
              <a:rPr lang="en-US" dirty="0" err="1"/>
              <a:t>flavour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body and texture of ice cream </a:t>
            </a:r>
          </a:p>
          <a:p>
            <a:pPr marL="0" indent="0">
              <a:buNone/>
            </a:pPr>
            <a:r>
              <a:rPr lang="en-US" dirty="0"/>
              <a:t>Cost </a:t>
            </a:r>
          </a:p>
          <a:p>
            <a:pPr marL="0" indent="0">
              <a:buNone/>
            </a:pPr>
            <a:r>
              <a:rPr lang="en-US" dirty="0" err="1"/>
              <a:t>Equipments</a:t>
            </a:r>
            <a:r>
              <a:rPr lang="en-US" dirty="0"/>
              <a:t> available </a:t>
            </a:r>
            <a:r>
              <a:rPr lang="en-US" dirty="0" err="1"/>
              <a:t>etc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6169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2F897-5039-4615-9AC1-406BA706C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81682"/>
          </a:xfrm>
        </p:spPr>
        <p:txBody>
          <a:bodyPr/>
          <a:lstStyle/>
          <a:p>
            <a:r>
              <a:rPr lang="en-IN" dirty="0"/>
              <a:t>Dairy Ingredients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8A85B-A0CD-4586-ACE6-3CDA4E9D5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37360"/>
            <a:ext cx="9905999" cy="46405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dirty="0"/>
              <a:t>Dairy products that supply fat and MSNF – Sweet cream, </a:t>
            </a:r>
          </a:p>
          <a:p>
            <a:pPr marL="0" indent="0" algn="just">
              <a:buNone/>
            </a:pPr>
            <a:r>
              <a:rPr lang="en-IN" dirty="0"/>
              <a:t>Sweet milk, </a:t>
            </a:r>
          </a:p>
          <a:p>
            <a:pPr marL="0" indent="0" algn="just">
              <a:buNone/>
            </a:pPr>
            <a:r>
              <a:rPr lang="en-IN" dirty="0"/>
              <a:t>fresh butter, </a:t>
            </a:r>
          </a:p>
          <a:p>
            <a:pPr marL="0" indent="0" algn="just">
              <a:buNone/>
            </a:pPr>
            <a:r>
              <a:rPr lang="en-IN" dirty="0"/>
              <a:t>unsweetened, </a:t>
            </a:r>
          </a:p>
          <a:p>
            <a:pPr marL="0" indent="0" algn="just">
              <a:buNone/>
            </a:pPr>
            <a:r>
              <a:rPr lang="en-IN" dirty="0"/>
              <a:t>condensed and evaporated milks , </a:t>
            </a:r>
          </a:p>
          <a:p>
            <a:pPr marL="0" indent="0" algn="just">
              <a:buNone/>
            </a:pPr>
            <a:r>
              <a:rPr lang="en-IN" dirty="0"/>
              <a:t>full-cream milk powder, </a:t>
            </a:r>
          </a:p>
          <a:p>
            <a:pPr marL="0" indent="0" algn="just">
              <a:buNone/>
            </a:pPr>
            <a:r>
              <a:rPr lang="en-IN" dirty="0"/>
              <a:t>separated milk powder. </a:t>
            </a:r>
          </a:p>
        </p:txBody>
      </p:sp>
    </p:spTree>
    <p:extLst>
      <p:ext uri="{BB962C8B-B14F-4D97-AF65-F5344CB8AC3E}">
        <p14:creationId xmlns:p14="http://schemas.microsoft.com/office/powerpoint/2010/main" val="3158435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9B3AE-68EC-4CCE-82CD-B38977426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13102"/>
          </a:xfrm>
        </p:spPr>
        <p:txBody>
          <a:bodyPr/>
          <a:lstStyle/>
          <a:p>
            <a:r>
              <a:rPr lang="en-IN" dirty="0"/>
              <a:t>Non-Dairy Ingredients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E637C-7E66-4558-957D-ECA13650A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31620"/>
            <a:ext cx="9905999" cy="4259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dirty="0"/>
              <a:t>Sweetening agents – Cane sugar, beet sugar, corn sugar, corn syrup, invert </a:t>
            </a:r>
            <a:r>
              <a:rPr lang="en-IN" dirty="0" err="1"/>
              <a:t>sugar,saccharin</a:t>
            </a: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dirty="0"/>
              <a:t> Stabilizers– </a:t>
            </a:r>
            <a:r>
              <a:rPr lang="en-IN" dirty="0" err="1"/>
              <a:t>Gelatin</a:t>
            </a:r>
            <a:r>
              <a:rPr lang="en-IN" dirty="0"/>
              <a:t>, sodium alginate, guar gum, etc. </a:t>
            </a:r>
          </a:p>
          <a:p>
            <a:pPr marL="0" indent="0">
              <a:buNone/>
            </a:pPr>
            <a:r>
              <a:rPr lang="en-IN" dirty="0"/>
              <a:t>Emulsifiers– Mono or di-glycerides of fat forming fatty acids </a:t>
            </a:r>
          </a:p>
          <a:p>
            <a:pPr marL="0" indent="0">
              <a:buNone/>
            </a:pPr>
            <a:r>
              <a:rPr lang="en-IN" dirty="0"/>
              <a:t>Flavours– Vanilla, chocolate, strawberry, pineapple, lemon, banana, mango, orange, etc. </a:t>
            </a:r>
          </a:p>
          <a:p>
            <a:pPr marL="0" indent="0">
              <a:buNone/>
            </a:pPr>
            <a:r>
              <a:rPr lang="en-IN" dirty="0"/>
              <a:t>Colours– Yellow, green, pink, etc. </a:t>
            </a:r>
          </a:p>
          <a:p>
            <a:pPr marL="0" indent="0">
              <a:buNone/>
            </a:pPr>
            <a:r>
              <a:rPr lang="en-IN" dirty="0"/>
              <a:t>Egg solids – Yolk solids </a:t>
            </a:r>
          </a:p>
          <a:p>
            <a:pPr marL="0" indent="0">
              <a:buNone/>
            </a:pPr>
            <a:r>
              <a:rPr lang="en-IN" dirty="0"/>
              <a:t>Fruits &amp; nuts – Apple, banana, mango, pine apple, grape, almond, pistachio, cashew nut, walnut and groundnut. </a:t>
            </a:r>
          </a:p>
        </p:txBody>
      </p:sp>
    </p:spTree>
    <p:extLst>
      <p:ext uri="{BB962C8B-B14F-4D97-AF65-F5344CB8AC3E}">
        <p14:creationId xmlns:p14="http://schemas.microsoft.com/office/powerpoint/2010/main" val="1388640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BEF2B-007A-42BE-88AE-2FE23C37E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35962"/>
          </a:xfrm>
        </p:spPr>
        <p:txBody>
          <a:bodyPr/>
          <a:lstStyle/>
          <a:p>
            <a:r>
              <a:rPr lang="en-IN" dirty="0"/>
              <a:t>Formulations of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F1DB0-6EFB-4F36-ABF7-50DB3D28A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fundamental requirement of mix formulation is to obtain a well balanced mix which also satisfies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legal standards.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correct total solids to water ratio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There is inverse relation between fat and SNF in ice cream mix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correct fat to sugar ratio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4372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F45AD-2FBD-4EF9-88C8-42FB13A22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Formulations of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3D875-D644-4E6C-9F57-C01D51A17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following methods can be used to calculate the mixes: </a:t>
            </a:r>
          </a:p>
          <a:p>
            <a:r>
              <a:rPr lang="en-US" dirty="0"/>
              <a:t>Pearson square method </a:t>
            </a:r>
          </a:p>
          <a:p>
            <a:r>
              <a:rPr lang="en-US" dirty="0"/>
              <a:t>Serum point method </a:t>
            </a:r>
          </a:p>
          <a:p>
            <a:r>
              <a:rPr lang="en-US" dirty="0"/>
              <a:t>Formula tables / graphics method </a:t>
            </a:r>
          </a:p>
          <a:p>
            <a:r>
              <a:rPr lang="en-US" dirty="0"/>
              <a:t>Algebraic method </a:t>
            </a:r>
          </a:p>
          <a:p>
            <a:r>
              <a:rPr lang="en-US" dirty="0"/>
              <a:t>Computer developed formulations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3675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8E935-F214-4438-AF2C-C7360F624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27510"/>
          </a:xfrm>
        </p:spPr>
        <p:txBody>
          <a:bodyPr/>
          <a:lstStyle/>
          <a:p>
            <a:r>
              <a:rPr lang="en-US" dirty="0"/>
              <a:t>Standardization of Ice Cream Mix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8791A-4F7F-4068-B47C-1F3A3F9DD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31088"/>
            <a:ext cx="9905999" cy="48803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In order to attain the desired composition of ice cream mix, the calculated quantities of ingredients (dairy and non dairy) is obtained through standardization. This is accomplished using either (a) </a:t>
            </a:r>
            <a:r>
              <a:rPr lang="en-US" dirty="0" err="1"/>
              <a:t>Algaebraic</a:t>
            </a:r>
            <a:r>
              <a:rPr lang="en-US" dirty="0"/>
              <a:t> method, (b) Serum Point method</a:t>
            </a:r>
          </a:p>
          <a:p>
            <a:pPr marL="0" indent="0">
              <a:buNone/>
            </a:pPr>
            <a:r>
              <a:rPr lang="en-US" dirty="0"/>
              <a:t>In algebraic method the following three equations are used:</a:t>
            </a:r>
          </a:p>
          <a:p>
            <a:pPr marL="0" indent="0">
              <a:buNone/>
            </a:pPr>
            <a:r>
              <a:rPr lang="en-US" dirty="0"/>
              <a:t>Quantity equation(W+C+P=100-NDP)</a:t>
            </a:r>
          </a:p>
          <a:p>
            <a:pPr marL="0" indent="0">
              <a:buNone/>
            </a:pPr>
            <a:r>
              <a:rPr lang="en-US" dirty="0"/>
              <a:t>Fat equation (W×F1+C×F2+P×F3=Desired fat % ×100)</a:t>
            </a:r>
          </a:p>
          <a:p>
            <a:pPr marL="0" indent="0">
              <a:buNone/>
            </a:pPr>
            <a:r>
              <a:rPr lang="en-US" dirty="0"/>
              <a:t>SNF equation(W×SNF1+C×SNF2+P×SNF3=Desired SNF%×100)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4822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198</TotalTime>
  <Words>1006</Words>
  <Application>Microsoft Office PowerPoint</Application>
  <PresentationFormat>Widescreen</PresentationFormat>
  <Paragraphs>112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Trebuchet MS</vt:lpstr>
      <vt:lpstr>Tw Cen MT</vt:lpstr>
      <vt:lpstr>Wingdings</vt:lpstr>
      <vt:lpstr>Circuit</vt:lpstr>
      <vt:lpstr>PREPARATION OF ICE CREAM MIX</vt:lpstr>
      <vt:lpstr>Ice CrEam</vt:lpstr>
      <vt:lpstr>Preparation of ice cream mix</vt:lpstr>
      <vt:lpstr>Selection of Ingredients</vt:lpstr>
      <vt:lpstr>Dairy Ingredients</vt:lpstr>
      <vt:lpstr>Non-Dairy Ingredients</vt:lpstr>
      <vt:lpstr>Formulations of Mix</vt:lpstr>
      <vt:lpstr>Formulations of Mix</vt:lpstr>
      <vt:lpstr>Standardization of Ice Cream Mix</vt:lpstr>
      <vt:lpstr>Standardization of Ice Cream Mix</vt:lpstr>
      <vt:lpstr>Blending of Mix</vt:lpstr>
      <vt:lpstr>Homogenizing Mix</vt:lpstr>
      <vt:lpstr>Homogenizing Mix</vt:lpstr>
      <vt:lpstr>Pasteurization of Mix</vt:lpstr>
      <vt:lpstr>Cooling of Mix</vt:lpstr>
      <vt:lpstr>Ageing of Mix</vt:lpstr>
      <vt:lpstr>Flavour Addition</vt:lpstr>
      <vt:lpstr>Colour Addition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ICE CREAM MIX</dc:title>
  <dc:creator>DR.VK SINGH</dc:creator>
  <cp:lastModifiedBy>DR.VK SINGH</cp:lastModifiedBy>
  <cp:revision>75</cp:revision>
  <dcterms:created xsi:type="dcterms:W3CDTF">2020-04-11T11:33:54Z</dcterms:created>
  <dcterms:modified xsi:type="dcterms:W3CDTF">2020-04-16T13:48:25Z</dcterms:modified>
</cp:coreProperties>
</file>