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72" r:id="rId4"/>
    <p:sldId id="258" r:id="rId5"/>
    <p:sldId id="260" r:id="rId6"/>
    <p:sldId id="263" r:id="rId7"/>
    <p:sldId id="264" r:id="rId8"/>
    <p:sldId id="268" r:id="rId9"/>
    <p:sldId id="261"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02BEB-93E8-4EE7-B998-C1A7C8F9C4E0}" type="datetimeFigureOut">
              <a:rPr lang="en-US" smtClean="0"/>
              <a:t>26/04/2020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932789-01DE-4570-A0C6-A50AE443D8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932789-01DE-4570-A0C6-A50AE443D8B4}"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932789-01DE-4570-A0C6-A50AE443D8B4}"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26/04/2020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26/04/2020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428604"/>
            <a:ext cx="7243786" cy="1785950"/>
          </a:xfrm>
        </p:spPr>
        <p:txBody>
          <a:bodyPr>
            <a:noAutofit/>
          </a:bodyPr>
          <a:lstStyle/>
          <a:p>
            <a:pPr algn="ct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
            </a:r>
            <a:br>
              <a:rPr lang="en-IN" sz="3600" b="1" dirty="0" smtClean="0"/>
            </a:br>
            <a:r>
              <a:rPr lang="en-IN" sz="3600" b="1" dirty="0" smtClean="0"/>
              <a:t>FORM FILL  AND SEAL </a:t>
            </a:r>
            <a:r>
              <a:rPr lang="en-IN" sz="3600" b="1" dirty="0" smtClean="0"/>
              <a:t>PACKAGING</a:t>
            </a:r>
            <a:r>
              <a:rPr lang="en-IN" sz="3600" b="1" dirty="0" smtClean="0"/>
              <a:t> </a:t>
            </a:r>
            <a:r>
              <a:rPr lang="en-IN" sz="3600" b="1" dirty="0" smtClean="0"/>
              <a:t>MACHINES </a:t>
            </a:r>
            <a:r>
              <a:rPr lang="en-IN" sz="3600" b="1" dirty="0" smtClean="0"/>
              <a:t> </a:t>
            </a:r>
            <a:r>
              <a:rPr lang="en-IN" sz="3600" b="1" dirty="0" smtClean="0"/>
              <a:t/>
            </a:r>
            <a:br>
              <a:rPr lang="en-IN" sz="3600" b="1" dirty="0" smtClean="0"/>
            </a:br>
            <a:endParaRPr lang="en-IN" sz="3600" dirty="0"/>
          </a:p>
        </p:txBody>
      </p:sp>
      <p:sp>
        <p:nvSpPr>
          <p:cNvPr id="3" name="Subtitle 2"/>
          <p:cNvSpPr>
            <a:spLocks noGrp="1"/>
          </p:cNvSpPr>
          <p:nvPr>
            <p:ph type="subTitle" idx="1"/>
          </p:nvPr>
        </p:nvSpPr>
        <p:spPr>
          <a:xfrm>
            <a:off x="1432560" y="3500438"/>
            <a:ext cx="7406640" cy="2643206"/>
          </a:xfrm>
        </p:spPr>
        <p:txBody>
          <a:bodyPr>
            <a:normAutofit fontScale="92500" lnSpcReduction="20000"/>
          </a:bodyPr>
          <a:lstStyle/>
          <a:p>
            <a:pPr algn="ctr"/>
            <a:endParaRPr lang="en-IN" b="1" dirty="0" smtClean="0"/>
          </a:p>
          <a:p>
            <a:pPr algn="ctr"/>
            <a:r>
              <a:rPr lang="en-IN" sz="2800" b="1" dirty="0" smtClean="0"/>
              <a:t>Dairy </a:t>
            </a:r>
            <a:r>
              <a:rPr lang="en-IN" sz="2800" b="1" dirty="0" smtClean="0"/>
              <a:t>Process Engineering (DTE -221)</a:t>
            </a:r>
            <a:br>
              <a:rPr lang="en-IN" sz="2800" b="1" dirty="0" smtClean="0"/>
            </a:br>
            <a:endParaRPr lang="en-IN" sz="2800" b="1" dirty="0" smtClean="0"/>
          </a:p>
          <a:p>
            <a:pPr algn="ctr"/>
            <a:r>
              <a:rPr lang="en-IN" b="1" dirty="0" smtClean="0"/>
              <a:t>Dr. J. </a:t>
            </a:r>
            <a:r>
              <a:rPr lang="en-IN" b="1" dirty="0" err="1" smtClean="0"/>
              <a:t>Badshah</a:t>
            </a:r>
            <a:r>
              <a:rPr lang="en-IN" b="1" dirty="0" smtClean="0"/>
              <a:t>, Univ. Prof., </a:t>
            </a:r>
          </a:p>
          <a:p>
            <a:pPr algn="ctr"/>
            <a:r>
              <a:rPr lang="en-IN" b="1" dirty="0" smtClean="0"/>
              <a:t>Dairy Engineering Department </a:t>
            </a:r>
            <a:endParaRPr lang="en-IN" b="1" dirty="0" smtClean="0"/>
          </a:p>
          <a:p>
            <a:pPr algn="ctr"/>
            <a:r>
              <a:rPr lang="en-IN" b="1" dirty="0" smtClean="0"/>
              <a:t>Sanjay Gandhi Institute of Dairy Technology</a:t>
            </a:r>
          </a:p>
          <a:p>
            <a:pPr algn="ctr"/>
            <a:r>
              <a:rPr lang="en-IN" b="1" dirty="0" smtClean="0"/>
              <a:t>(Bihar Animal Sciences University, Patna)</a:t>
            </a:r>
            <a:endParaRPr lang="en-IN"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286116" y="1000109"/>
            <a:ext cx="3571899" cy="1357322"/>
          </a:xfrm>
          <a:prstGeom prst="rect">
            <a:avLst/>
          </a:prstGeom>
        </p:spPr>
        <p:txBody>
          <a:bodyPr wrap="none" fromWordArt="1">
            <a:prstTxWarp prst="textSlantUp">
              <a:avLst>
                <a:gd name="adj" fmla="val 55556"/>
              </a:avLst>
            </a:prstTxWarp>
          </a:bodyPr>
          <a:lstStyle/>
          <a:p>
            <a:pPr algn="ctr"/>
            <a:r>
              <a:rPr lang="en-US" sz="3200" kern="10" dirty="0">
                <a:ln w="9525">
                  <a:solidFill>
                    <a:srgbClr val="000000"/>
                  </a:solidFill>
                  <a:round/>
                  <a:headEnd/>
                  <a:tailEnd/>
                </a:ln>
                <a:solidFill>
                  <a:srgbClr val="FFFF00"/>
                </a:solidFill>
                <a:latin typeface="Arial Black"/>
              </a:rPr>
              <a:t>THANK YOU</a:t>
            </a:r>
          </a:p>
        </p:txBody>
      </p:sp>
      <p:pic>
        <p:nvPicPr>
          <p:cNvPr id="4098" name="Picture 2" descr="C:\Users\jhangir\Desktop\images ffs.jpg"/>
          <p:cNvPicPr>
            <a:picLocks noChangeAspect="1" noChangeArrowheads="1"/>
          </p:cNvPicPr>
          <p:nvPr/>
        </p:nvPicPr>
        <p:blipFill>
          <a:blip r:embed="rId2"/>
          <a:srcRect/>
          <a:stretch>
            <a:fillRect/>
          </a:stretch>
        </p:blipFill>
        <p:spPr bwMode="auto">
          <a:xfrm>
            <a:off x="2786050" y="3571876"/>
            <a:ext cx="4857784" cy="2714629"/>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Fill Seal(FFS) </a:t>
            </a:r>
            <a:r>
              <a:rPr lang="en-US" dirty="0" smtClean="0"/>
              <a:t>Machine</a:t>
            </a:r>
            <a:endParaRPr lang="en-IN" dirty="0"/>
          </a:p>
        </p:txBody>
      </p:sp>
      <p:sp>
        <p:nvSpPr>
          <p:cNvPr id="3" name="Content Placeholder 2"/>
          <p:cNvSpPr>
            <a:spLocks noGrp="1"/>
          </p:cNvSpPr>
          <p:nvPr>
            <p:ph idx="1"/>
          </p:nvPr>
        </p:nvSpPr>
        <p:spPr>
          <a:xfrm>
            <a:off x="1435608" y="1214422"/>
            <a:ext cx="7498080" cy="5429288"/>
          </a:xfrm>
        </p:spPr>
        <p:txBody>
          <a:bodyPr>
            <a:normAutofit fontScale="77500" lnSpcReduction="20000"/>
          </a:bodyPr>
          <a:lstStyle/>
          <a:p>
            <a:pPr algn="just"/>
            <a:r>
              <a:rPr lang="en-US" sz="3400" dirty="0" smtClean="0"/>
              <a:t>It is a type of filling </a:t>
            </a:r>
            <a:r>
              <a:rPr lang="en-US" sz="3400" dirty="0" smtClean="0"/>
              <a:t>equipment that can fill in a flexible packing material. The product should be free flowing type, either liquid or even granular. </a:t>
            </a:r>
            <a:r>
              <a:rPr lang="en-US" sz="3400" dirty="0" smtClean="0"/>
              <a:t> It may be controlled </a:t>
            </a:r>
            <a:r>
              <a:rPr lang="en-US" sz="3400" dirty="0" smtClean="0"/>
              <a:t>electro-pneumatically or mechanically</a:t>
            </a:r>
            <a:r>
              <a:rPr lang="en-US" sz="3400" dirty="0" smtClean="0"/>
              <a:t>. </a:t>
            </a:r>
            <a:r>
              <a:rPr lang="en-US" sz="3400" dirty="0" smtClean="0"/>
              <a:t>There is option for variation in size and quantity of the product packed. </a:t>
            </a:r>
          </a:p>
          <a:p>
            <a:pPr algn="just"/>
            <a:r>
              <a:rPr lang="en-US" sz="3400" dirty="0" smtClean="0"/>
              <a:t>The process involves certain steps, which will take place cyclically in auto operation.</a:t>
            </a:r>
          </a:p>
          <a:p>
            <a:pPr algn="just">
              <a:buNone/>
            </a:pPr>
            <a:endParaRPr lang="en-US" sz="3400" dirty="0" smtClean="0"/>
          </a:p>
          <a:p>
            <a:pPr algn="just"/>
            <a:r>
              <a:rPr lang="en-US" sz="3400" dirty="0" smtClean="0"/>
              <a:t>1. Forming of tube of packing material from film in rolled state</a:t>
            </a:r>
          </a:p>
          <a:p>
            <a:pPr algn="just"/>
            <a:r>
              <a:rPr lang="en-US" sz="3400" dirty="0" smtClean="0"/>
              <a:t>2. Simultaneous operation of filling and sealing</a:t>
            </a:r>
          </a:p>
          <a:p>
            <a:pPr algn="just"/>
            <a:r>
              <a:rPr lang="en-US" sz="3400" dirty="0" smtClean="0"/>
              <a:t>3. Movement of film to form next package</a:t>
            </a:r>
          </a:p>
          <a:p>
            <a:pPr algn="just"/>
            <a:r>
              <a:rPr lang="en-US" sz="3400" dirty="0" smtClean="0"/>
              <a:t>4. Simultaneous separation of filled and sealed packet while filling of next packet.</a:t>
            </a:r>
          </a:p>
          <a:p>
            <a:pPr algn="just">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Autofit/>
          </a:bodyPr>
          <a:lstStyle/>
          <a:p>
            <a:r>
              <a:rPr lang="en-IN" sz="2800" b="1" dirty="0" smtClean="0"/>
              <a:t>Film Feed Circuit in single head FFS Machine</a:t>
            </a:r>
            <a:endParaRPr lang="en-IN" sz="2800" b="1" dirty="0"/>
          </a:p>
        </p:txBody>
      </p:sp>
      <p:pic>
        <p:nvPicPr>
          <p:cNvPr id="1026" name="Picture 2" descr="C:\Users\jhangir\Desktop\24.1.jpg"/>
          <p:cNvPicPr>
            <a:picLocks noGrp="1" noChangeAspect="1" noChangeArrowheads="1"/>
          </p:cNvPicPr>
          <p:nvPr>
            <p:ph idx="1"/>
          </p:nvPr>
        </p:nvPicPr>
        <p:blipFill>
          <a:blip r:embed="rId2"/>
          <a:srcRect/>
          <a:stretch>
            <a:fillRect/>
          </a:stretch>
        </p:blipFill>
        <p:spPr bwMode="auto">
          <a:xfrm>
            <a:off x="2300811" y="642938"/>
            <a:ext cx="5414461" cy="62150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normAutofit/>
          </a:bodyPr>
          <a:lstStyle/>
          <a:p>
            <a:r>
              <a:rPr lang="en-IN" sz="3600" b="1" dirty="0" smtClean="0"/>
              <a:t>Working of FFS Machine</a:t>
            </a:r>
            <a:endParaRPr lang="en-IN" sz="3600" b="1" dirty="0"/>
          </a:p>
        </p:txBody>
      </p:sp>
      <p:sp>
        <p:nvSpPr>
          <p:cNvPr id="3" name="Content Placeholder 2"/>
          <p:cNvSpPr>
            <a:spLocks noGrp="1"/>
          </p:cNvSpPr>
          <p:nvPr>
            <p:ph idx="1"/>
          </p:nvPr>
        </p:nvSpPr>
        <p:spPr>
          <a:xfrm>
            <a:off x="457200" y="714356"/>
            <a:ext cx="8229600" cy="5929330"/>
          </a:xfrm>
        </p:spPr>
        <p:txBody>
          <a:bodyPr>
            <a:normAutofit fontScale="62500" lnSpcReduction="20000"/>
          </a:bodyPr>
          <a:lstStyle/>
          <a:p>
            <a:pPr algn="just"/>
            <a:r>
              <a:rPr lang="en-US" sz="3800" dirty="0" smtClean="0"/>
              <a:t>The forming plates rolled the flat film in to tube </a:t>
            </a:r>
            <a:r>
              <a:rPr lang="en-US" sz="3800" dirty="0" smtClean="0"/>
              <a:t>with a </a:t>
            </a:r>
            <a:r>
              <a:rPr lang="en-US" sz="3800" dirty="0" smtClean="0"/>
              <a:t>certain band of </a:t>
            </a:r>
            <a:r>
              <a:rPr lang="en-US" sz="3800" dirty="0" smtClean="0"/>
              <a:t>overlap</a:t>
            </a:r>
            <a:r>
              <a:rPr lang="en-US" sz="3800" dirty="0" smtClean="0"/>
              <a:t> </a:t>
            </a:r>
            <a:r>
              <a:rPr lang="en-US" sz="3800" dirty="0" smtClean="0"/>
              <a:t>when the film is brought to the front side after passing over UV tube. The Fluid filling pipe is enveloped within the flexible film tube.</a:t>
            </a:r>
          </a:p>
          <a:p>
            <a:pPr algn="just"/>
            <a:endParaRPr lang="en-US" sz="3400" dirty="0" smtClean="0"/>
          </a:p>
          <a:p>
            <a:pPr algn="just"/>
            <a:r>
              <a:rPr lang="en-IN" sz="3800" dirty="0" smtClean="0"/>
              <a:t>When the film tube  passes over stationary jaw, the moving jaw of vertical seal supplied with variable voltage in a </a:t>
            </a:r>
            <a:r>
              <a:rPr lang="en-IN" sz="3800" dirty="0" err="1" smtClean="0"/>
              <a:t>nichrome</a:t>
            </a:r>
            <a:r>
              <a:rPr lang="en-IN" sz="3800" dirty="0" smtClean="0"/>
              <a:t> rod is engaged such that the heat is generated and </a:t>
            </a:r>
            <a:r>
              <a:rPr lang="en-US" sz="3800" dirty="0" smtClean="0"/>
              <a:t>allowing </a:t>
            </a:r>
            <a:r>
              <a:rPr lang="en-US" sz="3800" dirty="0" smtClean="0"/>
              <a:t>only the heat to pass on to the film and partly melting and fusing the vertical joint</a:t>
            </a:r>
            <a:r>
              <a:rPr lang="en-US" sz="3800" dirty="0" smtClean="0"/>
              <a:t>. </a:t>
            </a:r>
            <a:r>
              <a:rPr lang="en-US" sz="3800" dirty="0" smtClean="0"/>
              <a:t>The film is supported by Teflon cloth and rubber cushion, as well as protected by Teflon cloth from sealing </a:t>
            </a:r>
            <a:r>
              <a:rPr lang="en-US" sz="3800" dirty="0" smtClean="0"/>
              <a:t>rod</a:t>
            </a:r>
            <a:r>
              <a:rPr lang="en-US" sz="3800" dirty="0" smtClean="0"/>
              <a:t> </a:t>
            </a:r>
            <a:r>
              <a:rPr lang="en-US" sz="3800" dirty="0" smtClean="0"/>
              <a:t>to avoid the electricity passing to film and other parts.</a:t>
            </a:r>
          </a:p>
          <a:p>
            <a:pPr algn="just">
              <a:buNone/>
            </a:pPr>
            <a:endParaRPr lang="en-IN" sz="3800" dirty="0" smtClean="0"/>
          </a:p>
          <a:p>
            <a:pPr algn="just"/>
            <a:r>
              <a:rPr lang="en-US" sz="3800" dirty="0" smtClean="0"/>
              <a:t>During the period when the current does not pass, when the jaws are disengaged, the cooling water being circulated in the moving jaw, cools it and prevents continuous over heating of the sealing rod. </a:t>
            </a:r>
            <a:endParaRPr lang="en-IN" sz="3800" dirty="0"/>
          </a:p>
          <a:p>
            <a:pPr algn="just"/>
            <a:endParaRPr lang="en-IN"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IN" sz="3600" b="1" dirty="0" smtClean="0"/>
              <a:t/>
            </a:r>
            <a:br>
              <a:rPr lang="en-IN" sz="3600" b="1" dirty="0" smtClean="0"/>
            </a:br>
            <a:r>
              <a:rPr lang="en-IN" sz="3600" b="1" dirty="0" smtClean="0"/>
              <a:t>Working </a:t>
            </a:r>
            <a:r>
              <a:rPr lang="en-IN" sz="3600" b="1" dirty="0" smtClean="0"/>
              <a:t>of FFS Machine</a:t>
            </a:r>
            <a:r>
              <a:rPr lang="en-IN" sz="3600" dirty="0"/>
              <a:t/>
            </a:r>
            <a:br>
              <a:rPr lang="en-IN" sz="3600" dirty="0"/>
            </a:br>
            <a:endParaRPr lang="en-IN" sz="3600"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pPr algn="just"/>
            <a:r>
              <a:rPr lang="en-US" sz="2800" dirty="0" smtClean="0"/>
              <a:t>There </a:t>
            </a:r>
            <a:r>
              <a:rPr lang="en-US" sz="2800" dirty="0" smtClean="0"/>
              <a:t>are a pair of nip rollers </a:t>
            </a:r>
            <a:r>
              <a:rPr lang="en-US" sz="2800" dirty="0" smtClean="0"/>
              <a:t>below the filling tube which gives </a:t>
            </a:r>
            <a:r>
              <a:rPr lang="en-US" sz="2800" dirty="0" smtClean="0"/>
              <a:t>a holding and pulling down </a:t>
            </a:r>
            <a:r>
              <a:rPr lang="en-US" sz="2800" dirty="0" smtClean="0"/>
              <a:t>action with a device known as Clutch and Break device operated with clutch and break card in electro-</a:t>
            </a:r>
            <a:r>
              <a:rPr lang="en-US" sz="2800" dirty="0" err="1" smtClean="0"/>
              <a:t>pneumetically</a:t>
            </a:r>
            <a:r>
              <a:rPr lang="en-US" sz="2800" dirty="0" smtClean="0"/>
              <a:t> operated machine or mechanically in mechanical machine, </a:t>
            </a:r>
            <a:r>
              <a:rPr lang="en-US" sz="2800" dirty="0" smtClean="0"/>
              <a:t>when the jaws are disengaged, making the film to move to seal the next portion of vertical overlap</a:t>
            </a:r>
            <a:r>
              <a:rPr lang="en-US" sz="2800" dirty="0" smtClean="0"/>
              <a:t>.</a:t>
            </a:r>
          </a:p>
          <a:p>
            <a:pPr algn="just">
              <a:buNone/>
            </a:pPr>
            <a:endParaRPr lang="en-US" sz="2400" dirty="0" smtClean="0"/>
          </a:p>
          <a:p>
            <a:pPr algn="just"/>
            <a:r>
              <a:rPr lang="en-US" sz="2800" dirty="0" smtClean="0"/>
              <a:t>Further </a:t>
            </a:r>
            <a:r>
              <a:rPr lang="en-US" sz="2800" dirty="0" smtClean="0"/>
              <a:t>lowering down, </a:t>
            </a:r>
            <a:r>
              <a:rPr lang="en-US" sz="2800" dirty="0" smtClean="0"/>
              <a:t>the film tube is engaged by horizontal jaws, at a sufficiently below the lower edge of fluid filling pipe. This arrangement allows the formation of lower seal of the packet, while the fluid is being filled to a known quantity. </a:t>
            </a:r>
            <a:endParaRPr lang="en-US" sz="2800" dirty="0" smtClean="0"/>
          </a:p>
          <a:p>
            <a:pPr algn="just">
              <a:buNone/>
            </a:pPr>
            <a:endParaRPr lang="en-US" sz="2400" dirty="0" smtClean="0"/>
          </a:p>
          <a:p>
            <a:pPr algn="just"/>
            <a:r>
              <a:rPr lang="en-US" sz="2800" dirty="0" smtClean="0"/>
              <a:t>The quantity </a:t>
            </a:r>
            <a:r>
              <a:rPr lang="en-US" sz="2800" dirty="0" smtClean="0"/>
              <a:t>of flow is controlled by </a:t>
            </a:r>
            <a:r>
              <a:rPr lang="en-US" sz="2800" dirty="0" smtClean="0"/>
              <a:t>an injection valve </a:t>
            </a:r>
            <a:r>
              <a:rPr lang="en-US" sz="2800" dirty="0" smtClean="0"/>
              <a:t>operated by a rod which is lifted by a solenoid coil position at the top of machine, just at the feeding line from the over head tank carrying the fluid to be filled.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511156"/>
          </a:xfrm>
        </p:spPr>
        <p:txBody>
          <a:bodyPr>
            <a:normAutofit fontScale="90000"/>
          </a:bodyPr>
          <a:lstStyle/>
          <a:p>
            <a:r>
              <a:rPr lang="en-IN" sz="3600" b="1" dirty="0" smtClean="0"/>
              <a:t>Working of FFS Machine</a:t>
            </a:r>
            <a:endParaRPr lang="en-IN" sz="3600" dirty="0"/>
          </a:p>
        </p:txBody>
      </p:sp>
      <p:sp>
        <p:nvSpPr>
          <p:cNvPr id="3" name="Content Placeholder 2"/>
          <p:cNvSpPr>
            <a:spLocks noGrp="1"/>
          </p:cNvSpPr>
          <p:nvPr>
            <p:ph idx="1"/>
          </p:nvPr>
        </p:nvSpPr>
        <p:spPr>
          <a:xfrm>
            <a:off x="457200" y="688987"/>
            <a:ext cx="8472518" cy="5883285"/>
          </a:xfrm>
        </p:spPr>
        <p:txBody>
          <a:bodyPr>
            <a:noAutofit/>
          </a:bodyPr>
          <a:lstStyle/>
          <a:p>
            <a:pPr algn="just"/>
            <a:r>
              <a:rPr lang="en-US" sz="2400" dirty="0" smtClean="0"/>
              <a:t>When the filling of fluid and the horizontal sealing is complete, the horizontal jaws (as well as vertical jaws) get disengaged, and the nip rollers start rolling to bring the next length of film tube to be filled for next packet. </a:t>
            </a:r>
            <a:endParaRPr lang="en-US" sz="2400" dirty="0" smtClean="0"/>
          </a:p>
          <a:p>
            <a:pPr algn="just"/>
            <a:r>
              <a:rPr lang="en-US" sz="2400" dirty="0" smtClean="0"/>
              <a:t>While </a:t>
            </a:r>
            <a:r>
              <a:rPr lang="en-US" sz="2400" dirty="0" smtClean="0"/>
              <a:t>the second packet is being filled, the first packet already filled will be getting the horizontal </a:t>
            </a:r>
            <a:r>
              <a:rPr lang="en-US" sz="2400" dirty="0" smtClean="0"/>
              <a:t>sealing </a:t>
            </a:r>
            <a:r>
              <a:rPr lang="en-US" sz="2400" dirty="0" smtClean="0"/>
              <a:t>of top portion of the filled packet. When the next time the jaws open, the first packet drops down by its own </a:t>
            </a:r>
            <a:r>
              <a:rPr lang="en-US" sz="2400" dirty="0" smtClean="0"/>
              <a:t>weight.</a:t>
            </a:r>
            <a:endParaRPr lang="en-US" sz="2400" dirty="0" smtClean="0"/>
          </a:p>
          <a:p>
            <a:pPr algn="just"/>
            <a:r>
              <a:rPr lang="en-US" sz="2400" dirty="0" smtClean="0"/>
              <a:t>The above cycle of operation is repeated when the controls are in automatic operation, while single action takes place when in manual operation during initial adjustment of time and temperature combination for obtaining proper seal</a:t>
            </a:r>
            <a:r>
              <a:rPr lang="en-US" sz="2400" dirty="0" smtClean="0"/>
              <a:t>.</a:t>
            </a:r>
            <a:endParaRPr lang="en-US" sz="2400" dirty="0" smtClean="0"/>
          </a:p>
          <a:p>
            <a:pPr algn="just"/>
            <a:r>
              <a:rPr lang="en-US" sz="2400" dirty="0" smtClean="0"/>
              <a:t>The </a:t>
            </a:r>
            <a:r>
              <a:rPr lang="en-US" sz="2400" dirty="0" smtClean="0"/>
              <a:t>jaws </a:t>
            </a:r>
            <a:r>
              <a:rPr lang="en-US" sz="2400" dirty="0" smtClean="0"/>
              <a:t>are </a:t>
            </a:r>
            <a:r>
              <a:rPr lang="en-US" sz="2400" dirty="0" smtClean="0"/>
              <a:t>engaged and disengaged with the help of an air operated piston, or in machines by mechanical means. </a:t>
            </a:r>
            <a:r>
              <a:rPr lang="en-IN" sz="2400" dirty="0" smtClean="0"/>
              <a:t>It </a:t>
            </a:r>
            <a:r>
              <a:rPr lang="en-IN" sz="2400" dirty="0"/>
              <a:t>is divided </a:t>
            </a:r>
            <a:r>
              <a:rPr lang="en-IN" sz="2400" dirty="0" smtClean="0"/>
              <a:t>into </a:t>
            </a:r>
            <a:r>
              <a:rPr lang="en-IN" sz="2400" dirty="0"/>
              <a:t>two broad </a:t>
            </a:r>
            <a:r>
              <a:rPr lang="en-IN" sz="2400" dirty="0" smtClean="0"/>
              <a:t>categories</a:t>
            </a:r>
            <a:endParaRPr lang="en-IN"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511156"/>
          </a:xfrm>
        </p:spPr>
        <p:txBody>
          <a:bodyPr>
            <a:noAutofit/>
          </a:bodyPr>
          <a:lstStyle/>
          <a:p>
            <a:r>
              <a:rPr lang="en-US" sz="3200" b="1" dirty="0" smtClean="0"/>
              <a:t>      Controls in FFS machine</a:t>
            </a:r>
            <a:endParaRPr lang="en-US" sz="3200" dirty="0" smtClean="0"/>
          </a:p>
        </p:txBody>
      </p:sp>
      <p:sp>
        <p:nvSpPr>
          <p:cNvPr id="3" name="Content Placeholder 2"/>
          <p:cNvSpPr>
            <a:spLocks noGrp="1"/>
          </p:cNvSpPr>
          <p:nvPr>
            <p:ph idx="1"/>
          </p:nvPr>
        </p:nvSpPr>
        <p:spPr>
          <a:xfrm>
            <a:off x="142844" y="785794"/>
            <a:ext cx="9001156" cy="6000792"/>
          </a:xfrm>
        </p:spPr>
        <p:txBody>
          <a:bodyPr>
            <a:noAutofit/>
          </a:bodyPr>
          <a:lstStyle/>
          <a:p>
            <a:pPr algn="just">
              <a:buFont typeface="Arial" pitchFamily="34" charset="0"/>
              <a:buChar char="•"/>
            </a:pPr>
            <a:r>
              <a:rPr lang="en-US" sz="2400" dirty="0" smtClean="0"/>
              <a:t>Adjusting </a:t>
            </a:r>
            <a:r>
              <a:rPr lang="en-US" sz="2400" dirty="0" smtClean="0"/>
              <a:t>the temperature of sealing rod by controlling the electric </a:t>
            </a:r>
            <a:r>
              <a:rPr lang="en-US" sz="2400" dirty="0" smtClean="0"/>
              <a:t>supply with Rheostat. Adjusting the time of sealing and cooling with sealing and cooling cards in electro-</a:t>
            </a:r>
            <a:r>
              <a:rPr lang="en-US" sz="2400" dirty="0" err="1" smtClean="0"/>
              <a:t>pneumetical</a:t>
            </a:r>
            <a:r>
              <a:rPr lang="en-US" sz="2400" dirty="0" smtClean="0"/>
              <a:t> controlled machine.</a:t>
            </a:r>
            <a:endParaRPr lang="en-US" sz="2400" dirty="0" smtClean="0"/>
          </a:p>
          <a:p>
            <a:pPr algn="just"/>
            <a:r>
              <a:rPr lang="en-US" sz="2400" dirty="0" smtClean="0"/>
              <a:t>Adjusting </a:t>
            </a:r>
            <a:r>
              <a:rPr lang="en-US" sz="2400" dirty="0" smtClean="0"/>
              <a:t>the timing for the jaws to be engaged and simultaneously filling operations to take </a:t>
            </a:r>
            <a:r>
              <a:rPr lang="en-US" sz="2400" dirty="0" smtClean="0"/>
              <a:t>place</a:t>
            </a:r>
            <a:r>
              <a:rPr lang="en-US" sz="2400" dirty="0" smtClean="0"/>
              <a:t> </a:t>
            </a:r>
            <a:r>
              <a:rPr lang="en-US" sz="2400" dirty="0" smtClean="0"/>
              <a:t>for </a:t>
            </a:r>
            <a:r>
              <a:rPr lang="en-US" sz="2400" dirty="0" smtClean="0"/>
              <a:t>a known quantity of </a:t>
            </a:r>
            <a:r>
              <a:rPr lang="en-US" sz="2400" dirty="0" smtClean="0"/>
              <a:t>fluid with injection card and injection valve</a:t>
            </a:r>
            <a:endParaRPr lang="en-US" sz="2400" dirty="0" smtClean="0"/>
          </a:p>
          <a:p>
            <a:pPr algn="just"/>
            <a:r>
              <a:rPr lang="en-US" sz="2400" dirty="0" smtClean="0"/>
              <a:t>Adjusting </a:t>
            </a:r>
            <a:r>
              <a:rPr lang="en-US" sz="2400" dirty="0" smtClean="0"/>
              <a:t>the timing for the jaws to be engaged and allow time for movement of film to the required length of </a:t>
            </a:r>
            <a:r>
              <a:rPr lang="en-US" sz="2400" dirty="0" smtClean="0"/>
              <a:t>package with clutch and break card</a:t>
            </a:r>
            <a:endParaRPr lang="en-US" sz="2400" dirty="0" smtClean="0"/>
          </a:p>
          <a:p>
            <a:r>
              <a:rPr lang="en-US" sz="2400" dirty="0" smtClean="0"/>
              <a:t>The other useful instrumentation are the end of film indicator (gives audio signal</a:t>
            </a:r>
            <a:r>
              <a:rPr lang="en-US" sz="2400" dirty="0" smtClean="0"/>
              <a:t>).</a:t>
            </a:r>
            <a:endParaRPr lang="en-US" sz="2400" dirty="0" smtClean="0"/>
          </a:p>
          <a:p>
            <a:pPr algn="just"/>
            <a:r>
              <a:rPr lang="en-US" sz="2400" dirty="0" smtClean="0"/>
              <a:t>The equipment will require water for cooling the jaws at a fixed flow rate and of low </a:t>
            </a:r>
            <a:r>
              <a:rPr lang="en-US" sz="2400" dirty="0" smtClean="0"/>
              <a:t>temperature.</a:t>
            </a:r>
          </a:p>
          <a:p>
            <a:pPr algn="just"/>
            <a:r>
              <a:rPr lang="en-US" sz="2400" dirty="0" smtClean="0"/>
              <a:t>Compressed air (6 kg/cm</a:t>
            </a:r>
            <a:r>
              <a:rPr lang="en-US" sz="2400" baseline="30000" dirty="0" smtClean="0"/>
              <a:t>2</a:t>
            </a:r>
            <a:r>
              <a:rPr lang="en-US" sz="2400" dirty="0" smtClean="0"/>
              <a:t> ) and </a:t>
            </a:r>
            <a:r>
              <a:rPr lang="en-US" sz="2400" dirty="0" smtClean="0"/>
              <a:t>free of condensed </a:t>
            </a:r>
            <a:r>
              <a:rPr lang="en-US" sz="2400" dirty="0" smtClean="0"/>
              <a:t>moisture through filter is required.</a:t>
            </a:r>
            <a:endParaRPr lang="en-US" sz="2400" dirty="0" smtClean="0"/>
          </a:p>
          <a:p>
            <a:pPr lvl="1">
              <a:buNone/>
            </a:pPr>
            <a:endParaRPr lang="en-IN"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4"/>
            <a:ext cx="8229600" cy="511156"/>
          </a:xfrm>
        </p:spPr>
        <p:txBody>
          <a:bodyPr>
            <a:noAutofit/>
          </a:bodyPr>
          <a:lstStyle/>
          <a:p>
            <a:r>
              <a:rPr lang="en-IN" sz="3200" b="1" dirty="0" smtClean="0"/>
              <a:t>Front View </a:t>
            </a:r>
            <a:r>
              <a:rPr lang="en-IN" sz="3200" b="1" dirty="0" smtClean="0"/>
              <a:t>of single Head FFS </a:t>
            </a:r>
            <a:r>
              <a:rPr lang="en-IN" sz="3200" b="1" dirty="0" smtClean="0"/>
              <a:t>Machines</a:t>
            </a:r>
            <a:endParaRPr lang="en-IN" sz="3200" b="1" dirty="0"/>
          </a:p>
        </p:txBody>
      </p:sp>
      <p:pic>
        <p:nvPicPr>
          <p:cNvPr id="2051" name="Picture 3" descr="C:\Users\jhangir\Desktop\ffs machine single head.jpg"/>
          <p:cNvPicPr>
            <a:picLocks noGrp="1" noChangeAspect="1" noChangeArrowheads="1"/>
          </p:cNvPicPr>
          <p:nvPr>
            <p:ph idx="1"/>
          </p:nvPr>
        </p:nvPicPr>
        <p:blipFill>
          <a:blip r:embed="rId2"/>
          <a:srcRect/>
          <a:stretch>
            <a:fillRect/>
          </a:stretch>
        </p:blipFill>
        <p:spPr bwMode="auto">
          <a:xfrm>
            <a:off x="1357290" y="1285860"/>
            <a:ext cx="2928958" cy="4786346"/>
          </a:xfrm>
          <a:prstGeom prst="rect">
            <a:avLst/>
          </a:prstGeom>
          <a:noFill/>
        </p:spPr>
      </p:pic>
      <p:pic>
        <p:nvPicPr>
          <p:cNvPr id="2052" name="Picture 4" descr="C:\Users\jhangir\Desktop\milk FFS machine.jpg"/>
          <p:cNvPicPr>
            <a:picLocks noChangeAspect="1" noChangeArrowheads="1"/>
          </p:cNvPicPr>
          <p:nvPr/>
        </p:nvPicPr>
        <p:blipFill>
          <a:blip r:embed="rId3"/>
          <a:srcRect/>
          <a:stretch>
            <a:fillRect/>
          </a:stretch>
        </p:blipFill>
        <p:spPr bwMode="auto">
          <a:xfrm>
            <a:off x="5143504" y="1285860"/>
            <a:ext cx="3357586" cy="47149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1143000"/>
          </a:xfrm>
        </p:spPr>
        <p:txBody>
          <a:bodyPr>
            <a:noAutofit/>
          </a:bodyPr>
          <a:lstStyle/>
          <a:p>
            <a:r>
              <a:rPr lang="en-US" sz="3200" b="1" dirty="0" smtClean="0"/>
              <a:t>Front View of Double Head FFS Machine</a:t>
            </a:r>
            <a:r>
              <a:rPr lang="en-IN" sz="3200" dirty="0"/>
              <a:t/>
            </a:r>
            <a:br>
              <a:rPr lang="en-IN" sz="3200" dirty="0"/>
            </a:br>
            <a:endParaRPr lang="en-IN" sz="3200" dirty="0"/>
          </a:p>
        </p:txBody>
      </p:sp>
      <p:sp>
        <p:nvSpPr>
          <p:cNvPr id="3" name="Content Placeholder 2"/>
          <p:cNvSpPr>
            <a:spLocks noGrp="1"/>
          </p:cNvSpPr>
          <p:nvPr>
            <p:ph idx="1"/>
          </p:nvPr>
        </p:nvSpPr>
        <p:spPr>
          <a:xfrm>
            <a:off x="457200" y="1071546"/>
            <a:ext cx="8229600" cy="4525963"/>
          </a:xfrm>
        </p:spPr>
        <p:txBody>
          <a:bodyPr>
            <a:normAutofit/>
          </a:bodyPr>
          <a:lstStyle/>
          <a:p>
            <a:pPr lvl="1"/>
            <a:endParaRPr lang="en-IN" dirty="0"/>
          </a:p>
          <a:p>
            <a:pPr lvl="1"/>
            <a:endParaRPr lang="en-IN" dirty="0"/>
          </a:p>
        </p:txBody>
      </p:sp>
      <p:pic>
        <p:nvPicPr>
          <p:cNvPr id="3074" name="Picture 2" descr="C:\Users\jhangir\Desktop\FFS machine double head.jpg"/>
          <p:cNvPicPr>
            <a:picLocks noChangeAspect="1" noChangeArrowheads="1"/>
          </p:cNvPicPr>
          <p:nvPr/>
        </p:nvPicPr>
        <p:blipFill>
          <a:blip r:embed="rId2"/>
          <a:srcRect/>
          <a:stretch>
            <a:fillRect/>
          </a:stretch>
        </p:blipFill>
        <p:spPr bwMode="auto">
          <a:xfrm>
            <a:off x="2428860" y="1285860"/>
            <a:ext cx="3571900" cy="492922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351</TotalTime>
  <Words>593</Words>
  <Application>Microsoft Office PowerPoint</Application>
  <PresentationFormat>On-screen Show (4:3)</PresentationFormat>
  <Paragraphs>45</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    \        FORM FILL  AND SEAL PACKAGING MACHINES   </vt:lpstr>
      <vt:lpstr>Form Fill Seal(FFS) Machine</vt:lpstr>
      <vt:lpstr>Film Feed Circuit in single head FFS Machine</vt:lpstr>
      <vt:lpstr>Working of FFS Machine</vt:lpstr>
      <vt:lpstr> Working of FFS Machine </vt:lpstr>
      <vt:lpstr>Working of FFS Machine</vt:lpstr>
      <vt:lpstr>      Controls in FFS machine</vt:lpstr>
      <vt:lpstr>Front View of single Head FFS Machines</vt:lpstr>
      <vt:lpstr>Front View of Double Head FFS Machine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43</cp:revision>
  <dcterms:created xsi:type="dcterms:W3CDTF">2020-03-28T11:52:41Z</dcterms:created>
  <dcterms:modified xsi:type="dcterms:W3CDTF">2020-04-26T11:24:35Z</dcterms:modified>
</cp:coreProperties>
</file>