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3" r:id="rId3"/>
    <p:sldId id="257" r:id="rId4"/>
    <p:sldId id="268" r:id="rId5"/>
    <p:sldId id="270" r:id="rId6"/>
    <p:sldId id="272" r:id="rId7"/>
    <p:sldId id="262" r:id="rId8"/>
    <p:sldId id="261" r:id="rId9"/>
    <p:sldId id="269" r:id="rId10"/>
    <p:sldId id="271" r:id="rId11"/>
    <p:sldId id="259" r:id="rId12"/>
    <p:sldId id="274" r:id="rId13"/>
    <p:sldId id="260" r:id="rId14"/>
    <p:sldId id="263" r:id="rId15"/>
    <p:sldId id="266" r:id="rId16"/>
    <p:sldId id="264" r:id="rId17"/>
    <p:sldId id="275" r:id="rId18"/>
    <p:sldId id="267"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4/30/2020</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TextBox 11"/>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3" name="TextBox 12"/>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4/30/2020</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en.wikipedia.org/wiki/Iris_(anatomy)" TargetMode="External"/><Relationship Id="rId13" Type="http://schemas.openxmlformats.org/officeDocument/2006/relationships/hyperlink" Target="https://en.wikipedia.org/wiki/Animal" TargetMode="External"/><Relationship Id="rId3" Type="http://schemas.openxmlformats.org/officeDocument/2006/relationships/hyperlink" Target="https://en.wikipedia.org/wiki/Visual_system" TargetMode="External"/><Relationship Id="rId7" Type="http://schemas.openxmlformats.org/officeDocument/2006/relationships/hyperlink" Target="https://en.wikipedia.org/wiki/Optics" TargetMode="External"/><Relationship Id="rId12" Type="http://schemas.openxmlformats.org/officeDocument/2006/relationships/hyperlink" Target="https://en.wikipedia.org/wiki/Optic_nerve" TargetMode="External"/><Relationship Id="rId2" Type="http://schemas.openxmlformats.org/officeDocument/2006/relationships/hyperlink" Target="https://en.wikipedia.org/wiki/Organ_(anatomy)" TargetMode="External"/><Relationship Id="rId1" Type="http://schemas.openxmlformats.org/officeDocument/2006/relationships/slideLayout" Target="../slideLayouts/slideLayout2.xml"/><Relationship Id="rId6" Type="http://schemas.openxmlformats.org/officeDocument/2006/relationships/hyperlink" Target="https://en.wikipedia.org/wiki/Neurons" TargetMode="External"/><Relationship Id="rId11" Type="http://schemas.openxmlformats.org/officeDocument/2006/relationships/hyperlink" Target="https://en.wikipedia.org/wiki/Brain" TargetMode="External"/><Relationship Id="rId5" Type="http://schemas.openxmlformats.org/officeDocument/2006/relationships/hyperlink" Target="https://en.wikipedia.org/wiki/Light" TargetMode="External"/><Relationship Id="rId10" Type="http://schemas.openxmlformats.org/officeDocument/2006/relationships/hyperlink" Target="https://en.wikipedia.org/wiki/Lens_(anatomy)" TargetMode="External"/><Relationship Id="rId4" Type="http://schemas.openxmlformats.org/officeDocument/2006/relationships/hyperlink" Target="https://en.wikipedia.org/wiki/Visual_perception" TargetMode="External"/><Relationship Id="rId9" Type="http://schemas.openxmlformats.org/officeDocument/2006/relationships/hyperlink" Target="https://en.wikipedia.org/wiki/Focus_(optic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C494D-BC11-46A8-BF12-7677C0153687}"/>
              </a:ext>
            </a:extLst>
          </p:cNvPr>
          <p:cNvSpPr>
            <a:spLocks noGrp="1"/>
          </p:cNvSpPr>
          <p:nvPr>
            <p:ph type="ctrTitle"/>
          </p:nvPr>
        </p:nvSpPr>
        <p:spPr>
          <a:xfrm>
            <a:off x="3962399" y="1964267"/>
            <a:ext cx="7197726" cy="1640170"/>
          </a:xfrm>
        </p:spPr>
        <p:txBody>
          <a:bodyPr/>
          <a:lstStyle/>
          <a:p>
            <a:r>
              <a:rPr lang="en-US" altLang="zh-CN" b="1" dirty="0">
                <a:solidFill>
                  <a:srgbClr val="000000"/>
                </a:solidFill>
              </a:rPr>
              <a:t>Physiology of Sensory Organ –Ear &amp; Eye</a:t>
            </a:r>
            <a:endParaRPr lang="en-IN" dirty="0"/>
          </a:p>
        </p:txBody>
      </p:sp>
      <p:sp>
        <p:nvSpPr>
          <p:cNvPr id="3" name="Subtitle 2">
            <a:extLst>
              <a:ext uri="{FF2B5EF4-FFF2-40B4-BE49-F238E27FC236}">
                <a16:creationId xmlns:a16="http://schemas.microsoft.com/office/drawing/2014/main" id="{AA110C2F-30AA-47E8-AED0-628CCF91B564}"/>
              </a:ext>
            </a:extLst>
          </p:cNvPr>
          <p:cNvSpPr>
            <a:spLocks noGrp="1"/>
          </p:cNvSpPr>
          <p:nvPr>
            <p:ph type="subTitle" idx="1"/>
          </p:nvPr>
        </p:nvSpPr>
        <p:spPr>
          <a:xfrm>
            <a:off x="7389627" y="4385732"/>
            <a:ext cx="3770497" cy="1405467"/>
          </a:xfrm>
        </p:spPr>
        <p:txBody>
          <a:bodyPr/>
          <a:lstStyle/>
          <a:p>
            <a:r>
              <a:rPr lang="en-IN" dirty="0" err="1"/>
              <a:t>B.K.Singh,Dairy</a:t>
            </a:r>
            <a:r>
              <a:rPr lang="en-IN" dirty="0"/>
              <a:t> Technology</a:t>
            </a:r>
          </a:p>
        </p:txBody>
      </p:sp>
      <p:pic>
        <p:nvPicPr>
          <p:cNvPr id="1026" name="Picture 2" descr="See the source image">
            <a:extLst>
              <a:ext uri="{FF2B5EF4-FFF2-40B4-BE49-F238E27FC236}">
                <a16:creationId xmlns:a16="http://schemas.microsoft.com/office/drawing/2014/main" id="{A8D18ACE-3856-4D8E-991E-F8A94293CD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7685" y="1614488"/>
            <a:ext cx="3770498" cy="3629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0371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8E6CF3-1CD6-4E2B-B40C-4C34F28EC35F}"/>
              </a:ext>
            </a:extLst>
          </p:cNvPr>
          <p:cNvSpPr>
            <a:spLocks noGrp="1"/>
          </p:cNvSpPr>
          <p:nvPr>
            <p:ph type="title"/>
          </p:nvPr>
        </p:nvSpPr>
        <p:spPr/>
        <p:txBody>
          <a:bodyPr/>
          <a:lstStyle/>
          <a:p>
            <a:r>
              <a:rPr lang="en-IN" dirty="0"/>
              <a:t>EYE</a:t>
            </a:r>
          </a:p>
        </p:txBody>
      </p:sp>
      <p:sp>
        <p:nvSpPr>
          <p:cNvPr id="3" name="Content Placeholder 2">
            <a:extLst>
              <a:ext uri="{FF2B5EF4-FFF2-40B4-BE49-F238E27FC236}">
                <a16:creationId xmlns:a16="http://schemas.microsoft.com/office/drawing/2014/main" id="{2960859B-A49D-4AE1-A756-4150945D03E4}"/>
              </a:ext>
            </a:extLst>
          </p:cNvPr>
          <p:cNvSpPr>
            <a:spLocks noGrp="1"/>
          </p:cNvSpPr>
          <p:nvPr>
            <p:ph idx="1"/>
          </p:nvPr>
        </p:nvSpPr>
        <p:spPr/>
        <p:txBody>
          <a:bodyPr>
            <a:normAutofit/>
          </a:bodyPr>
          <a:lstStyle/>
          <a:p>
            <a:pPr marL="0" indent="0" algn="just">
              <a:buNone/>
            </a:pPr>
            <a:r>
              <a:rPr lang="en-US" sz="2000" b="1" dirty="0"/>
              <a:t>Eyes</a:t>
            </a:r>
            <a:r>
              <a:rPr lang="en-US" sz="2000" dirty="0"/>
              <a:t> are </a:t>
            </a:r>
            <a:r>
              <a:rPr lang="en-US" sz="2000" dirty="0">
                <a:hlinkClick r:id="rId2" tooltip="Organ (anatomy)"/>
              </a:rPr>
              <a:t>organs</a:t>
            </a:r>
            <a:r>
              <a:rPr lang="en-US" sz="2000" dirty="0"/>
              <a:t> of the </a:t>
            </a:r>
            <a:r>
              <a:rPr lang="en-US" sz="2000" dirty="0">
                <a:hlinkClick r:id="rId3" tooltip="Visual system"/>
              </a:rPr>
              <a:t>visual system</a:t>
            </a:r>
            <a:r>
              <a:rPr lang="en-US" sz="2000" dirty="0"/>
              <a:t>. They provide animals with </a:t>
            </a:r>
            <a:r>
              <a:rPr lang="en-US" sz="2000" dirty="0">
                <a:hlinkClick r:id="rId4" tooltip="Visual perception"/>
              </a:rPr>
              <a:t>vision</a:t>
            </a:r>
            <a:r>
              <a:rPr lang="en-US" sz="2000" dirty="0"/>
              <a:t>, the ability to receive and process visual detail, as well as enabling several photo response functions that are independent of vision. Eyes detect </a:t>
            </a:r>
            <a:r>
              <a:rPr lang="en-US" sz="2000" dirty="0">
                <a:hlinkClick r:id="rId5" tooltip="Light"/>
              </a:rPr>
              <a:t>light</a:t>
            </a:r>
            <a:r>
              <a:rPr lang="en-US" sz="2000" dirty="0"/>
              <a:t> and convert it into electro-chemical impulses in </a:t>
            </a:r>
            <a:r>
              <a:rPr lang="en-US" sz="2000" dirty="0">
                <a:hlinkClick r:id="rId6" tooltip="Neurons"/>
              </a:rPr>
              <a:t>neurons</a:t>
            </a:r>
            <a:r>
              <a:rPr lang="en-US" sz="2000" dirty="0"/>
              <a:t>. In higher organisms, the eye is a complex </a:t>
            </a:r>
            <a:r>
              <a:rPr lang="en-US" sz="2000" dirty="0">
                <a:hlinkClick r:id="rId7" tooltip="Optics"/>
              </a:rPr>
              <a:t>optical</a:t>
            </a:r>
            <a:r>
              <a:rPr lang="en-US" sz="2000" dirty="0"/>
              <a:t> system which collects light from the surrounding environment, regulates its intensity through a </a:t>
            </a:r>
            <a:r>
              <a:rPr lang="en-US" sz="2000" dirty="0">
                <a:hlinkClick r:id="rId8" tooltip="Iris (anatomy)"/>
              </a:rPr>
              <a:t>diaphragm</a:t>
            </a:r>
            <a:r>
              <a:rPr lang="en-US" sz="2000" dirty="0"/>
              <a:t>, </a:t>
            </a:r>
            <a:r>
              <a:rPr lang="en-US" sz="2000" dirty="0">
                <a:hlinkClick r:id="rId9" tooltip="Focus (optics)"/>
              </a:rPr>
              <a:t>focuses</a:t>
            </a:r>
            <a:r>
              <a:rPr lang="en-US" sz="2000" dirty="0"/>
              <a:t> it through an adjustable assembly of </a:t>
            </a:r>
            <a:r>
              <a:rPr lang="en-US" sz="2000" dirty="0">
                <a:hlinkClick r:id="rId10" tooltip="Lens (anatomy)"/>
              </a:rPr>
              <a:t>lenses</a:t>
            </a:r>
            <a:r>
              <a:rPr lang="en-US" sz="2000" dirty="0"/>
              <a:t> to form an image, converts this image into a set of electrical signals, and transmits these signals to the </a:t>
            </a:r>
            <a:r>
              <a:rPr lang="en-US" sz="2000" dirty="0">
                <a:hlinkClick r:id="rId11" tooltip="Brain"/>
              </a:rPr>
              <a:t>brain</a:t>
            </a:r>
            <a:r>
              <a:rPr lang="en-US" sz="2000" dirty="0"/>
              <a:t> through complex neural pathways that connect the eye via the </a:t>
            </a:r>
            <a:r>
              <a:rPr lang="en-US" sz="2000" dirty="0">
                <a:hlinkClick r:id="rId12" tooltip="Optic nerve"/>
              </a:rPr>
              <a:t>optic nerve</a:t>
            </a:r>
            <a:r>
              <a:rPr lang="en-US" sz="2000" dirty="0"/>
              <a:t> to the </a:t>
            </a:r>
            <a:r>
              <a:rPr lang="en-US" sz="2000" dirty="0">
                <a:hlinkClick r:id="rId3" tooltip="Visual system"/>
              </a:rPr>
              <a:t>visual cortex</a:t>
            </a:r>
            <a:r>
              <a:rPr lang="en-US" sz="2000" dirty="0"/>
              <a:t> and other areas of the brain. Eyes with resolving power have come in ten fundamentally different forms, and 96% of </a:t>
            </a:r>
            <a:r>
              <a:rPr lang="en-US" sz="2000" dirty="0">
                <a:hlinkClick r:id="rId13" tooltip="Animal"/>
              </a:rPr>
              <a:t>animal</a:t>
            </a:r>
            <a:r>
              <a:rPr lang="en-US" sz="2000" dirty="0"/>
              <a:t> species possess a complex optical system. </a:t>
            </a:r>
            <a:endParaRPr lang="en-IN" sz="2000" dirty="0"/>
          </a:p>
        </p:txBody>
      </p:sp>
    </p:spTree>
    <p:extLst>
      <p:ext uri="{BB962C8B-B14F-4D97-AF65-F5344CB8AC3E}">
        <p14:creationId xmlns:p14="http://schemas.microsoft.com/office/powerpoint/2010/main" val="28258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B240B-F5F3-4E13-9AF0-F4186C75E116}"/>
              </a:ext>
            </a:extLst>
          </p:cNvPr>
          <p:cNvSpPr>
            <a:spLocks noGrp="1"/>
          </p:cNvSpPr>
          <p:nvPr>
            <p:ph type="title"/>
          </p:nvPr>
        </p:nvSpPr>
        <p:spPr/>
        <p:txBody>
          <a:bodyPr/>
          <a:lstStyle/>
          <a:p>
            <a:r>
              <a:rPr lang="en-IN" dirty="0"/>
              <a:t>SENSE OF VISION</a:t>
            </a:r>
          </a:p>
        </p:txBody>
      </p:sp>
      <p:sp>
        <p:nvSpPr>
          <p:cNvPr id="3" name="Content Placeholder 2">
            <a:extLst>
              <a:ext uri="{FF2B5EF4-FFF2-40B4-BE49-F238E27FC236}">
                <a16:creationId xmlns:a16="http://schemas.microsoft.com/office/drawing/2014/main" id="{201EC9DB-488E-4FF8-BB1D-76C5614FCAA3}"/>
              </a:ext>
            </a:extLst>
          </p:cNvPr>
          <p:cNvSpPr>
            <a:spLocks noGrp="1"/>
          </p:cNvSpPr>
          <p:nvPr>
            <p:ph idx="1"/>
          </p:nvPr>
        </p:nvSpPr>
        <p:spPr/>
        <p:txBody>
          <a:bodyPr/>
          <a:lstStyle/>
          <a:p>
            <a:pPr algn="just"/>
            <a:r>
              <a:rPr lang="en-US" dirty="0"/>
              <a:t>The first impression of food is usually visual, and a major part of our willingness to accept a food depends on its appearance. Appearance is a compound of all the information of the size, shape and color and characteristics such as transparency, opaqueness, turbidity, dullness and gloss etc.</a:t>
            </a:r>
          </a:p>
          <a:p>
            <a:pPr algn="just"/>
            <a:r>
              <a:rPr lang="en-US" dirty="0"/>
              <a:t>Color prejudices do exist and often have a real basis</a:t>
            </a:r>
          </a:p>
          <a:p>
            <a:pPr marL="342900" indent="-342900" algn="just">
              <a:buAutoNum type="arabicPeriod"/>
            </a:pPr>
            <a:r>
              <a:rPr lang="en-US" dirty="0"/>
              <a:t>Green colored fruits are usually unripe, while yellow or red is associated with ripeness. </a:t>
            </a:r>
          </a:p>
          <a:p>
            <a:pPr marL="342900" indent="-342900" algn="just">
              <a:buAutoNum type="arabicPeriod"/>
            </a:pPr>
            <a:r>
              <a:rPr lang="en-US" dirty="0"/>
              <a:t>The proper color is often one of the most important or only quality factor which consumers recognize. </a:t>
            </a:r>
          </a:p>
          <a:p>
            <a:pPr marL="342900" indent="-342900" algn="just">
              <a:buAutoNum type="arabicPeriod"/>
            </a:pPr>
            <a:r>
              <a:rPr lang="en-US" dirty="0"/>
              <a:t> In some cases, color changes are accompanied by undesirable changes in texture, taste or odor.</a:t>
            </a:r>
            <a:endParaRPr lang="en-IN" dirty="0"/>
          </a:p>
        </p:txBody>
      </p:sp>
    </p:spTree>
    <p:extLst>
      <p:ext uri="{BB962C8B-B14F-4D97-AF65-F5344CB8AC3E}">
        <p14:creationId xmlns:p14="http://schemas.microsoft.com/office/powerpoint/2010/main" val="572363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8A69B-243B-44A9-A583-B6746A6EB094}"/>
              </a:ext>
            </a:extLst>
          </p:cNvPr>
          <p:cNvSpPr>
            <a:spLocks noGrp="1"/>
          </p:cNvSpPr>
          <p:nvPr>
            <p:ph type="title"/>
          </p:nvPr>
        </p:nvSpPr>
        <p:spPr/>
        <p:txBody>
          <a:bodyPr/>
          <a:lstStyle/>
          <a:p>
            <a:r>
              <a:rPr lang="en-IN" dirty="0"/>
              <a:t>Types</a:t>
            </a:r>
            <a:br>
              <a:rPr lang="en-IN" dirty="0"/>
            </a:br>
            <a:endParaRPr lang="en-IN" dirty="0"/>
          </a:p>
        </p:txBody>
      </p:sp>
      <p:sp>
        <p:nvSpPr>
          <p:cNvPr id="3" name="Content Placeholder 2">
            <a:extLst>
              <a:ext uri="{FF2B5EF4-FFF2-40B4-BE49-F238E27FC236}">
                <a16:creationId xmlns:a16="http://schemas.microsoft.com/office/drawing/2014/main" id="{1E73842B-41D8-4E79-A932-F678CF1719F7}"/>
              </a:ext>
            </a:extLst>
          </p:cNvPr>
          <p:cNvSpPr>
            <a:spLocks noGrp="1"/>
          </p:cNvSpPr>
          <p:nvPr>
            <p:ph idx="1"/>
          </p:nvPr>
        </p:nvSpPr>
        <p:spPr/>
        <p:txBody>
          <a:bodyPr>
            <a:normAutofit/>
          </a:bodyPr>
          <a:lstStyle/>
          <a:p>
            <a:r>
              <a:rPr lang="en-IN" sz="2400" dirty="0"/>
              <a:t>Simple /Non Compound eyes</a:t>
            </a:r>
          </a:p>
          <a:p>
            <a:pPr marL="0" indent="0">
              <a:buNone/>
            </a:pPr>
            <a:r>
              <a:rPr lang="en-IN" b="1" dirty="0"/>
              <a:t>1.Pit eyes</a:t>
            </a:r>
          </a:p>
          <a:p>
            <a:pPr marL="0" indent="0">
              <a:buNone/>
            </a:pPr>
            <a:r>
              <a:rPr lang="en-IN" b="1" dirty="0"/>
              <a:t>2.Spherical lens eye</a:t>
            </a:r>
          </a:p>
          <a:p>
            <a:pPr marL="0" indent="0">
              <a:buNone/>
            </a:pPr>
            <a:r>
              <a:rPr lang="en-IN" b="1" dirty="0"/>
              <a:t>3.Multiple lenses</a:t>
            </a:r>
          </a:p>
          <a:p>
            <a:pPr marL="0" indent="0">
              <a:buNone/>
            </a:pPr>
            <a:r>
              <a:rPr lang="en-IN" b="1" dirty="0"/>
              <a:t>4.Refractive cornea</a:t>
            </a:r>
          </a:p>
          <a:p>
            <a:r>
              <a:rPr lang="en-IN" sz="2400" dirty="0"/>
              <a:t>Compound eyes</a:t>
            </a:r>
          </a:p>
          <a:p>
            <a:pPr marL="0" indent="0">
              <a:buNone/>
            </a:pPr>
            <a:r>
              <a:rPr lang="en-IN" dirty="0"/>
              <a:t>1.</a:t>
            </a:r>
            <a:r>
              <a:rPr lang="en-IN" b="1" dirty="0"/>
              <a:t> Apposition eyes</a:t>
            </a:r>
          </a:p>
          <a:p>
            <a:pPr marL="0" indent="0">
              <a:buNone/>
            </a:pPr>
            <a:r>
              <a:rPr lang="en-IN" dirty="0"/>
              <a:t>2.</a:t>
            </a:r>
            <a:r>
              <a:rPr lang="en-IN" b="1" dirty="0"/>
              <a:t> Superposition eyes:</a:t>
            </a:r>
            <a:r>
              <a:rPr lang="en-IN" dirty="0"/>
              <a:t> refracting, reflecting and parabolic superposition</a:t>
            </a:r>
            <a:endParaRPr lang="en-IN" b="1" dirty="0"/>
          </a:p>
          <a:p>
            <a:pPr marL="0" indent="0">
              <a:buNone/>
            </a:pPr>
            <a:endParaRPr lang="en-IN" b="1" dirty="0"/>
          </a:p>
          <a:p>
            <a:pPr marL="0" indent="0">
              <a:buNone/>
            </a:pPr>
            <a:endParaRPr lang="en-IN" dirty="0"/>
          </a:p>
        </p:txBody>
      </p:sp>
    </p:spTree>
    <p:extLst>
      <p:ext uri="{BB962C8B-B14F-4D97-AF65-F5344CB8AC3E}">
        <p14:creationId xmlns:p14="http://schemas.microsoft.com/office/powerpoint/2010/main" val="3858395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4CE91F-157C-42BD-A64A-AFD1D03D681E}"/>
              </a:ext>
            </a:extLst>
          </p:cNvPr>
          <p:cNvSpPr>
            <a:spLocks noGrp="1"/>
          </p:cNvSpPr>
          <p:nvPr>
            <p:ph type="title"/>
          </p:nvPr>
        </p:nvSpPr>
        <p:spPr/>
        <p:txBody>
          <a:bodyPr/>
          <a:lstStyle/>
          <a:p>
            <a:r>
              <a:rPr lang="en-IN" dirty="0"/>
              <a:t>                           Physiology of Vision</a:t>
            </a:r>
          </a:p>
        </p:txBody>
      </p:sp>
      <p:pic>
        <p:nvPicPr>
          <p:cNvPr id="5122" name="Picture 2" descr="See the source image">
            <a:extLst>
              <a:ext uri="{FF2B5EF4-FFF2-40B4-BE49-F238E27FC236}">
                <a16:creationId xmlns:a16="http://schemas.microsoft.com/office/drawing/2014/main" id="{A7278230-195D-448A-8C30-713B5AA6B08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83981" y="1743740"/>
            <a:ext cx="7868093" cy="40474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2469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See the source image">
            <a:extLst>
              <a:ext uri="{FF2B5EF4-FFF2-40B4-BE49-F238E27FC236}">
                <a16:creationId xmlns:a16="http://schemas.microsoft.com/office/drawing/2014/main" id="{C26CE074-D86F-4AC7-AB2D-B52FC8610E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8900" y="828675"/>
            <a:ext cx="6934200" cy="5200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342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See the source image">
            <a:extLst>
              <a:ext uri="{FF2B5EF4-FFF2-40B4-BE49-F238E27FC236}">
                <a16:creationId xmlns:a16="http://schemas.microsoft.com/office/drawing/2014/main" id="{E1DB8E63-167B-455B-861E-BBD449111E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2623" y="857250"/>
            <a:ext cx="10717619"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09841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See the source image">
            <a:extLst>
              <a:ext uri="{FF2B5EF4-FFF2-40B4-BE49-F238E27FC236}">
                <a16:creationId xmlns:a16="http://schemas.microsoft.com/office/drawing/2014/main" id="{F32BCF99-FBD1-4E3B-BD5B-9E341BC0F1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9042" y="857250"/>
            <a:ext cx="3476846" cy="51435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See the source image">
            <a:extLst>
              <a:ext uri="{FF2B5EF4-FFF2-40B4-BE49-F238E27FC236}">
                <a16:creationId xmlns:a16="http://schemas.microsoft.com/office/drawing/2014/main" id="{55A50F34-D8D9-4097-8F6C-216693D38B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6642" y="857250"/>
            <a:ext cx="3476846"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83118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7175D-4409-4302-B0B1-B36A4EF0CD64}"/>
              </a:ext>
            </a:extLst>
          </p:cNvPr>
          <p:cNvSpPr>
            <a:spLocks noGrp="1"/>
          </p:cNvSpPr>
          <p:nvPr>
            <p:ph type="title"/>
          </p:nvPr>
        </p:nvSpPr>
        <p:spPr/>
        <p:txBody>
          <a:bodyPr/>
          <a:lstStyle/>
          <a:p>
            <a:r>
              <a:rPr lang="en-US" b="1" dirty="0"/>
              <a:t>FUNCTIONS </a:t>
            </a:r>
            <a:br>
              <a:rPr lang="en-US" dirty="0"/>
            </a:br>
            <a:endParaRPr lang="en-IN" dirty="0"/>
          </a:p>
        </p:txBody>
      </p:sp>
      <p:sp>
        <p:nvSpPr>
          <p:cNvPr id="3" name="Content Placeholder 2">
            <a:extLst>
              <a:ext uri="{FF2B5EF4-FFF2-40B4-BE49-F238E27FC236}">
                <a16:creationId xmlns:a16="http://schemas.microsoft.com/office/drawing/2014/main" id="{6D2337AA-717B-4583-A2E5-726D5054E3E7}"/>
              </a:ext>
            </a:extLst>
          </p:cNvPr>
          <p:cNvSpPr>
            <a:spLocks noGrp="1"/>
          </p:cNvSpPr>
          <p:nvPr>
            <p:ph idx="1"/>
          </p:nvPr>
        </p:nvSpPr>
        <p:spPr/>
        <p:txBody>
          <a:bodyPr/>
          <a:lstStyle/>
          <a:p>
            <a:r>
              <a:rPr lang="en-US" dirty="0"/>
              <a:t>Light enters the eye through the cornea, the clear front surface of the eye,....</a:t>
            </a:r>
          </a:p>
          <a:p>
            <a:r>
              <a:rPr lang="en-US" dirty="0"/>
              <a:t>The iris works much like the diaphragm of a camera--controlling how much light reaches the back...</a:t>
            </a:r>
          </a:p>
          <a:p>
            <a:r>
              <a:rPr lang="en-US" dirty="0"/>
              <a:t>The eye’s crystalline lens sits just behind the pupil and acts like autofocus camera lens,...</a:t>
            </a:r>
          </a:p>
          <a:p>
            <a:r>
              <a:rPr lang="en-US" dirty="0"/>
              <a:t>Focused by the cornea and the crystalline lens</a:t>
            </a:r>
          </a:p>
          <a:p>
            <a:endParaRPr lang="en-IN" dirty="0"/>
          </a:p>
        </p:txBody>
      </p:sp>
    </p:spTree>
    <p:extLst>
      <p:ext uri="{BB962C8B-B14F-4D97-AF65-F5344CB8AC3E}">
        <p14:creationId xmlns:p14="http://schemas.microsoft.com/office/powerpoint/2010/main" val="4049693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Image result for thanks image">
            <a:extLst>
              <a:ext uri="{FF2B5EF4-FFF2-40B4-BE49-F238E27FC236}">
                <a16:creationId xmlns:a16="http://schemas.microsoft.com/office/drawing/2014/main" id="{A746CF68-62B1-4D87-910D-A811BA90B4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8381" y="988827"/>
            <a:ext cx="5401340" cy="4752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4137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1537E-EDEC-4CD8-A753-9379CB199C23}"/>
              </a:ext>
            </a:extLst>
          </p:cNvPr>
          <p:cNvSpPr>
            <a:spLocks noGrp="1"/>
          </p:cNvSpPr>
          <p:nvPr>
            <p:ph type="title"/>
          </p:nvPr>
        </p:nvSpPr>
        <p:spPr/>
        <p:txBody>
          <a:bodyPr/>
          <a:lstStyle/>
          <a:p>
            <a:r>
              <a:rPr lang="en-IN" dirty="0"/>
              <a:t>EAR</a:t>
            </a:r>
          </a:p>
        </p:txBody>
      </p:sp>
      <p:sp>
        <p:nvSpPr>
          <p:cNvPr id="3" name="Content Placeholder 2">
            <a:extLst>
              <a:ext uri="{FF2B5EF4-FFF2-40B4-BE49-F238E27FC236}">
                <a16:creationId xmlns:a16="http://schemas.microsoft.com/office/drawing/2014/main" id="{25F56B86-1B74-4A70-B574-F6E6FA52CCA6}"/>
              </a:ext>
            </a:extLst>
          </p:cNvPr>
          <p:cNvSpPr>
            <a:spLocks noGrp="1"/>
          </p:cNvSpPr>
          <p:nvPr>
            <p:ph idx="1"/>
          </p:nvPr>
        </p:nvSpPr>
        <p:spPr/>
        <p:txBody>
          <a:bodyPr/>
          <a:lstStyle/>
          <a:p>
            <a:pPr marL="0" indent="0">
              <a:buNone/>
            </a:pPr>
            <a:r>
              <a:rPr lang="en-US" sz="2000" dirty="0"/>
              <a:t>The ear is the organ of </a:t>
            </a:r>
            <a:r>
              <a:rPr lang="en-US" sz="2000" b="1" dirty="0"/>
              <a:t>hearing and balance</a:t>
            </a:r>
            <a:r>
              <a:rPr lang="en-US" sz="2000" dirty="0"/>
              <a:t>. Hearing starts with the outer ear. Once the sound waves reach the inner ear, they are converted into electrical impulses, which the auditory nerve sends to the brain.</a:t>
            </a:r>
          </a:p>
          <a:p>
            <a:endParaRPr lang="en-IN" dirty="0"/>
          </a:p>
        </p:txBody>
      </p:sp>
    </p:spTree>
    <p:extLst>
      <p:ext uri="{BB962C8B-B14F-4D97-AF65-F5344CB8AC3E}">
        <p14:creationId xmlns:p14="http://schemas.microsoft.com/office/powerpoint/2010/main" val="3654665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A89C5-579D-46CB-B143-D78CD08A0993}"/>
              </a:ext>
            </a:extLst>
          </p:cNvPr>
          <p:cNvSpPr>
            <a:spLocks noGrp="1"/>
          </p:cNvSpPr>
          <p:nvPr>
            <p:ph type="title"/>
          </p:nvPr>
        </p:nvSpPr>
        <p:spPr/>
        <p:txBody>
          <a:bodyPr/>
          <a:lstStyle/>
          <a:p>
            <a:r>
              <a:rPr lang="en-IN" dirty="0"/>
              <a:t>SENSE OF AUDITION</a:t>
            </a:r>
          </a:p>
        </p:txBody>
      </p:sp>
      <p:sp>
        <p:nvSpPr>
          <p:cNvPr id="3" name="Content Placeholder 2">
            <a:extLst>
              <a:ext uri="{FF2B5EF4-FFF2-40B4-BE49-F238E27FC236}">
                <a16:creationId xmlns:a16="http://schemas.microsoft.com/office/drawing/2014/main" id="{5553A0E5-9244-41DB-BC37-7494BDA27D7E}"/>
              </a:ext>
            </a:extLst>
          </p:cNvPr>
          <p:cNvSpPr>
            <a:spLocks noGrp="1"/>
          </p:cNvSpPr>
          <p:nvPr>
            <p:ph idx="1"/>
          </p:nvPr>
        </p:nvSpPr>
        <p:spPr/>
        <p:txBody>
          <a:bodyPr>
            <a:normAutofit/>
          </a:bodyPr>
          <a:lstStyle/>
          <a:p>
            <a:pPr marL="0" indent="0" algn="just">
              <a:buNone/>
            </a:pPr>
            <a:r>
              <a:rPr lang="en-US" sz="2000" dirty="0"/>
              <a:t>Sound is important in sensory evaluation of products. Crunching of nuts - an important quality attribute. However, it distracts attention from flavor – taste and smell thereby increases threshold. E.g. potato chips – crunchiness used for the advertisement. Sounds, are associated with food preparation e.g. popping of cream, perking of coffee, simmering, frying, cracking etc.</a:t>
            </a:r>
            <a:endParaRPr lang="en-IN" sz="2000" dirty="0"/>
          </a:p>
        </p:txBody>
      </p:sp>
    </p:spTree>
    <p:extLst>
      <p:ext uri="{BB962C8B-B14F-4D97-AF65-F5344CB8AC3E}">
        <p14:creationId xmlns:p14="http://schemas.microsoft.com/office/powerpoint/2010/main" val="1874536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s://image.slidesharecdn.com/physiologyofear-150125114226-conversion-gate01/95/physiology-of-ear-2-638.jpg?cb=1422207785">
            <a:extLst>
              <a:ext uri="{FF2B5EF4-FFF2-40B4-BE49-F238E27FC236}">
                <a16:creationId xmlns:a16="http://schemas.microsoft.com/office/drawing/2014/main" id="{5E391D91-C2AD-476F-8459-D8D5F2E05B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4344" y="0"/>
            <a:ext cx="668787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6584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7851ADE-678F-4A9B-B8ED-3976BDE6C5CB}"/>
              </a:ext>
            </a:extLst>
          </p:cNvPr>
          <p:cNvSpPr/>
          <p:nvPr/>
        </p:nvSpPr>
        <p:spPr>
          <a:xfrm>
            <a:off x="552893" y="914399"/>
            <a:ext cx="11142921" cy="5078313"/>
          </a:xfrm>
          <a:prstGeom prst="rect">
            <a:avLst/>
          </a:prstGeom>
        </p:spPr>
        <p:txBody>
          <a:bodyPr wrap="square">
            <a:spAutoFit/>
          </a:bodyPr>
          <a:lstStyle/>
          <a:p>
            <a:r>
              <a:rPr lang="en-US" dirty="0">
                <a:solidFill>
                  <a:srgbClr val="333333"/>
                </a:solidFill>
                <a:latin typeface="BrandonTextRegular"/>
              </a:rPr>
              <a:t>The parts of the ear include:</a:t>
            </a:r>
          </a:p>
          <a:p>
            <a:pPr>
              <a:buFont typeface="Arial" panose="020B0604020202020204" pitchFamily="34" charset="0"/>
              <a:buChar char="•"/>
            </a:pPr>
            <a:r>
              <a:rPr lang="en-US" b="1" dirty="0">
                <a:solidFill>
                  <a:srgbClr val="333333"/>
                </a:solidFill>
                <a:latin typeface="BrandonGrotesque"/>
              </a:rPr>
              <a:t>External or outer ear</a:t>
            </a:r>
            <a:r>
              <a:rPr lang="en-US" dirty="0">
                <a:solidFill>
                  <a:srgbClr val="333333"/>
                </a:solidFill>
                <a:latin typeface="BrandonTextRegular"/>
              </a:rPr>
              <a:t>, consisting of:</a:t>
            </a:r>
          </a:p>
          <a:p>
            <a:pPr marL="742950" lvl="1" indent="-285750">
              <a:buFont typeface="Arial" panose="020B0604020202020204" pitchFamily="34" charset="0"/>
              <a:buChar char="•"/>
            </a:pPr>
            <a:r>
              <a:rPr lang="en-US" b="1" dirty="0">
                <a:solidFill>
                  <a:srgbClr val="333333"/>
                </a:solidFill>
                <a:latin typeface="BrandonGrotesque"/>
              </a:rPr>
              <a:t>Pinna or auricle.</a:t>
            </a:r>
            <a:r>
              <a:rPr lang="en-US" dirty="0">
                <a:solidFill>
                  <a:srgbClr val="333333"/>
                </a:solidFill>
                <a:latin typeface="BrandonTextRegular"/>
              </a:rPr>
              <a:t> This is the outside part of the ear.</a:t>
            </a:r>
          </a:p>
          <a:p>
            <a:pPr marL="742950" lvl="1" indent="-285750">
              <a:buFont typeface="Arial" panose="020B0604020202020204" pitchFamily="34" charset="0"/>
              <a:buChar char="•"/>
            </a:pPr>
            <a:r>
              <a:rPr lang="en-US" b="1" dirty="0">
                <a:solidFill>
                  <a:srgbClr val="333333"/>
                </a:solidFill>
                <a:latin typeface="BrandonGrotesque"/>
              </a:rPr>
              <a:t>External auditory canal or tube. </a:t>
            </a:r>
            <a:r>
              <a:rPr lang="en-US" dirty="0">
                <a:solidFill>
                  <a:srgbClr val="333333"/>
                </a:solidFill>
                <a:latin typeface="BrandonTextRegular"/>
              </a:rPr>
              <a:t>This is the tube that connects the outer ear to the inside or middle ear.</a:t>
            </a:r>
          </a:p>
          <a:p>
            <a:pPr>
              <a:buFont typeface="Arial" panose="020B0604020202020204" pitchFamily="34" charset="0"/>
              <a:buChar char="•"/>
            </a:pPr>
            <a:r>
              <a:rPr lang="en-US" b="1" dirty="0">
                <a:solidFill>
                  <a:srgbClr val="333333"/>
                </a:solidFill>
                <a:latin typeface="BrandonGrotesque"/>
              </a:rPr>
              <a:t>Tympanic membrane</a:t>
            </a:r>
            <a:r>
              <a:rPr lang="en-US" dirty="0">
                <a:solidFill>
                  <a:srgbClr val="333333"/>
                </a:solidFill>
                <a:latin typeface="BrandonTextRegular"/>
              </a:rPr>
              <a:t> </a:t>
            </a:r>
            <a:r>
              <a:rPr lang="en-US" b="1" dirty="0">
                <a:solidFill>
                  <a:srgbClr val="333333"/>
                </a:solidFill>
                <a:latin typeface="BrandonGrotesque"/>
              </a:rPr>
              <a:t>(eardrum). </a:t>
            </a:r>
            <a:r>
              <a:rPr lang="en-US" dirty="0">
                <a:solidFill>
                  <a:srgbClr val="333333"/>
                </a:solidFill>
                <a:latin typeface="BrandonTextRegular"/>
              </a:rPr>
              <a:t>The tympanic membrane divides the external ear from the middle ear.</a:t>
            </a:r>
          </a:p>
          <a:p>
            <a:pPr>
              <a:buFont typeface="Arial" panose="020B0604020202020204" pitchFamily="34" charset="0"/>
              <a:buChar char="•"/>
            </a:pPr>
            <a:r>
              <a:rPr lang="en-US" b="1" dirty="0">
                <a:solidFill>
                  <a:srgbClr val="333333"/>
                </a:solidFill>
                <a:latin typeface="BrandonGrotesque"/>
              </a:rPr>
              <a:t>Middle ear</a:t>
            </a:r>
            <a:r>
              <a:rPr lang="en-US" dirty="0">
                <a:solidFill>
                  <a:srgbClr val="333333"/>
                </a:solidFill>
                <a:latin typeface="BrandonTextRegular"/>
              </a:rPr>
              <a:t> </a:t>
            </a:r>
            <a:r>
              <a:rPr lang="en-US" b="1" dirty="0">
                <a:solidFill>
                  <a:srgbClr val="333333"/>
                </a:solidFill>
                <a:latin typeface="BrandonGrotesque"/>
              </a:rPr>
              <a:t>(tympanic cavity)</a:t>
            </a:r>
            <a:r>
              <a:rPr lang="en-US" dirty="0">
                <a:solidFill>
                  <a:srgbClr val="333333"/>
                </a:solidFill>
                <a:latin typeface="BrandonTextRegular"/>
              </a:rPr>
              <a:t>, consisting of:</a:t>
            </a:r>
          </a:p>
          <a:p>
            <a:pPr marL="742950" lvl="1" indent="-285750">
              <a:buFont typeface="Arial" panose="020B0604020202020204" pitchFamily="34" charset="0"/>
              <a:buChar char="•"/>
            </a:pPr>
            <a:r>
              <a:rPr lang="en-US" b="1" dirty="0">
                <a:solidFill>
                  <a:srgbClr val="333333"/>
                </a:solidFill>
                <a:latin typeface="BrandonGrotesque"/>
              </a:rPr>
              <a:t>Ossicles. </a:t>
            </a:r>
            <a:r>
              <a:rPr lang="en-US" dirty="0">
                <a:solidFill>
                  <a:srgbClr val="333333"/>
                </a:solidFill>
                <a:latin typeface="BrandonTextRegular"/>
              </a:rPr>
              <a:t>Three small bones that are connected and transmit the sound waves to the inner ear. The bones are called:</a:t>
            </a:r>
          </a:p>
          <a:p>
            <a:pPr marL="1143000" lvl="2" indent="-228600">
              <a:buFont typeface="Arial" panose="020B0604020202020204" pitchFamily="34" charset="0"/>
              <a:buChar char="•"/>
            </a:pPr>
            <a:r>
              <a:rPr lang="en-US" dirty="0">
                <a:solidFill>
                  <a:srgbClr val="333333"/>
                </a:solidFill>
                <a:latin typeface="BrandonTextRegular"/>
              </a:rPr>
              <a:t>Malleus</a:t>
            </a:r>
          </a:p>
          <a:p>
            <a:pPr marL="1143000" lvl="2" indent="-228600">
              <a:buFont typeface="Arial" panose="020B0604020202020204" pitchFamily="34" charset="0"/>
              <a:buChar char="•"/>
            </a:pPr>
            <a:r>
              <a:rPr lang="en-US" dirty="0">
                <a:solidFill>
                  <a:srgbClr val="333333"/>
                </a:solidFill>
                <a:latin typeface="BrandonTextRegular"/>
              </a:rPr>
              <a:t>Incus</a:t>
            </a:r>
          </a:p>
          <a:p>
            <a:pPr marL="1143000" lvl="2" indent="-228600">
              <a:buFont typeface="Arial" panose="020B0604020202020204" pitchFamily="34" charset="0"/>
              <a:buChar char="•"/>
            </a:pPr>
            <a:r>
              <a:rPr lang="en-US" dirty="0">
                <a:solidFill>
                  <a:srgbClr val="333333"/>
                </a:solidFill>
                <a:latin typeface="BrandonTextRegular"/>
              </a:rPr>
              <a:t>Stapes</a:t>
            </a:r>
          </a:p>
          <a:p>
            <a:pPr marL="742950" lvl="1" indent="-285750">
              <a:buFont typeface="Arial" panose="020B0604020202020204" pitchFamily="34" charset="0"/>
              <a:buChar char="•"/>
            </a:pPr>
            <a:r>
              <a:rPr lang="en-US" b="1" dirty="0">
                <a:solidFill>
                  <a:srgbClr val="333333"/>
                </a:solidFill>
                <a:latin typeface="BrandonGrotesque"/>
              </a:rPr>
              <a:t>Eustachian tube.</a:t>
            </a:r>
            <a:r>
              <a:rPr lang="en-US" dirty="0">
                <a:solidFill>
                  <a:srgbClr val="333333"/>
                </a:solidFill>
                <a:latin typeface="BrandonTextRegular"/>
              </a:rPr>
              <a:t> A canal that links the middle ear with the back of the nose. The eustachian tube helps to equalize the pressure in the middle ear. Equalized pressure is needed for the proper transfer of sound waves. The eustachian tube is lined with mucous, just like the inside of the nose and throat.</a:t>
            </a:r>
          </a:p>
          <a:p>
            <a:pPr>
              <a:buFont typeface="Arial" panose="020B0604020202020204" pitchFamily="34" charset="0"/>
              <a:buChar char="•"/>
            </a:pPr>
            <a:r>
              <a:rPr lang="en-US" b="1" dirty="0">
                <a:solidFill>
                  <a:srgbClr val="333333"/>
                </a:solidFill>
                <a:latin typeface="BrandonGrotesque"/>
              </a:rPr>
              <a:t>Inner ear</a:t>
            </a:r>
            <a:r>
              <a:rPr lang="en-US" dirty="0">
                <a:solidFill>
                  <a:srgbClr val="333333"/>
                </a:solidFill>
                <a:latin typeface="BrandonTextRegular"/>
              </a:rPr>
              <a:t>, consisting of:</a:t>
            </a:r>
          </a:p>
          <a:p>
            <a:pPr marL="742950" lvl="1" indent="-285750">
              <a:buFont typeface="Arial" panose="020B0604020202020204" pitchFamily="34" charset="0"/>
              <a:buChar char="•"/>
            </a:pPr>
            <a:r>
              <a:rPr lang="en-US" b="1" dirty="0">
                <a:solidFill>
                  <a:srgbClr val="333333"/>
                </a:solidFill>
                <a:latin typeface="BrandonGrotesque"/>
              </a:rPr>
              <a:t>Cochlea. </a:t>
            </a:r>
            <a:r>
              <a:rPr lang="en-US" dirty="0">
                <a:solidFill>
                  <a:srgbClr val="333333"/>
                </a:solidFill>
                <a:latin typeface="BrandonTextRegular"/>
              </a:rPr>
              <a:t>This contains the nerves for hearing.</a:t>
            </a:r>
          </a:p>
          <a:p>
            <a:pPr marL="742950" lvl="1" indent="-285750">
              <a:buFont typeface="Arial" panose="020B0604020202020204" pitchFamily="34" charset="0"/>
              <a:buChar char="•"/>
            </a:pPr>
            <a:r>
              <a:rPr lang="en-US" b="1" dirty="0">
                <a:solidFill>
                  <a:srgbClr val="333333"/>
                </a:solidFill>
                <a:latin typeface="BrandonGrotesque"/>
              </a:rPr>
              <a:t>Vestibule. </a:t>
            </a:r>
            <a:r>
              <a:rPr lang="en-US" dirty="0">
                <a:solidFill>
                  <a:srgbClr val="333333"/>
                </a:solidFill>
                <a:latin typeface="BrandonTextRegular"/>
              </a:rPr>
              <a:t>This contains receptors for balance.</a:t>
            </a:r>
          </a:p>
          <a:p>
            <a:pPr marL="742950" lvl="1" indent="-285750">
              <a:buFont typeface="Arial" panose="020B0604020202020204" pitchFamily="34" charset="0"/>
              <a:buChar char="•"/>
            </a:pPr>
            <a:r>
              <a:rPr lang="en-US" b="1" dirty="0">
                <a:solidFill>
                  <a:srgbClr val="333333"/>
                </a:solidFill>
                <a:latin typeface="BrandonGrotesque"/>
              </a:rPr>
              <a:t>Semicircular canals. </a:t>
            </a:r>
            <a:r>
              <a:rPr lang="en-US" dirty="0">
                <a:solidFill>
                  <a:srgbClr val="333333"/>
                </a:solidFill>
                <a:latin typeface="BrandonTextRegular"/>
              </a:rPr>
              <a:t>This contains receptors for balance.</a:t>
            </a:r>
            <a:endParaRPr lang="en-US" b="0" i="0" dirty="0">
              <a:solidFill>
                <a:srgbClr val="333333"/>
              </a:solidFill>
              <a:effectLst/>
              <a:latin typeface="BrandonTextRegular"/>
            </a:endParaRPr>
          </a:p>
        </p:txBody>
      </p:sp>
      <p:sp>
        <p:nvSpPr>
          <p:cNvPr id="3" name="Rectangle 2">
            <a:extLst>
              <a:ext uri="{FF2B5EF4-FFF2-40B4-BE49-F238E27FC236}">
                <a16:creationId xmlns:a16="http://schemas.microsoft.com/office/drawing/2014/main" id="{DEB5F1D7-45BC-4808-8824-09D54A97EE9A}"/>
              </a:ext>
            </a:extLst>
          </p:cNvPr>
          <p:cNvSpPr/>
          <p:nvPr/>
        </p:nvSpPr>
        <p:spPr>
          <a:xfrm>
            <a:off x="3147237" y="244549"/>
            <a:ext cx="5411972" cy="461665"/>
          </a:xfrm>
          <a:prstGeom prst="rect">
            <a:avLst/>
          </a:prstGeom>
        </p:spPr>
        <p:txBody>
          <a:bodyPr wrap="square">
            <a:spAutoFit/>
          </a:bodyPr>
          <a:lstStyle/>
          <a:p>
            <a:r>
              <a:rPr lang="en-IN" sz="2400" dirty="0"/>
              <a:t>                    ANATOMY OF EAR</a:t>
            </a:r>
          </a:p>
        </p:txBody>
      </p:sp>
    </p:spTree>
    <p:extLst>
      <p:ext uri="{BB962C8B-B14F-4D97-AF65-F5344CB8AC3E}">
        <p14:creationId xmlns:p14="http://schemas.microsoft.com/office/powerpoint/2010/main" val="340198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ee the source image">
            <a:extLst>
              <a:ext uri="{FF2B5EF4-FFF2-40B4-BE49-F238E27FC236}">
                <a16:creationId xmlns:a16="http://schemas.microsoft.com/office/drawing/2014/main" id="{564AA2C2-AB37-45EA-BA5A-98539065CD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6780" y="1350334"/>
            <a:ext cx="9186531" cy="4465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1049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See the source image">
            <a:extLst>
              <a:ext uri="{FF2B5EF4-FFF2-40B4-BE49-F238E27FC236}">
                <a16:creationId xmlns:a16="http://schemas.microsoft.com/office/drawing/2014/main" id="{CFEB2F69-65B4-4CCA-8612-B2320F1F2D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9795" y="1116420"/>
            <a:ext cx="727267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453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ee the source image">
            <a:extLst>
              <a:ext uri="{FF2B5EF4-FFF2-40B4-BE49-F238E27FC236}">
                <a16:creationId xmlns:a16="http://schemas.microsoft.com/office/drawing/2014/main" id="{E05B31AB-AC3F-4A6D-AD8B-FDDDA2CFC6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147763"/>
            <a:ext cx="8208335" cy="4562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4773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FA466-E8AE-4610-BE30-D0BA4E93EBAE}"/>
              </a:ext>
            </a:extLst>
          </p:cNvPr>
          <p:cNvSpPr>
            <a:spLocks noGrp="1"/>
          </p:cNvSpPr>
          <p:nvPr>
            <p:ph type="title"/>
          </p:nvPr>
        </p:nvSpPr>
        <p:spPr/>
        <p:txBody>
          <a:bodyPr/>
          <a:lstStyle/>
          <a:p>
            <a:r>
              <a:rPr lang="en-IN" dirty="0"/>
              <a:t>Function</a:t>
            </a:r>
          </a:p>
        </p:txBody>
      </p:sp>
      <p:sp>
        <p:nvSpPr>
          <p:cNvPr id="3" name="Content Placeholder 2">
            <a:extLst>
              <a:ext uri="{FF2B5EF4-FFF2-40B4-BE49-F238E27FC236}">
                <a16:creationId xmlns:a16="http://schemas.microsoft.com/office/drawing/2014/main" id="{8F3F0E5B-10A2-49F0-8090-A69D40A7FDF5}"/>
              </a:ext>
            </a:extLst>
          </p:cNvPr>
          <p:cNvSpPr>
            <a:spLocks noGrp="1"/>
          </p:cNvSpPr>
          <p:nvPr>
            <p:ph idx="1"/>
          </p:nvPr>
        </p:nvSpPr>
        <p:spPr/>
        <p:txBody>
          <a:bodyPr/>
          <a:lstStyle/>
          <a:p>
            <a:pPr marL="0" indent="0">
              <a:buNone/>
            </a:pPr>
            <a:r>
              <a:rPr lang="en-US" dirty="0"/>
              <a:t>The ear is a multifaceted organ that connects the central nervous system to the external head and neck. This structure as a whole can be thought of as 3 separate organs that work in a collective to coordinate certain functions, such as </a:t>
            </a:r>
            <a:r>
              <a:rPr lang="en-US" b="1" dirty="0"/>
              <a:t>hearing and balance.</a:t>
            </a:r>
            <a:endParaRPr lang="en-IN" dirty="0"/>
          </a:p>
        </p:txBody>
      </p:sp>
    </p:spTree>
    <p:extLst>
      <p:ext uri="{BB962C8B-B14F-4D97-AF65-F5344CB8AC3E}">
        <p14:creationId xmlns:p14="http://schemas.microsoft.com/office/powerpoint/2010/main" val="36394301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6476F"/>
      </a:dk2>
      <a:lt2>
        <a:srgbClr val="EBEBEB"/>
      </a:lt2>
      <a:accent1>
        <a:srgbClr val="E5B458"/>
      </a:accent1>
      <a:accent2>
        <a:srgbClr val="F77754"/>
      </a:accent2>
      <a:accent3>
        <a:srgbClr val="D8507E"/>
      </a:accent3>
      <a:accent4>
        <a:srgbClr val="BC70EE"/>
      </a:accent4>
      <a:accent5>
        <a:srgbClr val="3CA2E2"/>
      </a:accent5>
      <a:accent6>
        <a:srgbClr val="91BF77"/>
      </a:accent6>
      <a:hlink>
        <a:srgbClr val="71DDAB"/>
      </a:hlink>
      <a:folHlink>
        <a:srgbClr val="A6E4C7"/>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B36E0D05-787B-4C61-8268-2D6C1FBEDA32}"/>
    </a:ext>
  </a:extLst>
</a:theme>
</file>

<file path=docProps/app.xml><?xml version="1.0" encoding="utf-8"?>
<Properties xmlns="http://schemas.openxmlformats.org/officeDocument/2006/extended-properties" xmlns:vt="http://schemas.openxmlformats.org/officeDocument/2006/docPropsVTypes">
  <Template>TM03457452[[fn=Celestial]]</Template>
  <TotalTime>176</TotalTime>
  <Words>800</Words>
  <Application>Microsoft Office PowerPoint</Application>
  <PresentationFormat>Widescreen</PresentationFormat>
  <Paragraphs>47</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宋体</vt:lpstr>
      <vt:lpstr>Arial</vt:lpstr>
      <vt:lpstr>BrandonGrotesque</vt:lpstr>
      <vt:lpstr>BrandonTextRegular</vt:lpstr>
      <vt:lpstr>Calibri</vt:lpstr>
      <vt:lpstr>Calibri Light</vt:lpstr>
      <vt:lpstr>Celestial</vt:lpstr>
      <vt:lpstr>Physiology of Sensory Organ –Ear &amp; Eye</vt:lpstr>
      <vt:lpstr>EAR</vt:lpstr>
      <vt:lpstr>SENSE OF AUDITION</vt:lpstr>
      <vt:lpstr>PowerPoint Presentation</vt:lpstr>
      <vt:lpstr>PowerPoint Presentation</vt:lpstr>
      <vt:lpstr>PowerPoint Presentation</vt:lpstr>
      <vt:lpstr>PowerPoint Presentation</vt:lpstr>
      <vt:lpstr>PowerPoint Presentation</vt:lpstr>
      <vt:lpstr>Function</vt:lpstr>
      <vt:lpstr>EYE</vt:lpstr>
      <vt:lpstr>SENSE OF VISION</vt:lpstr>
      <vt:lpstr>Types </vt:lpstr>
      <vt:lpstr>                           Physiology of Vision</vt:lpstr>
      <vt:lpstr>PowerPoint Presentation</vt:lpstr>
      <vt:lpstr>PowerPoint Presentation</vt:lpstr>
      <vt:lpstr>PowerPoint Presentation</vt:lpstr>
      <vt:lpstr>FUNCTIONS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Physiology of Sensory Organ –Eye &amp; Ear</dc:title>
  <dc:creator>DR.VK SINGH</dc:creator>
  <cp:lastModifiedBy>DR.VK SINGH</cp:lastModifiedBy>
  <cp:revision>51</cp:revision>
  <dcterms:created xsi:type="dcterms:W3CDTF">2020-04-29T13:04:33Z</dcterms:created>
  <dcterms:modified xsi:type="dcterms:W3CDTF">2020-04-30T04:21:03Z</dcterms:modified>
</cp:coreProperties>
</file>