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72" r:id="rId3"/>
    <p:sldId id="273" r:id="rId4"/>
    <p:sldId id="274" r:id="rId5"/>
    <p:sldId id="280" r:id="rId6"/>
    <p:sldId id="284" r:id="rId7"/>
    <p:sldId id="283" r:id="rId8"/>
    <p:sldId id="275" r:id="rId9"/>
    <p:sldId id="288" r:id="rId10"/>
    <p:sldId id="287" r:id="rId11"/>
    <p:sldId id="281" r:id="rId12"/>
    <p:sldId id="276" r:id="rId13"/>
    <p:sldId id="289" r:id="rId14"/>
    <p:sldId id="282" r:id="rId15"/>
    <p:sldId id="277" r:id="rId16"/>
    <p:sldId id="286" r:id="rId17"/>
    <p:sldId id="290" r:id="rId18"/>
    <p:sldId id="291" r:id="rId19"/>
    <p:sldId id="292"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4/18/2020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Lactobacillus_plantarum" TargetMode="External"/><Relationship Id="rId3" Type="http://schemas.openxmlformats.org/officeDocument/2006/relationships/hyperlink" Target="https://en.wikipedia.org/wiki/Vitamin_K" TargetMode="External"/><Relationship Id="rId7" Type="http://schemas.openxmlformats.org/officeDocument/2006/relationships/hyperlink" Target="https://en.wikipedia.org/wiki/Lactobacilli" TargetMode="External"/><Relationship Id="rId2" Type="http://schemas.openxmlformats.org/officeDocument/2006/relationships/hyperlink" Target="https://en.wikipedia.org/wiki/Sauerkraut" TargetMode="External"/><Relationship Id="rId1" Type="http://schemas.openxmlformats.org/officeDocument/2006/relationships/slideLayout" Target="../slideLayouts/slideLayout2.xml"/><Relationship Id="rId6" Type="http://schemas.openxmlformats.org/officeDocument/2006/relationships/hyperlink" Target="https://en.wikipedia.org/wiki/Probiotics" TargetMode="External"/><Relationship Id="rId5" Type="http://schemas.openxmlformats.org/officeDocument/2006/relationships/hyperlink" Target="https://en.wikipedia.org/wiki/Recommended_Daily_Allowance" TargetMode="External"/><Relationship Id="rId4" Type="http://schemas.openxmlformats.org/officeDocument/2006/relationships/hyperlink" Target="https://en.wikipedia.org/wiki/Vitamin_K1" TargetMode="External"/><Relationship Id="rId9" Type="http://schemas.openxmlformats.org/officeDocument/2006/relationships/hyperlink" Target="https://en.wikipedia.org/wiki/Lactobacillus_brevi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FDE8-BC9C-40AB-AD1C-0958EFF41593}"/>
              </a:ext>
            </a:extLst>
          </p:cNvPr>
          <p:cNvSpPr>
            <a:spLocks noGrp="1"/>
          </p:cNvSpPr>
          <p:nvPr>
            <p:ph type="title"/>
          </p:nvPr>
        </p:nvSpPr>
        <p:spPr/>
        <p:txBody>
          <a:bodyPr>
            <a:normAutofit fontScale="90000"/>
          </a:bodyPr>
          <a:lstStyle/>
          <a:p>
            <a:r>
              <a:rPr lang="en-IN" dirty="0"/>
              <a:t>          Fermented &amp; Oil based Pickles</a:t>
            </a:r>
            <a:br>
              <a:rPr lang="en-IN" dirty="0"/>
            </a:br>
            <a:r>
              <a:rPr lang="en-IN" dirty="0"/>
              <a:t>                 </a:t>
            </a:r>
            <a:r>
              <a:rPr lang="en-IN" sz="4400" dirty="0" err="1"/>
              <a:t>B.K.Singh,Dairy</a:t>
            </a:r>
            <a:r>
              <a:rPr lang="en-IN" sz="4400" dirty="0"/>
              <a:t> Technology</a:t>
            </a:r>
          </a:p>
        </p:txBody>
      </p:sp>
      <p:pic>
        <p:nvPicPr>
          <p:cNvPr id="1026" name="Picture 2" descr="See the source image">
            <a:extLst>
              <a:ext uri="{FF2B5EF4-FFF2-40B4-BE49-F238E27FC236}">
                <a16:creationId xmlns:a16="http://schemas.microsoft.com/office/drawing/2014/main" id="{FE5E58A3-B9F8-4EBE-A4BB-15F8AB423A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7858" y="1825625"/>
            <a:ext cx="65188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24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9608-DA1A-4085-BA30-CBF513445261}"/>
              </a:ext>
            </a:extLst>
          </p:cNvPr>
          <p:cNvSpPr>
            <a:spLocks noGrp="1"/>
          </p:cNvSpPr>
          <p:nvPr>
            <p:ph type="title"/>
          </p:nvPr>
        </p:nvSpPr>
        <p:spPr/>
        <p:txBody>
          <a:bodyPr>
            <a:normAutofit fontScale="90000"/>
          </a:bodyPr>
          <a:lstStyle/>
          <a:p>
            <a:r>
              <a:rPr lang="en-IN" dirty="0"/>
              <a:t>                              Nutrition</a:t>
            </a:r>
            <a:br>
              <a:rPr lang="en-IN" dirty="0"/>
            </a:br>
            <a:endParaRPr lang="en-IN" dirty="0"/>
          </a:p>
        </p:txBody>
      </p:sp>
      <p:sp>
        <p:nvSpPr>
          <p:cNvPr id="3" name="Content Placeholder 2">
            <a:extLst>
              <a:ext uri="{FF2B5EF4-FFF2-40B4-BE49-F238E27FC236}">
                <a16:creationId xmlns:a16="http://schemas.microsoft.com/office/drawing/2014/main" id="{B1942876-6121-496F-A2BA-0930B8207DD9}"/>
              </a:ext>
            </a:extLst>
          </p:cNvPr>
          <p:cNvSpPr>
            <a:spLocks noGrp="1"/>
          </p:cNvSpPr>
          <p:nvPr>
            <p:ph idx="1"/>
          </p:nvPr>
        </p:nvSpPr>
        <p:spPr/>
        <p:txBody>
          <a:bodyPr>
            <a:normAutofit fontScale="77500" lnSpcReduction="20000"/>
          </a:bodyPr>
          <a:lstStyle/>
          <a:p>
            <a:pPr algn="just"/>
            <a:r>
              <a:rPr lang="en-US" dirty="0"/>
              <a:t>Like pickled vegetables such as </a:t>
            </a:r>
            <a:r>
              <a:rPr lang="en-US" dirty="0">
                <a:effectLst>
                  <a:outerShdw blurRad="38100" dist="38100" dir="2700000" algn="tl">
                    <a:srgbClr val="000000">
                      <a:alpha val="43137"/>
                    </a:srgbClr>
                  </a:outerShdw>
                </a:effectLst>
                <a:hlinkClick r:id="rId2" tooltip="Sauerkraut">
                  <a:extLst>
                    <a:ext uri="{A12FA001-AC4F-418D-AE19-62706E023703}">
                      <ahyp:hlinkClr xmlns:ahyp="http://schemas.microsoft.com/office/drawing/2018/hyperlinkcolor" val="tx"/>
                    </a:ext>
                  </a:extLst>
                </a:hlinkClick>
              </a:rPr>
              <a:t>sauerkraut</a:t>
            </a:r>
            <a:r>
              <a:rPr lang="en-US" dirty="0"/>
              <a:t>, sour pickled cucumbers (technically a fruit) are low in calories. They also contain a moderate amount of </a:t>
            </a:r>
            <a:r>
              <a:rPr lang="en-US" dirty="0">
                <a:effectLst>
                  <a:outerShdw blurRad="38100" dist="38100" dir="2700000" algn="tl">
                    <a:srgbClr val="000000">
                      <a:alpha val="43137"/>
                    </a:srgbClr>
                  </a:outerShdw>
                </a:effectLst>
                <a:hlinkClick r:id="rId3" tooltip="Vitamin K">
                  <a:extLst>
                    <a:ext uri="{A12FA001-AC4F-418D-AE19-62706E023703}">
                      <ahyp:hlinkClr xmlns:ahyp="http://schemas.microsoft.com/office/drawing/2018/hyperlinkcolor" val="tx"/>
                    </a:ext>
                  </a:extLst>
                </a:hlinkClick>
              </a:rPr>
              <a:t>vitamin K</a:t>
            </a:r>
            <a:r>
              <a:rPr lang="en-US" dirty="0"/>
              <a:t>, specifically in the form of </a:t>
            </a:r>
            <a:r>
              <a:rPr lang="en-US" dirty="0">
                <a:effectLst>
                  <a:outerShdw blurRad="38100" dist="38100" dir="2700000" algn="tl">
                    <a:srgbClr val="000000">
                      <a:alpha val="43137"/>
                    </a:srgbClr>
                  </a:outerShdw>
                </a:effectLst>
                <a:hlinkClick r:id="rId4" tooltip="Vitamin K1">
                  <a:extLst>
                    <a:ext uri="{A12FA001-AC4F-418D-AE19-62706E023703}">
                      <ahyp:hlinkClr xmlns:ahyp="http://schemas.microsoft.com/office/drawing/2018/hyperlinkcolor" val="tx"/>
                    </a:ext>
                  </a:extLst>
                </a:hlinkClick>
              </a:rPr>
              <a:t>K</a:t>
            </a:r>
            <a:r>
              <a:rPr lang="en-US" baseline="-25000" dirty="0">
                <a:effectLst>
                  <a:outerShdw blurRad="38100" dist="38100" dir="2700000" algn="tl">
                    <a:srgbClr val="000000">
                      <a:alpha val="43137"/>
                    </a:srgbClr>
                  </a:outerShdw>
                </a:effectLst>
                <a:hlinkClick r:id="rId4" tooltip="Vitamin K1">
                  <a:extLst>
                    <a:ext uri="{A12FA001-AC4F-418D-AE19-62706E023703}">
                      <ahyp:hlinkClr xmlns:ahyp="http://schemas.microsoft.com/office/drawing/2018/hyperlinkcolor" val="tx"/>
                    </a:ext>
                  </a:extLst>
                </a:hlinkClick>
              </a:rPr>
              <a:t>1</a:t>
            </a:r>
            <a:r>
              <a:rPr lang="en-US" dirty="0"/>
              <a:t>. 30-gram sour pickled cucumber offers 12–16 µg, or approximately 15–20%, of the </a:t>
            </a:r>
            <a:r>
              <a:rPr lang="en-US" dirty="0">
                <a:effectLst>
                  <a:outerShdw blurRad="38100" dist="38100" dir="2700000" algn="tl">
                    <a:srgbClr val="000000">
                      <a:alpha val="43137"/>
                    </a:srgbClr>
                  </a:outerShdw>
                </a:effectLst>
                <a:hlinkClick r:id="rId5" tooltip="Recommended Daily Allowance">
                  <a:extLst>
                    <a:ext uri="{A12FA001-AC4F-418D-AE19-62706E023703}">
                      <ahyp:hlinkClr xmlns:ahyp="http://schemas.microsoft.com/office/drawing/2018/hyperlinkcolor" val="tx"/>
                    </a:ext>
                  </a:extLst>
                </a:hlinkClick>
              </a:rPr>
              <a:t>Recommended Daily Allowance</a:t>
            </a:r>
            <a:r>
              <a:rPr lang="en-US" dirty="0"/>
              <a:t> of vitamin K. It also offers 3 kilocalories (13 kJ), most of which come from carbohydrate. However, most sour pickled cucumbers are also high in sodium; one pickled cucumber can contain 350–500 mg, or 15–20% of the American recommended daily limit of 2400 mg.</a:t>
            </a:r>
          </a:p>
          <a:p>
            <a:pPr algn="just"/>
            <a:r>
              <a:rPr lang="en-US" dirty="0"/>
              <a:t>Sweet pickled cucumbers, including bread-and-butter pickles, are higher in calories due to their sugar content; a similar 30-gram portion may contain 20 to 30 kilocalories (84 to 126 kJ). Sweet pickled cucumbers also tend to contain significantly less sodium than sour pickles.</a:t>
            </a:r>
          </a:p>
          <a:p>
            <a:pPr algn="just"/>
            <a:r>
              <a:rPr lang="en-US" dirty="0"/>
              <a:t>Pickles are being researched for their ability to act as vegetables with a high probiotic content. </a:t>
            </a:r>
            <a:r>
              <a:rPr lang="en-US" dirty="0">
                <a:effectLst>
                  <a:outerShdw blurRad="38100" dist="38100" dir="2700000" algn="tl">
                    <a:srgbClr val="000000">
                      <a:alpha val="43137"/>
                    </a:srgbClr>
                  </a:outerShdw>
                </a:effectLst>
                <a:hlinkClick r:id="rId6" tooltip="Probiotics">
                  <a:extLst>
                    <a:ext uri="{A12FA001-AC4F-418D-AE19-62706E023703}">
                      <ahyp:hlinkClr xmlns:ahyp="http://schemas.microsoft.com/office/drawing/2018/hyperlinkcolor" val="tx"/>
                    </a:ext>
                  </a:extLst>
                </a:hlinkClick>
              </a:rPr>
              <a:t>Probiotics</a:t>
            </a:r>
            <a:r>
              <a:rPr lang="en-US" dirty="0"/>
              <a:t> are typically associated with dairy products, but </a:t>
            </a:r>
            <a:r>
              <a:rPr lang="en-US" dirty="0">
                <a:effectLst>
                  <a:outerShdw blurRad="38100" dist="38100" dir="2700000" algn="tl">
                    <a:srgbClr val="000000">
                      <a:alpha val="43137"/>
                    </a:srgbClr>
                  </a:outerShdw>
                </a:effectLst>
                <a:hlinkClick r:id="rId7" tooltip="Lactobacilli">
                  <a:extLst>
                    <a:ext uri="{A12FA001-AC4F-418D-AE19-62706E023703}">
                      <ahyp:hlinkClr xmlns:ahyp="http://schemas.microsoft.com/office/drawing/2018/hyperlinkcolor" val="tx"/>
                    </a:ext>
                  </a:extLst>
                </a:hlinkClick>
              </a:rPr>
              <a:t>lactobacilli</a:t>
            </a:r>
            <a:r>
              <a:rPr lang="en-US" dirty="0"/>
              <a:t> species such as </a:t>
            </a:r>
            <a:r>
              <a:rPr lang="en-US" i="1" dirty="0">
                <a:effectLst>
                  <a:outerShdw blurRad="38100" dist="38100" dir="2700000" algn="tl">
                    <a:srgbClr val="000000">
                      <a:alpha val="43137"/>
                    </a:srgbClr>
                  </a:outerShdw>
                </a:effectLst>
                <a:hlinkClick r:id="rId8" tooltip="Lactobacillus plantarum">
                  <a:extLst>
                    <a:ext uri="{A12FA001-AC4F-418D-AE19-62706E023703}">
                      <ahyp:hlinkClr xmlns:ahyp="http://schemas.microsoft.com/office/drawing/2018/hyperlinkcolor" val="tx"/>
                    </a:ext>
                  </a:extLst>
                </a:hlinkClick>
              </a:rPr>
              <a:t>L. plantarum</a:t>
            </a:r>
            <a:r>
              <a:rPr lang="en-US" dirty="0"/>
              <a:t> and </a:t>
            </a:r>
            <a:r>
              <a:rPr lang="en-US" i="1" dirty="0">
                <a:effectLst>
                  <a:outerShdw blurRad="38100" dist="38100" dir="2700000" algn="tl">
                    <a:srgbClr val="000000">
                      <a:alpha val="43137"/>
                    </a:srgbClr>
                  </a:outerShdw>
                </a:effectLst>
                <a:hlinkClick r:id="rId9" tooltip="Lactobacillus brevis">
                  <a:extLst>
                    <a:ext uri="{A12FA001-AC4F-418D-AE19-62706E023703}">
                      <ahyp:hlinkClr xmlns:ahyp="http://schemas.microsoft.com/office/drawing/2018/hyperlinkcolor" val="tx"/>
                    </a:ext>
                  </a:extLst>
                </a:hlinkClick>
              </a:rPr>
              <a:t>L. brevis</a:t>
            </a:r>
            <a:r>
              <a:rPr lang="en-US" dirty="0"/>
              <a:t> have been shown to add to the nutritional value of pickles.</a:t>
            </a:r>
          </a:p>
          <a:p>
            <a:endParaRPr lang="en-IN" dirty="0"/>
          </a:p>
        </p:txBody>
      </p:sp>
    </p:spTree>
    <p:extLst>
      <p:ext uri="{BB962C8B-B14F-4D97-AF65-F5344CB8AC3E}">
        <p14:creationId xmlns:p14="http://schemas.microsoft.com/office/powerpoint/2010/main" val="219437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ickled cucumber">
            <a:extLst>
              <a:ext uri="{FF2B5EF4-FFF2-40B4-BE49-F238E27FC236}">
                <a16:creationId xmlns:a16="http://schemas.microsoft.com/office/drawing/2014/main" id="{8C8172BF-F393-4172-A7D0-56CC7C0B7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647" y="1679944"/>
            <a:ext cx="5869172" cy="389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52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064F-3061-4A82-9403-1E6EEB121D9C}"/>
              </a:ext>
            </a:extLst>
          </p:cNvPr>
          <p:cNvSpPr>
            <a:spLocks noGrp="1"/>
          </p:cNvSpPr>
          <p:nvPr>
            <p:ph type="title"/>
          </p:nvPr>
        </p:nvSpPr>
        <p:spPr/>
        <p:txBody>
          <a:bodyPr/>
          <a:lstStyle/>
          <a:p>
            <a:r>
              <a:rPr lang="en-IN" dirty="0"/>
              <a:t>                      Olive Pickle</a:t>
            </a:r>
          </a:p>
        </p:txBody>
      </p:sp>
      <p:sp>
        <p:nvSpPr>
          <p:cNvPr id="3" name="Content Placeholder 2">
            <a:extLst>
              <a:ext uri="{FF2B5EF4-FFF2-40B4-BE49-F238E27FC236}">
                <a16:creationId xmlns:a16="http://schemas.microsoft.com/office/drawing/2014/main" id="{BCCA81E3-650D-4B75-94A7-D368839057D7}"/>
              </a:ext>
            </a:extLst>
          </p:cNvPr>
          <p:cNvSpPr>
            <a:spLocks noGrp="1"/>
          </p:cNvSpPr>
          <p:nvPr>
            <p:ph idx="1"/>
          </p:nvPr>
        </p:nvSpPr>
        <p:spPr/>
        <p:txBody>
          <a:bodyPr/>
          <a:lstStyle/>
          <a:p>
            <a:pPr marL="0" indent="0" algn="just">
              <a:buNone/>
            </a:pPr>
            <a:r>
              <a:rPr lang="en-US" dirty="0"/>
              <a:t>Olives (Olea </a:t>
            </a:r>
            <a:r>
              <a:rPr lang="en-US" dirty="0" err="1"/>
              <a:t>europaea</a:t>
            </a:r>
            <a:r>
              <a:rPr lang="en-US" dirty="0"/>
              <a:t>) are produced in great amounts in the Mediterranean area, California, South America and Australia among others. This fruit is processed for oil production (about 85%) and for table use (about 15%). Green olives are brined and fermented in a manner similar to cucumbers. Spanish, Greek and Sicilian are the most important types of fermented olives. Before brining, green olives are treated with a 1.25 to 2 % lye solution, depending on the type of olives usually at 21 to 25°C for 4 to 7 h. </a:t>
            </a:r>
            <a:endParaRPr lang="en-IN" dirty="0"/>
          </a:p>
        </p:txBody>
      </p:sp>
    </p:spTree>
    <p:extLst>
      <p:ext uri="{BB962C8B-B14F-4D97-AF65-F5344CB8AC3E}">
        <p14:creationId xmlns:p14="http://schemas.microsoft.com/office/powerpoint/2010/main" val="120696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DD40-7720-49CE-8CCC-DED059F7E2DC}"/>
              </a:ext>
            </a:extLst>
          </p:cNvPr>
          <p:cNvSpPr>
            <a:spLocks noGrp="1"/>
          </p:cNvSpPr>
          <p:nvPr>
            <p:ph type="title"/>
          </p:nvPr>
        </p:nvSpPr>
        <p:spPr/>
        <p:txBody>
          <a:bodyPr/>
          <a:lstStyle/>
          <a:p>
            <a:r>
              <a:rPr lang="en-IN" dirty="0"/>
              <a:t>                         Process Steps</a:t>
            </a:r>
          </a:p>
        </p:txBody>
      </p:sp>
      <p:sp>
        <p:nvSpPr>
          <p:cNvPr id="3" name="Content Placeholder 2">
            <a:extLst>
              <a:ext uri="{FF2B5EF4-FFF2-40B4-BE49-F238E27FC236}">
                <a16:creationId xmlns:a16="http://schemas.microsoft.com/office/drawing/2014/main" id="{040EFE08-4021-4705-8F65-EA88041FBA8E}"/>
              </a:ext>
            </a:extLst>
          </p:cNvPr>
          <p:cNvSpPr>
            <a:spLocks noGrp="1"/>
          </p:cNvSpPr>
          <p:nvPr>
            <p:ph idx="1"/>
          </p:nvPr>
        </p:nvSpPr>
        <p:spPr/>
        <p:txBody>
          <a:bodyPr>
            <a:normAutofit fontScale="92500" lnSpcReduction="20000"/>
          </a:bodyPr>
          <a:lstStyle/>
          <a:p>
            <a:pPr algn="just"/>
            <a:r>
              <a:rPr lang="en-US" b="1" dirty="0"/>
              <a:t>Wash the olives well in water and place them in a big bowl which can hold all the olives and add water to cover them.</a:t>
            </a:r>
          </a:p>
          <a:p>
            <a:pPr algn="just"/>
            <a:r>
              <a:rPr lang="en-US" b="1" dirty="0"/>
              <a:t>Extract the bitterness from the olives by soaking them in fresh water for a week</a:t>
            </a:r>
          </a:p>
          <a:p>
            <a:pPr algn="just"/>
            <a:r>
              <a:rPr lang="en-US" b="1" dirty="0"/>
              <a:t>Pour out the soaking water after seven days of soaking.</a:t>
            </a:r>
          </a:p>
          <a:p>
            <a:pPr algn="just"/>
            <a:r>
              <a:rPr lang="en-US" b="1" dirty="0"/>
              <a:t>Put in the garlic, hot peppers, lemon slices, coriander or fennel seeds and bay leaves into the jar.</a:t>
            </a:r>
          </a:p>
          <a:p>
            <a:pPr algn="just"/>
            <a:r>
              <a:rPr lang="en-US" b="1" dirty="0"/>
              <a:t>Pour the salt solution into the jar until it covers the olives.</a:t>
            </a:r>
          </a:p>
          <a:p>
            <a:pPr algn="just"/>
            <a:r>
              <a:rPr lang="en-US" b="1" dirty="0"/>
              <a:t>Pour a bit of olive oil to create a thin protective layer on top.</a:t>
            </a:r>
          </a:p>
          <a:p>
            <a:pPr algn="just"/>
            <a:r>
              <a:rPr lang="en-US" b="1" dirty="0"/>
              <a:t>Close the jar and place it in a cool, dark place.</a:t>
            </a:r>
          </a:p>
          <a:p>
            <a:pPr algn="just"/>
            <a:r>
              <a:rPr lang="en-US" b="1" dirty="0"/>
              <a:t>The olives will be ready for eating after 2 weeks to a month, if they were split, or four months if they are intact</a:t>
            </a:r>
            <a:endParaRPr lang="en-IN" dirty="0"/>
          </a:p>
        </p:txBody>
      </p:sp>
    </p:spTree>
    <p:extLst>
      <p:ext uri="{BB962C8B-B14F-4D97-AF65-F5344CB8AC3E}">
        <p14:creationId xmlns:p14="http://schemas.microsoft.com/office/powerpoint/2010/main" val="156765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olive pickle">
            <a:extLst>
              <a:ext uri="{FF2B5EF4-FFF2-40B4-BE49-F238E27FC236}">
                <a16:creationId xmlns:a16="http://schemas.microsoft.com/office/drawing/2014/main" id="{8D6363B2-A537-4446-AC3C-55F3F4179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195" y="1531088"/>
            <a:ext cx="5613991" cy="421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7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1681-05AA-48C4-ABF6-3DD7D319DEF4}"/>
              </a:ext>
            </a:extLst>
          </p:cNvPr>
          <p:cNvSpPr>
            <a:spLocks noGrp="1"/>
          </p:cNvSpPr>
          <p:nvPr>
            <p:ph type="title"/>
          </p:nvPr>
        </p:nvSpPr>
        <p:spPr/>
        <p:txBody>
          <a:bodyPr/>
          <a:lstStyle/>
          <a:p>
            <a:r>
              <a:rPr lang="en-IN" dirty="0"/>
              <a:t>                   Oil Based Pickles    </a:t>
            </a:r>
          </a:p>
        </p:txBody>
      </p:sp>
      <p:sp>
        <p:nvSpPr>
          <p:cNvPr id="3" name="Content Placeholder 2">
            <a:extLst>
              <a:ext uri="{FF2B5EF4-FFF2-40B4-BE49-F238E27FC236}">
                <a16:creationId xmlns:a16="http://schemas.microsoft.com/office/drawing/2014/main" id="{9D6EA845-BC5B-4EC5-A88B-421A1A0231C0}"/>
              </a:ext>
            </a:extLst>
          </p:cNvPr>
          <p:cNvSpPr>
            <a:spLocks noGrp="1"/>
          </p:cNvSpPr>
          <p:nvPr>
            <p:ph idx="1"/>
          </p:nvPr>
        </p:nvSpPr>
        <p:spPr/>
        <p:txBody>
          <a:bodyPr/>
          <a:lstStyle/>
          <a:p>
            <a:pPr algn="just"/>
            <a:r>
              <a:rPr lang="en-US" dirty="0"/>
              <a:t>Oil-based pickles containing one or more edible oils are highly popular in India. Mango, lime, cauliflower and turnip pickles are the most important oil pickles. Mango pickle is largely sold pickle in the country followed by cauliflower, onion, turnip and lime pickles. Cauliflower pickle is highly popular in Northern parts of India. For preparing the oil-based pickles, fruits or vegetables should be completely immersed in the edible oil. Oil pickles are generally highly spiced. The technology for the preparation of some of these pickles is given in this lesson. </a:t>
            </a:r>
            <a:endParaRPr lang="en-IN" dirty="0"/>
          </a:p>
        </p:txBody>
      </p:sp>
    </p:spTree>
    <p:extLst>
      <p:ext uri="{BB962C8B-B14F-4D97-AF65-F5344CB8AC3E}">
        <p14:creationId xmlns:p14="http://schemas.microsoft.com/office/powerpoint/2010/main" val="193279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7F1F-EE7B-4483-A7EF-CAB4D64494B5}"/>
              </a:ext>
            </a:extLst>
          </p:cNvPr>
          <p:cNvSpPr>
            <a:spLocks noGrp="1"/>
          </p:cNvSpPr>
          <p:nvPr>
            <p:ph type="title"/>
          </p:nvPr>
        </p:nvSpPr>
        <p:spPr/>
        <p:txBody>
          <a:bodyPr/>
          <a:lstStyle/>
          <a:p>
            <a:r>
              <a:rPr lang="en-IN" dirty="0"/>
              <a:t>                    Mango Pickle</a:t>
            </a:r>
          </a:p>
        </p:txBody>
      </p:sp>
      <p:sp>
        <p:nvSpPr>
          <p:cNvPr id="3" name="Content Placeholder 2">
            <a:extLst>
              <a:ext uri="{FF2B5EF4-FFF2-40B4-BE49-F238E27FC236}">
                <a16:creationId xmlns:a16="http://schemas.microsoft.com/office/drawing/2014/main" id="{62627788-6839-4335-B225-A7DA5987AEC3}"/>
              </a:ext>
            </a:extLst>
          </p:cNvPr>
          <p:cNvSpPr>
            <a:spLocks noGrp="1"/>
          </p:cNvSpPr>
          <p:nvPr>
            <p:ph idx="1"/>
          </p:nvPr>
        </p:nvSpPr>
        <p:spPr/>
        <p:txBody>
          <a:bodyPr>
            <a:normAutofit lnSpcReduction="10000"/>
          </a:bodyPr>
          <a:lstStyle/>
          <a:p>
            <a:pPr algn="just"/>
            <a:r>
              <a:rPr lang="en-US" dirty="0"/>
              <a:t>The method of preparation of oil-based mango pickles varies in different parts of the country. The “</a:t>
            </a:r>
            <a:r>
              <a:rPr lang="en-US" i="1" dirty="0" err="1"/>
              <a:t>avakai</a:t>
            </a:r>
            <a:r>
              <a:rPr lang="en-US" i="1" dirty="0"/>
              <a:t>” </a:t>
            </a:r>
            <a:r>
              <a:rPr lang="en-US" dirty="0"/>
              <a:t>pickle of Andhra Pradesh is a well known mango pickle in oil. It is very pungent and hot to taste. </a:t>
            </a:r>
          </a:p>
          <a:p>
            <a:pPr algn="just"/>
            <a:r>
              <a:rPr lang="en-US" dirty="0"/>
              <a:t>In north India, rapeseed /mustard oil is commonly used. But in south India, gingelly or sesame oil or groundnut oil are preferred. </a:t>
            </a:r>
          </a:p>
          <a:p>
            <a:pPr algn="just"/>
            <a:r>
              <a:rPr lang="en-US" dirty="0"/>
              <a:t>Hygienically prepared mango pickle should have a shelf life of about 1 to 2 years at room temperature. </a:t>
            </a:r>
          </a:p>
          <a:p>
            <a:pPr algn="just"/>
            <a:r>
              <a:rPr lang="en-US" dirty="0"/>
              <a:t>India, being the largest producer of mangoes, has great scope for export of mango pickles. Because of regional variations in taste, there are numerous recipe combinations of mango pickle.</a:t>
            </a:r>
          </a:p>
          <a:p>
            <a:endParaRPr lang="en-IN" dirty="0"/>
          </a:p>
        </p:txBody>
      </p:sp>
    </p:spTree>
    <p:extLst>
      <p:ext uri="{BB962C8B-B14F-4D97-AF65-F5344CB8AC3E}">
        <p14:creationId xmlns:p14="http://schemas.microsoft.com/office/powerpoint/2010/main" val="1703064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thumb/0/01/Cut-Mango-pickle.jpg/220px-Cut-Mango-pickle.jpg">
            <a:extLst>
              <a:ext uri="{FF2B5EF4-FFF2-40B4-BE49-F238E27FC236}">
                <a16:creationId xmlns:a16="http://schemas.microsoft.com/office/drawing/2014/main" id="{BC961AC7-7A6F-4B10-8EF4-229289B8A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869" y="1318437"/>
            <a:ext cx="4795283" cy="396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0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2F24-79A2-4F62-9B34-A0C951DEA698}"/>
              </a:ext>
            </a:extLst>
          </p:cNvPr>
          <p:cNvSpPr>
            <a:spLocks noGrp="1"/>
          </p:cNvSpPr>
          <p:nvPr>
            <p:ph type="title"/>
          </p:nvPr>
        </p:nvSpPr>
        <p:spPr>
          <a:xfrm>
            <a:off x="838200" y="365126"/>
            <a:ext cx="10515600" cy="793824"/>
          </a:xfrm>
        </p:spPr>
        <p:txBody>
          <a:bodyPr>
            <a:normAutofit fontScale="90000"/>
          </a:bodyPr>
          <a:lstStyle/>
          <a:p>
            <a:r>
              <a:rPr lang="en-IN" dirty="0"/>
              <a:t>                       Flow Diagram</a:t>
            </a:r>
          </a:p>
        </p:txBody>
      </p:sp>
      <p:sp>
        <p:nvSpPr>
          <p:cNvPr id="3" name="Content Placeholder 2">
            <a:extLst>
              <a:ext uri="{FF2B5EF4-FFF2-40B4-BE49-F238E27FC236}">
                <a16:creationId xmlns:a16="http://schemas.microsoft.com/office/drawing/2014/main" id="{AE487FA7-19BB-4A62-AB48-6323CBC0668B}"/>
              </a:ext>
            </a:extLst>
          </p:cNvPr>
          <p:cNvSpPr>
            <a:spLocks noGrp="1"/>
          </p:cNvSpPr>
          <p:nvPr>
            <p:ph idx="1"/>
          </p:nvPr>
        </p:nvSpPr>
        <p:spPr/>
        <p:txBody>
          <a:bodyPr>
            <a:normAutofit/>
          </a:bodyPr>
          <a:lstStyle/>
          <a:p>
            <a:pPr marL="0" indent="0">
              <a:buNone/>
            </a:pPr>
            <a:endParaRPr lang="en-IN" dirty="0"/>
          </a:p>
          <a:p>
            <a:pPr marL="0" indent="0">
              <a:buNone/>
            </a:pPr>
            <a:endParaRPr lang="en-IN" dirty="0"/>
          </a:p>
          <a:p>
            <a:pPr marL="0" indent="0" algn="just">
              <a:buNone/>
            </a:pPr>
            <a:r>
              <a:rPr lang="en-IN" dirty="0"/>
              <a:t>Selection of Mango </a:t>
            </a:r>
            <a:r>
              <a:rPr lang="en-IN" dirty="0">
                <a:latin typeface="Times New Roman" panose="02020603050405020304" pitchFamily="18" charset="0"/>
                <a:cs typeface="Times New Roman" panose="02020603050405020304" pitchFamily="18" charset="0"/>
              </a:rPr>
              <a:t>» </a:t>
            </a:r>
            <a:r>
              <a:rPr lang="en-IN" dirty="0"/>
              <a:t>Washing with water </a:t>
            </a:r>
            <a:r>
              <a:rPr lang="en-IN" dirty="0">
                <a:latin typeface="Times New Roman" panose="02020603050405020304" pitchFamily="18" charset="0"/>
                <a:cs typeface="Times New Roman" panose="02020603050405020304" pitchFamily="18" charset="0"/>
              </a:rPr>
              <a:t>» </a:t>
            </a:r>
            <a:r>
              <a:rPr lang="en-IN" dirty="0"/>
              <a:t>Peeling </a:t>
            </a:r>
            <a:r>
              <a:rPr lang="en-IN" dirty="0">
                <a:latin typeface="Times New Roman" panose="02020603050405020304" pitchFamily="18" charset="0"/>
                <a:cs typeface="Times New Roman" panose="02020603050405020304" pitchFamily="18" charset="0"/>
              </a:rPr>
              <a:t>» </a:t>
            </a:r>
            <a:r>
              <a:rPr lang="en-IN" dirty="0"/>
              <a:t>Cutting in Slices </a:t>
            </a:r>
            <a:r>
              <a:rPr lang="en-IN" dirty="0">
                <a:latin typeface="Times New Roman" panose="02020603050405020304" pitchFamily="18" charset="0"/>
                <a:cs typeface="Times New Roman" panose="02020603050405020304" pitchFamily="18" charset="0"/>
              </a:rPr>
              <a:t>» </a:t>
            </a:r>
            <a:r>
              <a:rPr lang="en-IN" dirty="0"/>
              <a:t>Mixing with salt </a:t>
            </a:r>
            <a:r>
              <a:rPr lang="en-IN" dirty="0">
                <a:latin typeface="Times New Roman" panose="02020603050405020304" pitchFamily="18" charset="0"/>
                <a:cs typeface="Times New Roman" panose="02020603050405020304" pitchFamily="18" charset="0"/>
              </a:rPr>
              <a:t>» </a:t>
            </a:r>
            <a:r>
              <a:rPr lang="en-IN" dirty="0"/>
              <a:t>Addition of spices </a:t>
            </a:r>
            <a:r>
              <a:rPr lang="en-IN" dirty="0">
                <a:latin typeface="Times New Roman" panose="02020603050405020304" pitchFamily="18" charset="0"/>
                <a:cs typeface="Times New Roman" panose="02020603050405020304" pitchFamily="18" charset="0"/>
              </a:rPr>
              <a:t>» </a:t>
            </a:r>
            <a:r>
              <a:rPr lang="en-IN" dirty="0"/>
              <a:t>Addition of sugar, acetic acid </a:t>
            </a:r>
            <a:r>
              <a:rPr lang="en-IN" dirty="0">
                <a:latin typeface="Times New Roman" panose="02020603050405020304" pitchFamily="18" charset="0"/>
                <a:cs typeface="Times New Roman" panose="02020603050405020304" pitchFamily="18" charset="0"/>
              </a:rPr>
              <a:t>» </a:t>
            </a:r>
            <a:r>
              <a:rPr lang="en-IN" dirty="0"/>
              <a:t>Filling in Glass Jar </a:t>
            </a:r>
            <a:r>
              <a:rPr lang="en-IN" dirty="0">
                <a:latin typeface="Times New Roman" panose="02020603050405020304" pitchFamily="18" charset="0"/>
                <a:cs typeface="Times New Roman" panose="02020603050405020304" pitchFamily="18" charset="0"/>
              </a:rPr>
              <a:t>» </a:t>
            </a:r>
            <a:r>
              <a:rPr lang="en-IN" dirty="0"/>
              <a:t>Covering with edible Oil </a:t>
            </a:r>
            <a:r>
              <a:rPr lang="en-IN" dirty="0">
                <a:latin typeface="Times New Roman" panose="02020603050405020304" pitchFamily="18" charset="0"/>
                <a:cs typeface="Times New Roman" panose="02020603050405020304" pitchFamily="18" charset="0"/>
              </a:rPr>
              <a:t>» </a:t>
            </a:r>
            <a:r>
              <a:rPr lang="en-IN" dirty="0"/>
              <a:t>Fermentation </a:t>
            </a:r>
            <a:r>
              <a:rPr lang="en-IN" dirty="0">
                <a:latin typeface="Times New Roman" panose="02020603050405020304" pitchFamily="18" charset="0"/>
                <a:cs typeface="Times New Roman" panose="02020603050405020304" pitchFamily="18" charset="0"/>
              </a:rPr>
              <a:t>» </a:t>
            </a:r>
            <a:r>
              <a:rPr lang="en-IN" dirty="0"/>
              <a:t>Mango Pickle</a:t>
            </a: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131005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shot (123).png">
            <a:extLst>
              <a:ext uri="{FF2B5EF4-FFF2-40B4-BE49-F238E27FC236}">
                <a16:creationId xmlns:a16="http://schemas.microsoft.com/office/drawing/2014/main" id="{B13D762D-E9DF-47ED-A0C4-B597E27A7D4D}"/>
              </a:ext>
            </a:extLst>
          </p:cNvPr>
          <p:cNvPicPr>
            <a:picLocks noGrp="1" noChangeAspect="1"/>
          </p:cNvPicPr>
          <p:nvPr/>
        </p:nvPicPr>
        <p:blipFill rotWithShape="1">
          <a:blip r:embed="rId2"/>
          <a:srcRect l="31105" t="20469" r="36474" b="9984"/>
          <a:stretch/>
        </p:blipFill>
        <p:spPr>
          <a:xfrm>
            <a:off x="1828800" y="83820"/>
            <a:ext cx="8534400" cy="669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659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F308-BA5F-4E1D-B2E1-8FCF07746AF2}"/>
              </a:ext>
            </a:extLst>
          </p:cNvPr>
          <p:cNvSpPr>
            <a:spLocks noGrp="1"/>
          </p:cNvSpPr>
          <p:nvPr>
            <p:ph type="title"/>
          </p:nvPr>
        </p:nvSpPr>
        <p:spPr/>
        <p:txBody>
          <a:bodyPr>
            <a:normAutofit fontScale="90000"/>
          </a:bodyPr>
          <a:lstStyle/>
          <a:p>
            <a:br>
              <a:rPr lang="en-IN" dirty="0"/>
            </a:br>
            <a:r>
              <a:rPr lang="en-IN" dirty="0"/>
              <a:t>                      Fermented Pickles </a:t>
            </a:r>
          </a:p>
        </p:txBody>
      </p:sp>
      <p:sp>
        <p:nvSpPr>
          <p:cNvPr id="3" name="Content Placeholder 2">
            <a:extLst>
              <a:ext uri="{FF2B5EF4-FFF2-40B4-BE49-F238E27FC236}">
                <a16:creationId xmlns:a16="http://schemas.microsoft.com/office/drawing/2014/main" id="{D27A0147-7842-4662-8D0C-23CFB24C5A70}"/>
              </a:ext>
            </a:extLst>
          </p:cNvPr>
          <p:cNvSpPr>
            <a:spLocks noGrp="1"/>
          </p:cNvSpPr>
          <p:nvPr>
            <p:ph idx="1"/>
          </p:nvPr>
        </p:nvSpPr>
        <p:spPr/>
        <p:txBody>
          <a:bodyPr/>
          <a:lstStyle/>
          <a:p>
            <a:pPr algn="just"/>
            <a:r>
              <a:rPr lang="en-US" dirty="0"/>
              <a:t>Fermented foods are foods that have been subjected to the action of microorganisms or enzymes, in order to bring about desirable changes such as improved </a:t>
            </a:r>
            <a:r>
              <a:rPr lang="en-US" dirty="0" err="1"/>
              <a:t>flavour</a:t>
            </a:r>
            <a:r>
              <a:rPr lang="en-US" dirty="0"/>
              <a:t>, etc. The fermentation of vegetables is a complex network of interactive microbiological, biochemical, enzymatic and </a:t>
            </a:r>
            <a:r>
              <a:rPr lang="en-US" dirty="0" err="1"/>
              <a:t>physico</a:t>
            </a:r>
            <a:r>
              <a:rPr lang="en-US" dirty="0"/>
              <a:t>-chemical reactions. Lactic acid fermentation is a valuable tool for the production of a wide range of vegetable products. A large number of vegetables are preserved by lactic acid fermentation around the world.</a:t>
            </a:r>
            <a:endParaRPr lang="en-IN" dirty="0"/>
          </a:p>
        </p:txBody>
      </p:sp>
    </p:spTree>
    <p:extLst>
      <p:ext uri="{BB962C8B-B14F-4D97-AF65-F5344CB8AC3E}">
        <p14:creationId xmlns:p14="http://schemas.microsoft.com/office/powerpoint/2010/main" val="3461864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ank you images">
            <a:extLst>
              <a:ext uri="{FF2B5EF4-FFF2-40B4-BE49-F238E27FC236}">
                <a16:creationId xmlns:a16="http://schemas.microsoft.com/office/drawing/2014/main" id="{DB0A3BD5-D629-4F42-8F54-4A52E64CA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647" y="1456661"/>
            <a:ext cx="7006855" cy="404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2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BEE7-E33D-4DC4-83AD-81558B34CBD2}"/>
              </a:ext>
            </a:extLst>
          </p:cNvPr>
          <p:cNvSpPr>
            <a:spLocks noGrp="1"/>
          </p:cNvSpPr>
          <p:nvPr>
            <p:ph type="title"/>
          </p:nvPr>
        </p:nvSpPr>
        <p:spPr/>
        <p:txBody>
          <a:bodyPr/>
          <a:lstStyle/>
          <a:p>
            <a:r>
              <a:rPr lang="en-IN" dirty="0"/>
              <a:t>                 Fermented Pickles</a:t>
            </a:r>
          </a:p>
        </p:txBody>
      </p:sp>
      <p:sp>
        <p:nvSpPr>
          <p:cNvPr id="3" name="Content Placeholder 2">
            <a:extLst>
              <a:ext uri="{FF2B5EF4-FFF2-40B4-BE49-F238E27FC236}">
                <a16:creationId xmlns:a16="http://schemas.microsoft.com/office/drawing/2014/main" id="{7DB530BC-BB30-4BE3-9A29-ECCC16D53B6A}"/>
              </a:ext>
            </a:extLst>
          </p:cNvPr>
          <p:cNvSpPr>
            <a:spLocks noGrp="1"/>
          </p:cNvSpPr>
          <p:nvPr>
            <p:ph idx="1"/>
          </p:nvPr>
        </p:nvSpPr>
        <p:spPr/>
        <p:txBody>
          <a:bodyPr/>
          <a:lstStyle/>
          <a:p>
            <a:pPr marL="0" indent="0">
              <a:buNone/>
            </a:pPr>
            <a:r>
              <a:rPr lang="en-US" dirty="0"/>
              <a:t>Fermented vegetables pickles available in the market, </a:t>
            </a:r>
          </a:p>
          <a:p>
            <a:r>
              <a:rPr lang="en-US" dirty="0"/>
              <a:t> Fermented cabbage (sauerkraut), </a:t>
            </a:r>
          </a:p>
          <a:p>
            <a:r>
              <a:rPr lang="en-US" dirty="0"/>
              <a:t>Cucumber pickle and </a:t>
            </a:r>
          </a:p>
          <a:p>
            <a:r>
              <a:rPr lang="en-US" dirty="0"/>
              <a:t>Olive pickles </a:t>
            </a:r>
            <a:endParaRPr lang="en-IN" dirty="0"/>
          </a:p>
        </p:txBody>
      </p:sp>
    </p:spTree>
    <p:extLst>
      <p:ext uri="{BB962C8B-B14F-4D97-AF65-F5344CB8AC3E}">
        <p14:creationId xmlns:p14="http://schemas.microsoft.com/office/powerpoint/2010/main" val="355368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224A-B639-402E-B1CF-6ED32338E7FE}"/>
              </a:ext>
            </a:extLst>
          </p:cNvPr>
          <p:cNvSpPr>
            <a:spLocks noGrp="1"/>
          </p:cNvSpPr>
          <p:nvPr>
            <p:ph type="title"/>
          </p:nvPr>
        </p:nvSpPr>
        <p:spPr/>
        <p:txBody>
          <a:bodyPr/>
          <a:lstStyle/>
          <a:p>
            <a:r>
              <a:rPr lang="en-IN" dirty="0"/>
              <a:t>                        Sauerkraut</a:t>
            </a:r>
          </a:p>
        </p:txBody>
      </p:sp>
      <p:sp>
        <p:nvSpPr>
          <p:cNvPr id="3" name="Content Placeholder 2">
            <a:extLst>
              <a:ext uri="{FF2B5EF4-FFF2-40B4-BE49-F238E27FC236}">
                <a16:creationId xmlns:a16="http://schemas.microsoft.com/office/drawing/2014/main" id="{36C99BE3-62C0-45CF-BE71-9811D2A2C2FC}"/>
              </a:ext>
            </a:extLst>
          </p:cNvPr>
          <p:cNvSpPr>
            <a:spLocks noGrp="1"/>
          </p:cNvSpPr>
          <p:nvPr>
            <p:ph idx="1"/>
          </p:nvPr>
        </p:nvSpPr>
        <p:spPr/>
        <p:txBody>
          <a:bodyPr/>
          <a:lstStyle/>
          <a:p>
            <a:pPr marL="0" indent="0" algn="just">
              <a:buNone/>
            </a:pPr>
            <a:r>
              <a:rPr lang="en-US" dirty="0"/>
              <a:t>Sauerkraut is one of the most consumed fermented vegetables in central and southern Europe and in the United States. Sauerkraut is the product resulting from the natural lactic acid fermentation of shredded fresh cabbage to which salt is added at a concentration of 2.25–2.5%. A number of microorganisms play a key role in the transformation of fresh shredded cabbage into the fermented product called sauerkraut. Sauerkraut is finely cut raw cabbage that has been fermented by various lactic acid bacteria. It has a long shelf life and a distinctive sour flavor, both of which result from the lactic acid formed when the bacteria ferment the sugars in the cabbage leaves.</a:t>
            </a:r>
            <a:endParaRPr lang="en-IN" dirty="0"/>
          </a:p>
        </p:txBody>
      </p:sp>
    </p:spTree>
    <p:extLst>
      <p:ext uri="{BB962C8B-B14F-4D97-AF65-F5344CB8AC3E}">
        <p14:creationId xmlns:p14="http://schemas.microsoft.com/office/powerpoint/2010/main" val="199262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auerkraut">
            <a:extLst>
              <a:ext uri="{FF2B5EF4-FFF2-40B4-BE49-F238E27FC236}">
                <a16:creationId xmlns:a16="http://schemas.microsoft.com/office/drawing/2014/main" id="{005659BB-DD71-42D4-8248-124A209AC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321" y="1222743"/>
            <a:ext cx="7304567" cy="455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1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5675-3379-41BD-9C28-D96441DD802A}"/>
              </a:ext>
            </a:extLst>
          </p:cNvPr>
          <p:cNvSpPr>
            <a:spLocks noGrp="1"/>
          </p:cNvSpPr>
          <p:nvPr>
            <p:ph type="title"/>
          </p:nvPr>
        </p:nvSpPr>
        <p:spPr/>
        <p:txBody>
          <a:bodyPr>
            <a:normAutofit fontScale="90000"/>
          </a:bodyPr>
          <a:lstStyle/>
          <a:p>
            <a:r>
              <a:rPr lang="en-US" dirty="0"/>
              <a:t>Flow chart for the production of sauerkraut</a:t>
            </a:r>
            <a:endParaRPr lang="en-IN" dirty="0"/>
          </a:p>
        </p:txBody>
      </p:sp>
      <p:pic>
        <p:nvPicPr>
          <p:cNvPr id="4" name="Content Placeholder 3" descr="Screenshot (121).png">
            <a:extLst>
              <a:ext uri="{FF2B5EF4-FFF2-40B4-BE49-F238E27FC236}">
                <a16:creationId xmlns:a16="http://schemas.microsoft.com/office/drawing/2014/main" id="{E3FA309A-5335-4964-9AAA-4CFFFF6189D5}"/>
              </a:ext>
            </a:extLst>
          </p:cNvPr>
          <p:cNvPicPr>
            <a:picLocks noGrp="1" noChangeAspect="1"/>
          </p:cNvPicPr>
          <p:nvPr>
            <p:ph idx="1"/>
          </p:nvPr>
        </p:nvPicPr>
        <p:blipFill>
          <a:blip r:embed="rId2"/>
          <a:srcRect l="15789" t="35158" r="23158" b="27397"/>
          <a:stretch>
            <a:fillRect/>
          </a:stretch>
        </p:blipFill>
        <p:spPr>
          <a:xfrm>
            <a:off x="1839433" y="1998921"/>
            <a:ext cx="8793125" cy="3742660"/>
          </a:xfrm>
        </p:spPr>
      </p:pic>
    </p:spTree>
    <p:extLst>
      <p:ext uri="{BB962C8B-B14F-4D97-AF65-F5344CB8AC3E}">
        <p14:creationId xmlns:p14="http://schemas.microsoft.com/office/powerpoint/2010/main" val="98531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D4D0-BDD6-48B2-9389-26E96122055D}"/>
              </a:ext>
            </a:extLst>
          </p:cNvPr>
          <p:cNvSpPr>
            <a:spLocks noGrp="1"/>
          </p:cNvSpPr>
          <p:nvPr>
            <p:ph type="title"/>
          </p:nvPr>
        </p:nvSpPr>
        <p:spPr/>
        <p:txBody>
          <a:bodyPr/>
          <a:lstStyle/>
          <a:p>
            <a:r>
              <a:rPr lang="en-IN" dirty="0"/>
              <a:t>                   Health Benefits</a:t>
            </a:r>
          </a:p>
        </p:txBody>
      </p:sp>
      <p:sp>
        <p:nvSpPr>
          <p:cNvPr id="3" name="Content Placeholder 2">
            <a:extLst>
              <a:ext uri="{FF2B5EF4-FFF2-40B4-BE49-F238E27FC236}">
                <a16:creationId xmlns:a16="http://schemas.microsoft.com/office/drawing/2014/main" id="{362F4F92-4945-43BD-8706-A2284D8E7A7C}"/>
              </a:ext>
            </a:extLst>
          </p:cNvPr>
          <p:cNvSpPr>
            <a:spLocks noGrp="1"/>
          </p:cNvSpPr>
          <p:nvPr>
            <p:ph idx="1"/>
          </p:nvPr>
        </p:nvSpPr>
        <p:spPr/>
        <p:txBody>
          <a:bodyPr/>
          <a:lstStyle/>
          <a:p>
            <a:r>
              <a:rPr lang="en-IN" b="1" dirty="0"/>
              <a:t>Sauerkraut is very nutritious</a:t>
            </a:r>
          </a:p>
          <a:p>
            <a:r>
              <a:rPr lang="en-IN" b="1" dirty="0"/>
              <a:t>Improves your digestion</a:t>
            </a:r>
          </a:p>
          <a:p>
            <a:r>
              <a:rPr lang="en-IN" b="1" dirty="0"/>
              <a:t>Boosts your immune system</a:t>
            </a:r>
          </a:p>
          <a:p>
            <a:r>
              <a:rPr lang="en-US" b="1" dirty="0"/>
              <a:t>May help you lose weight</a:t>
            </a:r>
          </a:p>
          <a:p>
            <a:r>
              <a:rPr lang="en-US" b="1" dirty="0"/>
              <a:t>Helps reduce stress and maintain brain health</a:t>
            </a:r>
          </a:p>
          <a:p>
            <a:r>
              <a:rPr lang="en-US" b="1" dirty="0"/>
              <a:t>May reduce the risk of certain cancers</a:t>
            </a:r>
          </a:p>
          <a:p>
            <a:r>
              <a:rPr lang="en-IN" b="1" dirty="0"/>
              <a:t>May promote heart health</a:t>
            </a:r>
          </a:p>
          <a:p>
            <a:r>
              <a:rPr lang="en-IN" b="1" dirty="0"/>
              <a:t>Contributes to stronger bones</a:t>
            </a:r>
          </a:p>
          <a:p>
            <a:endParaRPr lang="en-IN" dirty="0"/>
          </a:p>
        </p:txBody>
      </p:sp>
    </p:spTree>
    <p:extLst>
      <p:ext uri="{BB962C8B-B14F-4D97-AF65-F5344CB8AC3E}">
        <p14:creationId xmlns:p14="http://schemas.microsoft.com/office/powerpoint/2010/main" val="158447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19FA-444F-4374-A41A-5A08A385A6F9}"/>
              </a:ext>
            </a:extLst>
          </p:cNvPr>
          <p:cNvSpPr>
            <a:spLocks noGrp="1"/>
          </p:cNvSpPr>
          <p:nvPr>
            <p:ph type="title"/>
          </p:nvPr>
        </p:nvSpPr>
        <p:spPr/>
        <p:txBody>
          <a:bodyPr/>
          <a:lstStyle/>
          <a:p>
            <a:r>
              <a:rPr lang="en-IN" dirty="0"/>
              <a:t>                 Pickled Cucumber</a:t>
            </a:r>
          </a:p>
        </p:txBody>
      </p:sp>
      <p:sp>
        <p:nvSpPr>
          <p:cNvPr id="3" name="Content Placeholder 2">
            <a:extLst>
              <a:ext uri="{FF2B5EF4-FFF2-40B4-BE49-F238E27FC236}">
                <a16:creationId xmlns:a16="http://schemas.microsoft.com/office/drawing/2014/main" id="{E6704E83-96E7-42CF-A62F-22441CCAA716}"/>
              </a:ext>
            </a:extLst>
          </p:cNvPr>
          <p:cNvSpPr>
            <a:spLocks noGrp="1"/>
          </p:cNvSpPr>
          <p:nvPr>
            <p:ph idx="1"/>
          </p:nvPr>
        </p:nvSpPr>
        <p:spPr/>
        <p:txBody>
          <a:bodyPr/>
          <a:lstStyle/>
          <a:p>
            <a:pPr algn="just"/>
            <a:r>
              <a:rPr lang="en-US" dirty="0"/>
              <a:t>The fermentation of cucumbers varies according to the salt concentration used, and two quite different products can be produced, namely high-salt stock (8–10% increasing to 15%) and low-salt dill pickles (3–5% salt containing dill and spices). Usually, the salt solution is poured onto the cucumbers in tanks and then fermentation is allowed to proceed, if necessary, glucose is added to stimulate activity. Fermentation takes place at 18–20°C and yields lactic acid, CO2, some volatile acids, ethanol and small amounts of various aroma substances.</a:t>
            </a:r>
            <a:endParaRPr lang="en-IN" dirty="0"/>
          </a:p>
        </p:txBody>
      </p:sp>
    </p:spTree>
    <p:extLst>
      <p:ext uri="{BB962C8B-B14F-4D97-AF65-F5344CB8AC3E}">
        <p14:creationId xmlns:p14="http://schemas.microsoft.com/office/powerpoint/2010/main" val="38485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9596-8FFD-452F-83A1-72D4E34D6702}"/>
              </a:ext>
            </a:extLst>
          </p:cNvPr>
          <p:cNvSpPr>
            <a:spLocks noGrp="1"/>
          </p:cNvSpPr>
          <p:nvPr>
            <p:ph type="title"/>
          </p:nvPr>
        </p:nvSpPr>
        <p:spPr/>
        <p:txBody>
          <a:bodyPr/>
          <a:lstStyle/>
          <a:p>
            <a:r>
              <a:rPr lang="en-IN" dirty="0"/>
              <a:t>                                  Types</a:t>
            </a:r>
          </a:p>
        </p:txBody>
      </p:sp>
      <p:sp>
        <p:nvSpPr>
          <p:cNvPr id="3" name="Content Placeholder 2">
            <a:extLst>
              <a:ext uri="{FF2B5EF4-FFF2-40B4-BE49-F238E27FC236}">
                <a16:creationId xmlns:a16="http://schemas.microsoft.com/office/drawing/2014/main" id="{A8A58C2F-34BB-47D9-BF67-8BA1E4F670E8}"/>
              </a:ext>
            </a:extLst>
          </p:cNvPr>
          <p:cNvSpPr>
            <a:spLocks noGrp="1"/>
          </p:cNvSpPr>
          <p:nvPr>
            <p:ph idx="1"/>
          </p:nvPr>
        </p:nvSpPr>
        <p:spPr/>
        <p:txBody>
          <a:bodyPr/>
          <a:lstStyle/>
          <a:p>
            <a:r>
              <a:rPr lang="en-IN" b="1" dirty="0"/>
              <a:t>Brined pickles</a:t>
            </a:r>
          </a:p>
          <a:p>
            <a:r>
              <a:rPr lang="en-IN" b="1" dirty="0"/>
              <a:t>Bread-and-butter</a:t>
            </a:r>
          </a:p>
          <a:p>
            <a:r>
              <a:rPr lang="en-IN" b="1" dirty="0"/>
              <a:t>Gherkin</a:t>
            </a:r>
          </a:p>
          <a:p>
            <a:r>
              <a:rPr lang="en-IN" b="1" dirty="0"/>
              <a:t>Kosher dill</a:t>
            </a:r>
          </a:p>
          <a:p>
            <a:r>
              <a:rPr lang="en-IN" b="1" dirty="0"/>
              <a:t>Hungarian</a:t>
            </a:r>
          </a:p>
          <a:p>
            <a:r>
              <a:rPr lang="en-IN" b="1" dirty="0"/>
              <a:t>Polish and German</a:t>
            </a:r>
          </a:p>
          <a:p>
            <a:r>
              <a:rPr lang="en-IN" b="1" dirty="0"/>
              <a:t>Lime</a:t>
            </a:r>
          </a:p>
          <a:p>
            <a:r>
              <a:rPr lang="en-IN" b="1" dirty="0"/>
              <a:t>Kool-Aid pickles</a:t>
            </a:r>
          </a:p>
          <a:p>
            <a:pPr marL="0" indent="0">
              <a:buNone/>
            </a:pPr>
            <a:endParaRPr lang="en-IN" dirty="0"/>
          </a:p>
        </p:txBody>
      </p:sp>
    </p:spTree>
    <p:extLst>
      <p:ext uri="{BB962C8B-B14F-4D97-AF65-F5344CB8AC3E}">
        <p14:creationId xmlns:p14="http://schemas.microsoft.com/office/powerpoint/2010/main" val="252121578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594</TotalTime>
  <Words>1164</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Corbel</vt:lpstr>
      <vt:lpstr>Times New Roman</vt:lpstr>
      <vt:lpstr>Depth</vt:lpstr>
      <vt:lpstr>          Fermented &amp; Oil based Pickles                  B.K.Singh,Dairy Technology</vt:lpstr>
      <vt:lpstr>                       Fermented Pickles </vt:lpstr>
      <vt:lpstr>                 Fermented Pickles</vt:lpstr>
      <vt:lpstr>                        Sauerkraut</vt:lpstr>
      <vt:lpstr>PowerPoint Presentation</vt:lpstr>
      <vt:lpstr>Flow chart for the production of sauerkraut</vt:lpstr>
      <vt:lpstr>                   Health Benefits</vt:lpstr>
      <vt:lpstr>                 Pickled Cucumber</vt:lpstr>
      <vt:lpstr>                                  Types</vt:lpstr>
      <vt:lpstr>                              Nutrition </vt:lpstr>
      <vt:lpstr>PowerPoint Presentation</vt:lpstr>
      <vt:lpstr>                      Olive Pickle</vt:lpstr>
      <vt:lpstr>                         Process Steps</vt:lpstr>
      <vt:lpstr>PowerPoint Presentation</vt:lpstr>
      <vt:lpstr>                   Oil Based Pickles    </vt:lpstr>
      <vt:lpstr>                    Mango Pickle</vt:lpstr>
      <vt:lpstr>PowerPoint Presentation</vt:lpstr>
      <vt:lpstr>                       Flow Diagram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Dairy Technology</dc:title>
  <dc:creator>DR.VK SINGH</dc:creator>
  <cp:lastModifiedBy>DR.VK SINGH</cp:lastModifiedBy>
  <cp:revision>115</cp:revision>
  <dcterms:created xsi:type="dcterms:W3CDTF">2020-04-15T06:38:31Z</dcterms:created>
  <dcterms:modified xsi:type="dcterms:W3CDTF">2020-04-18T08:12:13Z</dcterms:modified>
</cp:coreProperties>
</file>