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58" r:id="rId5"/>
    <p:sldId id="259" r:id="rId6"/>
    <p:sldId id="260" r:id="rId7"/>
    <p:sldId id="261" r:id="rId8"/>
    <p:sldId id="263" r:id="rId9"/>
    <p:sldId id="264" r:id="rId10"/>
    <p:sldId id="265" r:id="rId11"/>
    <p:sldId id="266" r:id="rId12"/>
    <p:sldId id="270"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4/17/2020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webmd.com/diet/ss/slideshow-sugar-addiction" TargetMode="External"/><Relationship Id="rId13" Type="http://schemas.openxmlformats.org/officeDocument/2006/relationships/hyperlink" Target="https://www.webmd.com/drugs/drug-3399-oral+electrolytes+oral.aspx" TargetMode="External"/><Relationship Id="rId3" Type="http://schemas.openxmlformats.org/officeDocument/2006/relationships/hyperlink" Target="https://www.webmd.com/digestive-disorders/ss/slideshow-how-gut-health-affects-whole-body" TargetMode="External"/><Relationship Id="rId7" Type="http://schemas.openxmlformats.org/officeDocument/2006/relationships/hyperlink" Target="https://www.webmd.com/cancer/default.htm" TargetMode="External"/><Relationship Id="rId12" Type="http://schemas.openxmlformats.org/officeDocument/2006/relationships/hyperlink" Target="https://www.webmd.com/fitness-exercise/default.htm" TargetMode="External"/><Relationship Id="rId2" Type="http://schemas.openxmlformats.org/officeDocument/2006/relationships/hyperlink" Target="https://www.webmd.com/diet/features/answers-to-your-questions-about-probiotics" TargetMode="External"/><Relationship Id="rId1" Type="http://schemas.openxmlformats.org/officeDocument/2006/relationships/slideLayout" Target="../slideLayouts/slideLayout2.xml"/><Relationship Id="rId6" Type="http://schemas.openxmlformats.org/officeDocument/2006/relationships/hyperlink" Target="https://www.webmd.com/stroke/default.htm" TargetMode="External"/><Relationship Id="rId11" Type="http://schemas.openxmlformats.org/officeDocument/2006/relationships/hyperlink" Target="https://www.webmd.com/pain-management/muscle-spasms-cramps-charley-horse" TargetMode="External"/><Relationship Id="rId5" Type="http://schemas.openxmlformats.org/officeDocument/2006/relationships/hyperlink" Target="https://www.webmd.com/heart-disease/default.htm" TargetMode="External"/><Relationship Id="rId10" Type="http://schemas.openxmlformats.org/officeDocument/2006/relationships/hyperlink" Target="https://www.webmd.com/diabetes/risk-diabetes" TargetMode="External"/><Relationship Id="rId4" Type="http://schemas.openxmlformats.org/officeDocument/2006/relationships/hyperlink" Target="https://www.webmd.com/vitamins-supplements/ingredientmono-999-beta-carotene.aspx?activeingredientid=999&amp;activeingredientname=beta-carotene" TargetMode="External"/><Relationship Id="rId9" Type="http://schemas.openxmlformats.org/officeDocument/2006/relationships/hyperlink" Target="https://www.webmd.com/diabetes/guide/normal-blood-sugar-levels-chart-adults" TargetMode="External"/><Relationship Id="rId14" Type="http://schemas.openxmlformats.org/officeDocument/2006/relationships/hyperlink" Target="https://www.webmd.com/brain/ss/slideshow-twitches-spasms-caus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webmd.com/drugs/2/drug-1575/calcium+oral/details" TargetMode="External"/><Relationship Id="rId3" Type="http://schemas.openxmlformats.org/officeDocument/2006/relationships/hyperlink" Target="https://www.webmd.com/dvt/blood-clots" TargetMode="External"/><Relationship Id="rId7" Type="http://schemas.openxmlformats.org/officeDocument/2006/relationships/hyperlink" Target="https://www.webmd.com/baby/default.htm" TargetMode="External"/><Relationship Id="rId12" Type="http://schemas.openxmlformats.org/officeDocument/2006/relationships/hyperlink" Target="https://www.webmd.com/food-recipes/antioxidants-your-immune-system-super-foods-optimal-health" TargetMode="External"/><Relationship Id="rId2" Type="http://schemas.openxmlformats.org/officeDocument/2006/relationships/hyperlink" Target="https://www.webmd.com/vitamins-supplements/ingredientmono-983-vitamin+k.aspx?activeingredientid=983&amp;activeingredientname=vitamin+k" TargetMode="External"/><Relationship Id="rId1" Type="http://schemas.openxmlformats.org/officeDocument/2006/relationships/slideLayout" Target="../slideLayouts/slideLayout2.xml"/><Relationship Id="rId6" Type="http://schemas.openxmlformats.org/officeDocument/2006/relationships/hyperlink" Target="https://www.webmd.com/cold-and-flu/immune-system-function" TargetMode="External"/><Relationship Id="rId11" Type="http://schemas.openxmlformats.org/officeDocument/2006/relationships/hyperlink" Target="https://www.webmd.com/vitamins-supplements/ingredientmono-1001-vitamin+c+ascorbic+acid.aspx?activeingredientid=1001&amp;activeingredientname=vitamin+c+(ascorbic+acid)" TargetMode="External"/><Relationship Id="rId5" Type="http://schemas.openxmlformats.org/officeDocument/2006/relationships/hyperlink" Target="https://www.webmd.com/eye-health/default.htm" TargetMode="External"/><Relationship Id="rId10" Type="http://schemas.openxmlformats.org/officeDocument/2006/relationships/hyperlink" Target="https://www.webmd.com/diet/supplement-guide-potassium" TargetMode="External"/><Relationship Id="rId4" Type="http://schemas.openxmlformats.org/officeDocument/2006/relationships/hyperlink" Target="https://www.webmd.com/vitamins-supplements/ingredientmono-964-vitamin+a.aspx?activeingredientid=964&amp;activeingredientname=vitamin+a" TargetMode="External"/><Relationship Id="rId9" Type="http://schemas.openxmlformats.org/officeDocument/2006/relationships/hyperlink" Target="https://www.webmd.com/oral-health/picture-of-the-teeth"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12FBC-75ED-4DF7-8F95-AF32E8944E3C}"/>
              </a:ext>
            </a:extLst>
          </p:cNvPr>
          <p:cNvSpPr>
            <a:spLocks noGrp="1"/>
          </p:cNvSpPr>
          <p:nvPr>
            <p:ph type="ctrTitle"/>
          </p:nvPr>
        </p:nvSpPr>
        <p:spPr>
          <a:xfrm>
            <a:off x="7676708" y="4464028"/>
            <a:ext cx="3677092" cy="1641490"/>
          </a:xfrm>
        </p:spPr>
        <p:txBody>
          <a:bodyPr>
            <a:normAutofit/>
          </a:bodyPr>
          <a:lstStyle/>
          <a:p>
            <a:r>
              <a:rPr lang="en-IN" sz="3200" dirty="0"/>
              <a:t>B. K. Singh,</a:t>
            </a:r>
            <a:br>
              <a:rPr lang="en-IN" sz="3200" dirty="0"/>
            </a:br>
            <a:r>
              <a:rPr lang="en-IN" sz="3200" dirty="0"/>
              <a:t>Dairy Technology</a:t>
            </a:r>
            <a:br>
              <a:rPr lang="en-IN" sz="3200" dirty="0"/>
            </a:br>
            <a:endParaRPr lang="en-IN" sz="3200" dirty="0"/>
          </a:p>
        </p:txBody>
      </p:sp>
      <p:sp>
        <p:nvSpPr>
          <p:cNvPr id="3" name="Subtitle 2">
            <a:extLst>
              <a:ext uri="{FF2B5EF4-FFF2-40B4-BE49-F238E27FC236}">
                <a16:creationId xmlns:a16="http://schemas.microsoft.com/office/drawing/2014/main" id="{CE05619D-9869-4EDA-87A7-917662BC5BC4}"/>
              </a:ext>
            </a:extLst>
          </p:cNvPr>
          <p:cNvSpPr>
            <a:spLocks noGrp="1"/>
          </p:cNvSpPr>
          <p:nvPr>
            <p:ph type="subTitle" idx="1"/>
          </p:nvPr>
        </p:nvSpPr>
        <p:spPr>
          <a:xfrm>
            <a:off x="9314121" y="3232297"/>
            <a:ext cx="2039678" cy="1216103"/>
          </a:xfrm>
        </p:spPr>
        <p:txBody>
          <a:bodyPr>
            <a:normAutofit/>
          </a:bodyPr>
          <a:lstStyle/>
          <a:p>
            <a:r>
              <a:rPr lang="en-IN" sz="4400" dirty="0"/>
              <a:t>Pickles</a:t>
            </a:r>
          </a:p>
        </p:txBody>
      </p:sp>
      <p:pic>
        <p:nvPicPr>
          <p:cNvPr id="1026" name="Picture 2" descr="Image result for pickles">
            <a:extLst>
              <a:ext uri="{FF2B5EF4-FFF2-40B4-BE49-F238E27FC236}">
                <a16:creationId xmlns:a16="http://schemas.microsoft.com/office/drawing/2014/main" id="{42AFB539-3D58-421F-AC26-39309629D9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799" y="2514599"/>
            <a:ext cx="5232991" cy="337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770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ACFC-D775-4B47-9293-31516EF8A19C}"/>
              </a:ext>
            </a:extLst>
          </p:cNvPr>
          <p:cNvSpPr>
            <a:spLocks noGrp="1"/>
          </p:cNvSpPr>
          <p:nvPr>
            <p:ph type="title"/>
          </p:nvPr>
        </p:nvSpPr>
        <p:spPr/>
        <p:txBody>
          <a:bodyPr/>
          <a:lstStyle/>
          <a:p>
            <a:r>
              <a:rPr lang="en-IN" dirty="0"/>
              <a:t>Spoilage of Pickles</a:t>
            </a:r>
          </a:p>
        </p:txBody>
      </p:sp>
      <p:sp>
        <p:nvSpPr>
          <p:cNvPr id="3" name="Content Placeholder 2">
            <a:extLst>
              <a:ext uri="{FF2B5EF4-FFF2-40B4-BE49-F238E27FC236}">
                <a16:creationId xmlns:a16="http://schemas.microsoft.com/office/drawing/2014/main" id="{7F9602B1-DA86-4542-9C50-D7EC2574B5FF}"/>
              </a:ext>
            </a:extLst>
          </p:cNvPr>
          <p:cNvSpPr>
            <a:spLocks noGrp="1"/>
          </p:cNvSpPr>
          <p:nvPr>
            <p:ph idx="1"/>
          </p:nvPr>
        </p:nvSpPr>
        <p:spPr/>
        <p:txBody>
          <a:bodyPr/>
          <a:lstStyle/>
          <a:p>
            <a:r>
              <a:rPr lang="en-IN" dirty="0"/>
              <a:t>Shrivelling</a:t>
            </a:r>
          </a:p>
          <a:p>
            <a:r>
              <a:rPr lang="en-IN" dirty="0"/>
              <a:t>Bitter taste </a:t>
            </a:r>
          </a:p>
          <a:p>
            <a:r>
              <a:rPr lang="en-IN" dirty="0"/>
              <a:t>Blackening</a:t>
            </a:r>
          </a:p>
          <a:p>
            <a:r>
              <a:rPr lang="en-IN" dirty="0"/>
              <a:t>Dull or faded products</a:t>
            </a:r>
          </a:p>
          <a:p>
            <a:r>
              <a:rPr lang="en-IN" dirty="0"/>
              <a:t>Softness and slipperiness</a:t>
            </a:r>
          </a:p>
          <a:p>
            <a:r>
              <a:rPr lang="en-IN" dirty="0"/>
              <a:t>Scum formation</a:t>
            </a:r>
          </a:p>
          <a:p>
            <a:r>
              <a:rPr lang="en-IN"/>
              <a:t>Cloudiness</a:t>
            </a:r>
          </a:p>
        </p:txBody>
      </p:sp>
    </p:spTree>
    <p:extLst>
      <p:ext uri="{BB962C8B-B14F-4D97-AF65-F5344CB8AC3E}">
        <p14:creationId xmlns:p14="http://schemas.microsoft.com/office/powerpoint/2010/main" val="4070544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D605F-43A2-4A4B-BB0F-54B9F4A30107}"/>
              </a:ext>
            </a:extLst>
          </p:cNvPr>
          <p:cNvSpPr>
            <a:spLocks noGrp="1"/>
          </p:cNvSpPr>
          <p:nvPr>
            <p:ph type="title"/>
          </p:nvPr>
        </p:nvSpPr>
        <p:spPr/>
        <p:txBody>
          <a:bodyPr/>
          <a:lstStyle/>
          <a:p>
            <a:r>
              <a:rPr lang="en-IN" dirty="0"/>
              <a:t>Health Benefits</a:t>
            </a:r>
          </a:p>
        </p:txBody>
      </p:sp>
      <p:sp>
        <p:nvSpPr>
          <p:cNvPr id="3" name="Content Placeholder 2">
            <a:extLst>
              <a:ext uri="{FF2B5EF4-FFF2-40B4-BE49-F238E27FC236}">
                <a16:creationId xmlns:a16="http://schemas.microsoft.com/office/drawing/2014/main" id="{A4A13FD6-BB5F-45C0-8220-71AFE95A492E}"/>
              </a:ext>
            </a:extLst>
          </p:cNvPr>
          <p:cNvSpPr>
            <a:spLocks noGrp="1"/>
          </p:cNvSpPr>
          <p:nvPr>
            <p:ph idx="1"/>
          </p:nvPr>
        </p:nvSpPr>
        <p:spPr/>
        <p:txBody>
          <a:bodyPr>
            <a:normAutofit fontScale="85000" lnSpcReduction="10000"/>
          </a:bodyPr>
          <a:lstStyle/>
          <a:p>
            <a:pPr algn="just"/>
            <a:r>
              <a:rPr lang="en-IN" b="1" dirty="0"/>
              <a:t>Helps digestion:</a:t>
            </a:r>
            <a:r>
              <a:rPr lang="en-US" dirty="0"/>
              <a:t> Fermented pickles are full of good bacteria called </a:t>
            </a:r>
            <a:r>
              <a:rPr lang="en-US"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probiotics</a:t>
            </a:r>
            <a:r>
              <a:rPr lang="en-US" dirty="0"/>
              <a:t>, which are important for </a:t>
            </a:r>
            <a:r>
              <a:rPr lang="en-US" u="sng" dirty="0">
                <a:hlinkClick r:id="rId3">
                  <a:extLst>
                    <a:ext uri="{A12FA001-AC4F-418D-AE19-62706E023703}">
                      <ahyp:hlinkClr xmlns:ahyp="http://schemas.microsoft.com/office/drawing/2018/hyperlinkcolor" val="tx"/>
                    </a:ext>
                  </a:extLst>
                </a:hlinkClick>
              </a:rPr>
              <a:t>gut health</a:t>
            </a:r>
            <a:endParaRPr lang="en-US" u="sng" dirty="0"/>
          </a:p>
          <a:p>
            <a:pPr algn="just"/>
            <a:r>
              <a:rPr lang="en-US" b="1" dirty="0"/>
              <a:t>Fights diseases</a:t>
            </a:r>
            <a:r>
              <a:rPr lang="en-US" dirty="0"/>
              <a:t>. Cucumbers are high in an antioxidant called beta-</a:t>
            </a:r>
            <a:r>
              <a:rPr lang="en-US" dirty="0">
                <a:effectLst>
                  <a:outerShdw blurRad="38100" dist="38100" dir="2700000" algn="tl">
                    <a:srgbClr val="000000">
                      <a:alpha val="43137"/>
                    </a:srgbClr>
                  </a:outerShdw>
                </a:effectLst>
                <a:hlinkClick r:id="rId4">
                  <a:extLst>
                    <a:ext uri="{A12FA001-AC4F-418D-AE19-62706E023703}">
                      <ahyp:hlinkClr xmlns:ahyp="http://schemas.microsoft.com/office/drawing/2018/hyperlinkcolor" val="tx"/>
                    </a:ext>
                  </a:extLst>
                </a:hlinkClick>
              </a:rPr>
              <a:t>carotene</a:t>
            </a:r>
            <a:r>
              <a:rPr lang="en-US" dirty="0"/>
              <a:t>, which your body turns into vitamin A. Carotene is a powerful compound that’s been shown to help lower your chances of dying of </a:t>
            </a:r>
            <a:r>
              <a:rPr lang="en-US" dirty="0">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heart</a:t>
            </a:r>
            <a:r>
              <a:rPr lang="en-US" dirty="0">
                <a:hlinkClick r:id="rId5">
                  <a:extLst>
                    <a:ext uri="{A12FA001-AC4F-418D-AE19-62706E023703}">
                      <ahyp:hlinkClr xmlns:ahyp="http://schemas.microsoft.com/office/drawing/2018/hyperlinkcolor" val="tx"/>
                    </a:ext>
                  </a:extLst>
                </a:hlinkClick>
              </a:rPr>
              <a:t> disease</a:t>
            </a:r>
            <a:r>
              <a:rPr lang="en-US" dirty="0"/>
              <a:t>, </a:t>
            </a:r>
            <a:r>
              <a:rPr lang="en-US" dirty="0">
                <a:effectLst>
                  <a:outerShdw blurRad="38100" dist="38100" dir="2700000" algn="tl">
                    <a:srgbClr val="000000">
                      <a:alpha val="43137"/>
                    </a:srgbClr>
                  </a:outerShdw>
                </a:effectLst>
                <a:hlinkClick r:id="rId6">
                  <a:extLst>
                    <a:ext uri="{A12FA001-AC4F-418D-AE19-62706E023703}">
                      <ahyp:hlinkClr xmlns:ahyp="http://schemas.microsoft.com/office/drawing/2018/hyperlinkcolor" val="tx"/>
                    </a:ext>
                  </a:extLst>
                </a:hlinkClick>
              </a:rPr>
              <a:t>stroke</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hlinkClick r:id="rId7">
                  <a:extLst>
                    <a:ext uri="{A12FA001-AC4F-418D-AE19-62706E023703}">
                      <ahyp:hlinkClr xmlns:ahyp="http://schemas.microsoft.com/office/drawing/2018/hyperlinkcolor" val="tx"/>
                    </a:ext>
                  </a:extLst>
                </a:hlinkClick>
              </a:rPr>
              <a:t>cancer</a:t>
            </a:r>
            <a:r>
              <a:rPr lang="en-US" dirty="0"/>
              <a:t>, respiratory diseases, and other conditions.</a:t>
            </a:r>
          </a:p>
          <a:p>
            <a:pPr algn="just"/>
            <a:r>
              <a:rPr lang="en-US" b="1" dirty="0"/>
              <a:t>Curb </a:t>
            </a:r>
            <a:r>
              <a:rPr lang="en-US" dirty="0">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sugar</a:t>
            </a:r>
            <a:r>
              <a:rPr lang="en-US" b="1" dirty="0"/>
              <a:t> spikes</a:t>
            </a:r>
            <a:r>
              <a:rPr lang="en-US" dirty="0"/>
              <a:t>. Pickle juice, specifically the vinegar in it, may help keep your </a:t>
            </a:r>
            <a:r>
              <a:rPr lang="en-US" dirty="0">
                <a:effectLst>
                  <a:outerShdw blurRad="38100" dist="38100" dir="2700000" algn="tl">
                    <a:srgbClr val="000000">
                      <a:alpha val="43137"/>
                    </a:srgbClr>
                  </a:outerShdw>
                </a:effectLst>
                <a:hlinkClick r:id="rId9">
                  <a:extLst>
                    <a:ext uri="{A12FA001-AC4F-418D-AE19-62706E023703}">
                      <ahyp:hlinkClr xmlns:ahyp="http://schemas.microsoft.com/office/drawing/2018/hyperlinkcolor" val="tx"/>
                    </a:ext>
                  </a:extLst>
                </a:hlinkClick>
              </a:rPr>
              <a:t>blood sugar levels</a:t>
            </a:r>
            <a:r>
              <a:rPr lang="en-US" dirty="0"/>
              <a:t> even. That may benefit people who are at </a:t>
            </a:r>
            <a:r>
              <a:rPr lang="en-US" dirty="0">
                <a:effectLst>
                  <a:outerShdw blurRad="38100" dist="38100" dir="2700000" algn="tl">
                    <a:srgbClr val="000000">
                      <a:alpha val="43137"/>
                    </a:srgbClr>
                  </a:outerShdw>
                </a:effectLst>
                <a:hlinkClick r:id="rId10">
                  <a:extLst>
                    <a:ext uri="{A12FA001-AC4F-418D-AE19-62706E023703}">
                      <ahyp:hlinkClr xmlns:ahyp="http://schemas.microsoft.com/office/drawing/2018/hyperlinkcolor" val="tx"/>
                    </a:ext>
                  </a:extLst>
                </a:hlinkClick>
              </a:rPr>
              <a:t>risk for diabetes</a:t>
            </a:r>
            <a:r>
              <a:rPr lang="en-US" dirty="0">
                <a:effectLst>
                  <a:outerShdw blurRad="38100" dist="38100" dir="2700000" algn="tl">
                    <a:srgbClr val="000000">
                      <a:alpha val="43137"/>
                    </a:srgbClr>
                  </a:outerShdw>
                </a:effectLst>
              </a:rPr>
              <a:t>.</a:t>
            </a:r>
          </a:p>
          <a:p>
            <a:pPr algn="just"/>
            <a:r>
              <a:rPr lang="en-US" b="1" dirty="0"/>
              <a:t>May ease </a:t>
            </a:r>
            <a:r>
              <a:rPr lang="en-US" dirty="0">
                <a:effectLst>
                  <a:outerShdw blurRad="38100" dist="38100" dir="2700000" algn="tl">
                    <a:srgbClr val="000000">
                      <a:alpha val="43137"/>
                    </a:srgbClr>
                  </a:outerShdw>
                </a:effectLst>
                <a:hlinkClick r:id="rId11">
                  <a:extLst>
                    <a:ext uri="{A12FA001-AC4F-418D-AE19-62706E023703}">
                      <ahyp:hlinkClr xmlns:ahyp="http://schemas.microsoft.com/office/drawing/2018/hyperlinkcolor" val="tx"/>
                    </a:ext>
                  </a:extLst>
                </a:hlinkClick>
              </a:rPr>
              <a:t>muscle cramps</a:t>
            </a:r>
            <a:r>
              <a:rPr lang="en-US" b="1" dirty="0"/>
              <a:t>. </a:t>
            </a:r>
            <a:r>
              <a:rPr lang="en-US" dirty="0"/>
              <a:t>Some athletes swear by pickle juice after </a:t>
            </a:r>
            <a:r>
              <a:rPr lang="en-US" dirty="0">
                <a:effectLst>
                  <a:outerShdw blurRad="38100" dist="38100" dir="2700000" algn="tl">
                    <a:srgbClr val="000000">
                      <a:alpha val="43137"/>
                    </a:srgbClr>
                  </a:outerShdw>
                </a:effectLst>
                <a:hlinkClick r:id="rId12">
                  <a:extLst>
                    <a:ext uri="{A12FA001-AC4F-418D-AE19-62706E023703}">
                      <ahyp:hlinkClr xmlns:ahyp="http://schemas.microsoft.com/office/drawing/2018/hyperlinkcolor" val="tx"/>
                    </a:ext>
                  </a:extLst>
                </a:hlinkClick>
              </a:rPr>
              <a:t>exercise</a:t>
            </a:r>
            <a:r>
              <a:rPr lang="en-US" dirty="0"/>
              <a:t> to quickly replace lost </a:t>
            </a:r>
            <a:r>
              <a:rPr lang="en-US" dirty="0">
                <a:effectLst>
                  <a:outerShdw blurRad="38100" dist="38100" dir="2700000" algn="tl">
                    <a:srgbClr val="000000">
                      <a:alpha val="43137"/>
                    </a:srgbClr>
                  </a:outerShdw>
                </a:effectLst>
                <a:hlinkClick r:id="rId13">
                  <a:extLst>
                    <a:ext uri="{A12FA001-AC4F-418D-AE19-62706E023703}">
                      <ahyp:hlinkClr xmlns:ahyp="http://schemas.microsoft.com/office/drawing/2018/hyperlinkcolor" val="tx"/>
                    </a:ext>
                  </a:extLst>
                </a:hlinkClick>
              </a:rPr>
              <a:t>electrolytes</a:t>
            </a:r>
            <a:r>
              <a:rPr lang="en-US" dirty="0"/>
              <a:t>. One study found that pickle juice may work slightly better than water to relieve </a:t>
            </a:r>
            <a:r>
              <a:rPr lang="en-US" dirty="0">
                <a:effectLst>
                  <a:outerShdw blurRad="38100" dist="38100" dir="2700000" algn="tl">
                    <a:srgbClr val="000000">
                      <a:alpha val="43137"/>
                    </a:srgbClr>
                  </a:outerShdw>
                </a:effectLst>
                <a:hlinkClick r:id="rId14">
                  <a:extLst>
                    <a:ext uri="{A12FA001-AC4F-418D-AE19-62706E023703}">
                      <ahyp:hlinkClr xmlns:ahyp="http://schemas.microsoft.com/office/drawing/2018/hyperlinkcolor" val="tx"/>
                    </a:ext>
                  </a:extLst>
                </a:hlinkClick>
              </a:rPr>
              <a:t>muscle cramps</a:t>
            </a:r>
            <a:br>
              <a:rPr lang="en-US" dirty="0">
                <a:effectLst>
                  <a:outerShdw blurRad="38100" dist="38100" dir="2700000" algn="tl">
                    <a:srgbClr val="000000">
                      <a:alpha val="43137"/>
                    </a:srgbClr>
                  </a:outerShdw>
                </a:effectLst>
              </a:rPr>
            </a:br>
            <a:endParaRPr lang="en-IN"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71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728C-63C5-41EA-AB81-B439DF3A5A0D}"/>
              </a:ext>
            </a:extLst>
          </p:cNvPr>
          <p:cNvSpPr>
            <a:spLocks noGrp="1"/>
          </p:cNvSpPr>
          <p:nvPr>
            <p:ph type="title"/>
          </p:nvPr>
        </p:nvSpPr>
        <p:spPr/>
        <p:txBody>
          <a:bodyPr/>
          <a:lstStyle/>
          <a:p>
            <a:r>
              <a:rPr lang="en-IN" dirty="0"/>
              <a:t>Health Benefits</a:t>
            </a:r>
          </a:p>
        </p:txBody>
      </p:sp>
      <p:sp>
        <p:nvSpPr>
          <p:cNvPr id="3" name="Content Placeholder 2">
            <a:extLst>
              <a:ext uri="{FF2B5EF4-FFF2-40B4-BE49-F238E27FC236}">
                <a16:creationId xmlns:a16="http://schemas.microsoft.com/office/drawing/2014/main" id="{D5D85737-7A99-4E8D-B4BF-85A26FC827FF}"/>
              </a:ext>
            </a:extLst>
          </p:cNvPr>
          <p:cNvSpPr>
            <a:spLocks noGrp="1"/>
          </p:cNvSpPr>
          <p:nvPr>
            <p:ph idx="1"/>
          </p:nvPr>
        </p:nvSpPr>
        <p:spPr/>
        <p:txBody>
          <a:bodyPr/>
          <a:lstStyle/>
          <a:p>
            <a:r>
              <a:rPr lang="en-US" dirty="0"/>
              <a:t>Support the Central Nervous System</a:t>
            </a:r>
          </a:p>
          <a:p>
            <a:r>
              <a:rPr lang="en-US" b="1" dirty="0"/>
              <a:t>Increases the amount of healthy bacteria in your intestines.</a:t>
            </a:r>
            <a:endParaRPr lang="en-IN" b="1" dirty="0"/>
          </a:p>
          <a:p>
            <a:r>
              <a:rPr lang="en-IN" b="1" dirty="0"/>
              <a:t>Boosts the immune system</a:t>
            </a:r>
          </a:p>
          <a:p>
            <a:r>
              <a:rPr lang="en-IN" dirty="0"/>
              <a:t>Aid Weight Loss</a:t>
            </a:r>
          </a:p>
          <a:p>
            <a:r>
              <a:rPr lang="en-IN" dirty="0"/>
              <a:t>Benefits Skin</a:t>
            </a:r>
          </a:p>
          <a:p>
            <a:r>
              <a:rPr lang="en-IN" dirty="0"/>
              <a:t>Treat Candida Symptoms</a:t>
            </a:r>
          </a:p>
          <a:p>
            <a:endParaRPr lang="en-IN" dirty="0"/>
          </a:p>
          <a:p>
            <a:endParaRPr lang="en-IN" dirty="0"/>
          </a:p>
        </p:txBody>
      </p:sp>
    </p:spTree>
    <p:extLst>
      <p:ext uri="{BB962C8B-B14F-4D97-AF65-F5344CB8AC3E}">
        <p14:creationId xmlns:p14="http://schemas.microsoft.com/office/powerpoint/2010/main" val="2194973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FA389-0E19-4C03-9E22-6C20D3FBF8D2}"/>
              </a:ext>
            </a:extLst>
          </p:cNvPr>
          <p:cNvSpPr>
            <a:spLocks noGrp="1"/>
          </p:cNvSpPr>
          <p:nvPr>
            <p:ph type="title"/>
          </p:nvPr>
        </p:nvSpPr>
        <p:spPr/>
        <p:txBody>
          <a:bodyPr/>
          <a:lstStyle/>
          <a:p>
            <a:r>
              <a:rPr lang="en-IN" dirty="0"/>
              <a:t>Nutritional Profile</a:t>
            </a:r>
          </a:p>
        </p:txBody>
      </p:sp>
      <p:sp>
        <p:nvSpPr>
          <p:cNvPr id="3" name="Content Placeholder 2">
            <a:extLst>
              <a:ext uri="{FF2B5EF4-FFF2-40B4-BE49-F238E27FC236}">
                <a16:creationId xmlns:a16="http://schemas.microsoft.com/office/drawing/2014/main" id="{AB208836-1049-40E8-87E4-41E36A8F3270}"/>
              </a:ext>
            </a:extLst>
          </p:cNvPr>
          <p:cNvSpPr>
            <a:spLocks noGrp="1"/>
          </p:cNvSpPr>
          <p:nvPr>
            <p:ph idx="1"/>
          </p:nvPr>
        </p:nvSpPr>
        <p:spPr/>
        <p:txBody>
          <a:bodyPr>
            <a:normAutofit fontScale="92500" lnSpcReduction="20000"/>
          </a:bodyPr>
          <a:lstStyle/>
          <a:p>
            <a:pPr marL="0" indent="0" algn="just">
              <a:buNone/>
            </a:pPr>
            <a:r>
              <a:rPr lang="en-US" dirty="0"/>
              <a:t>Their nutritional values vary depending on the type. For example, a whole dill pickle has about:</a:t>
            </a:r>
          </a:p>
          <a:p>
            <a:pPr algn="just"/>
            <a:r>
              <a:rPr lang="en-US" dirty="0"/>
              <a:t>23% of the daily recommended amount of </a:t>
            </a:r>
            <a:r>
              <a:rPr lang="en-US"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vitamin K</a:t>
            </a:r>
            <a:r>
              <a:rPr lang="en-US" dirty="0"/>
              <a:t>, which helps your </a:t>
            </a:r>
            <a:r>
              <a:rPr lang="en-US"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blood clot</a:t>
            </a:r>
            <a:r>
              <a:rPr lang="en-US" dirty="0"/>
              <a:t> and keeps your bones strong</a:t>
            </a:r>
          </a:p>
          <a:p>
            <a:pPr algn="just"/>
            <a:r>
              <a:rPr lang="en-US" dirty="0"/>
              <a:t>21%-24% of the daily value for </a:t>
            </a:r>
            <a:r>
              <a:rPr lang="en-US" dirty="0">
                <a:effectLst>
                  <a:outerShdw blurRad="38100" dist="38100" dir="2700000" algn="tl">
                    <a:srgbClr val="000000">
                      <a:alpha val="43137"/>
                    </a:srgbClr>
                  </a:outerShdw>
                </a:effectLst>
                <a:hlinkClick r:id="rId4">
                  <a:extLst>
                    <a:ext uri="{A12FA001-AC4F-418D-AE19-62706E023703}">
                      <ahyp:hlinkClr xmlns:ahyp="http://schemas.microsoft.com/office/drawing/2018/hyperlinkcolor" val="tx"/>
                    </a:ext>
                  </a:extLst>
                </a:hlinkClick>
              </a:rPr>
              <a:t>vitamin A</a:t>
            </a:r>
            <a:r>
              <a:rPr lang="en-US" dirty="0"/>
              <a:t>, important for your </a:t>
            </a:r>
            <a:r>
              <a:rPr lang="en-US" dirty="0">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vision</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hlinkClick r:id="rId6">
                  <a:extLst>
                    <a:ext uri="{A12FA001-AC4F-418D-AE19-62706E023703}">
                      <ahyp:hlinkClr xmlns:ahyp="http://schemas.microsoft.com/office/drawing/2018/hyperlinkcolor" val="tx"/>
                    </a:ext>
                  </a:extLst>
                </a:hlinkClick>
              </a:rPr>
              <a:t>immune system</a:t>
            </a:r>
            <a:r>
              <a:rPr lang="en-US" dirty="0"/>
              <a:t>, and a healthy </a:t>
            </a:r>
            <a:r>
              <a:rPr lang="en-US" dirty="0">
                <a:effectLst>
                  <a:outerShdw blurRad="38100" dist="38100" dir="2700000" algn="tl">
                    <a:srgbClr val="000000">
                      <a:alpha val="43137"/>
                    </a:srgbClr>
                  </a:outerShdw>
                </a:effectLst>
                <a:hlinkClick r:id="rId7">
                  <a:extLst>
                    <a:ext uri="{A12FA001-AC4F-418D-AE19-62706E023703}">
                      <ahyp:hlinkClr xmlns:ahyp="http://schemas.microsoft.com/office/drawing/2018/hyperlinkcolor" val="tx"/>
                    </a:ext>
                  </a:extLst>
                </a:hlinkClick>
              </a:rPr>
              <a:t>pregnancy</a:t>
            </a:r>
            <a:endParaRPr lang="en-US" dirty="0">
              <a:effectLst>
                <a:outerShdw blurRad="38100" dist="38100" dir="2700000" algn="tl">
                  <a:srgbClr val="000000">
                    <a:alpha val="43137"/>
                  </a:srgbClr>
                </a:outerShdw>
              </a:effectLst>
            </a:endParaRPr>
          </a:p>
          <a:p>
            <a:pPr algn="just"/>
            <a:r>
              <a:rPr lang="en-US" dirty="0"/>
              <a:t>7% of the </a:t>
            </a:r>
            <a:r>
              <a:rPr lang="en-US" dirty="0">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calcium</a:t>
            </a:r>
            <a:r>
              <a:rPr lang="en-US" dirty="0"/>
              <a:t> adults need for strong bones and </a:t>
            </a:r>
            <a:r>
              <a:rPr lang="en-US" dirty="0">
                <a:effectLst>
                  <a:outerShdw blurRad="38100" dist="38100" dir="2700000" algn="tl">
                    <a:srgbClr val="000000">
                      <a:alpha val="43137"/>
                    </a:srgbClr>
                  </a:outerShdw>
                </a:effectLst>
                <a:hlinkClick r:id="rId9">
                  <a:extLst>
                    <a:ext uri="{A12FA001-AC4F-418D-AE19-62706E023703}">
                      <ahyp:hlinkClr xmlns:ahyp="http://schemas.microsoft.com/office/drawing/2018/hyperlinkcolor" val="tx"/>
                    </a:ext>
                  </a:extLst>
                </a:hlinkClick>
              </a:rPr>
              <a:t>teeth</a:t>
            </a:r>
            <a:r>
              <a:rPr lang="en-US" dirty="0"/>
              <a:t> and healthy nerves</a:t>
            </a:r>
          </a:p>
          <a:p>
            <a:pPr algn="just"/>
            <a:r>
              <a:rPr lang="en-US" dirty="0"/>
              <a:t>5% of your daily requirement of </a:t>
            </a:r>
            <a:r>
              <a:rPr lang="en-US" dirty="0">
                <a:effectLst>
                  <a:outerShdw blurRad="38100" dist="38100" dir="2700000" algn="tl">
                    <a:srgbClr val="000000">
                      <a:alpha val="43137"/>
                    </a:srgbClr>
                  </a:outerShdw>
                </a:effectLst>
                <a:hlinkClick r:id="rId10">
                  <a:extLst>
                    <a:ext uri="{A12FA001-AC4F-418D-AE19-62706E023703}">
                      <ahyp:hlinkClr xmlns:ahyp="http://schemas.microsoft.com/office/drawing/2018/hyperlinkcolor" val="tx"/>
                    </a:ext>
                  </a:extLst>
                </a:hlinkClick>
              </a:rPr>
              <a:t>potassium</a:t>
            </a:r>
            <a:r>
              <a:rPr lang="en-US" dirty="0">
                <a:effectLst>
                  <a:outerShdw blurRad="38100" dist="38100" dir="2700000" algn="tl">
                    <a:srgbClr val="000000">
                      <a:alpha val="43137"/>
                    </a:srgbClr>
                  </a:outerShdw>
                </a:effectLst>
              </a:rPr>
              <a:t>,</a:t>
            </a:r>
            <a:r>
              <a:rPr lang="en-US" dirty="0"/>
              <a:t> which helps your nerves work right</a:t>
            </a:r>
          </a:p>
          <a:p>
            <a:pPr algn="just"/>
            <a:r>
              <a:rPr lang="en-US" dirty="0"/>
              <a:t>3%-4% of your daily requirement of </a:t>
            </a:r>
            <a:r>
              <a:rPr lang="en-US" dirty="0">
                <a:effectLst>
                  <a:outerShdw blurRad="38100" dist="38100" dir="2700000" algn="tl">
                    <a:srgbClr val="000000">
                      <a:alpha val="43137"/>
                    </a:srgbClr>
                  </a:outerShdw>
                </a:effectLst>
                <a:hlinkClick r:id="rId11">
                  <a:extLst>
                    <a:ext uri="{A12FA001-AC4F-418D-AE19-62706E023703}">
                      <ahyp:hlinkClr xmlns:ahyp="http://schemas.microsoft.com/office/drawing/2018/hyperlinkcolor" val="tx"/>
                    </a:ext>
                  </a:extLst>
                </a:hlinkClick>
              </a:rPr>
              <a:t>vitamin C</a:t>
            </a:r>
            <a:r>
              <a:rPr lang="en-US" dirty="0"/>
              <a:t>, an </a:t>
            </a:r>
            <a:r>
              <a:rPr lang="en-US" dirty="0">
                <a:hlinkClick r:id="rId12">
                  <a:extLst>
                    <a:ext uri="{A12FA001-AC4F-418D-AE19-62706E023703}">
                      <ahyp:hlinkClr xmlns:ahyp="http://schemas.microsoft.com/office/drawing/2018/hyperlinkcolor" val="tx"/>
                    </a:ext>
                  </a:extLst>
                </a:hlinkClick>
              </a:rPr>
              <a:t>a</a:t>
            </a:r>
            <a:r>
              <a:rPr lang="en-US" dirty="0">
                <a:effectLst>
                  <a:outerShdw blurRad="38100" dist="38100" dir="2700000" algn="tl">
                    <a:srgbClr val="000000">
                      <a:alpha val="43137"/>
                    </a:srgbClr>
                  </a:outerShdw>
                </a:effectLst>
                <a:hlinkClick r:id="rId12">
                  <a:extLst>
                    <a:ext uri="{A12FA001-AC4F-418D-AE19-62706E023703}">
                      <ahyp:hlinkClr xmlns:ahyp="http://schemas.microsoft.com/office/drawing/2018/hyperlinkcolor" val="tx"/>
                    </a:ext>
                  </a:extLst>
                </a:hlinkClick>
              </a:rPr>
              <a:t>ntioxidant</a:t>
            </a:r>
            <a:r>
              <a:rPr lang="en-US" dirty="0"/>
              <a:t> that protects your cells from damage</a:t>
            </a:r>
          </a:p>
          <a:p>
            <a:pPr marL="0" indent="0">
              <a:buNone/>
            </a:pPr>
            <a:endParaRPr lang="en-IN" dirty="0"/>
          </a:p>
        </p:txBody>
      </p:sp>
    </p:spTree>
    <p:extLst>
      <p:ext uri="{BB962C8B-B14F-4D97-AF65-F5344CB8AC3E}">
        <p14:creationId xmlns:p14="http://schemas.microsoft.com/office/powerpoint/2010/main" val="35167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images">
            <a:extLst>
              <a:ext uri="{FF2B5EF4-FFF2-40B4-BE49-F238E27FC236}">
                <a16:creationId xmlns:a16="http://schemas.microsoft.com/office/drawing/2014/main" id="{0AE6F9EE-03DF-447F-A196-27B591B30B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706" y="1690577"/>
            <a:ext cx="5688419" cy="4051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35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CED4B-0AAC-4B3E-8BFD-743D3F52FC3E}"/>
              </a:ext>
            </a:extLst>
          </p:cNvPr>
          <p:cNvSpPr>
            <a:spLocks noGrp="1"/>
          </p:cNvSpPr>
          <p:nvPr>
            <p:ph type="title"/>
          </p:nvPr>
        </p:nvSpPr>
        <p:spPr/>
        <p:txBody>
          <a:bodyPr/>
          <a:lstStyle/>
          <a:p>
            <a:r>
              <a:rPr lang="en-IN" dirty="0"/>
              <a:t>Pickle</a:t>
            </a:r>
          </a:p>
        </p:txBody>
      </p:sp>
      <p:sp>
        <p:nvSpPr>
          <p:cNvPr id="3" name="Content Placeholder 2">
            <a:extLst>
              <a:ext uri="{FF2B5EF4-FFF2-40B4-BE49-F238E27FC236}">
                <a16:creationId xmlns:a16="http://schemas.microsoft.com/office/drawing/2014/main" id="{105B7DD6-18A8-4700-8202-C7B5FB84E0C6}"/>
              </a:ext>
            </a:extLst>
          </p:cNvPr>
          <p:cNvSpPr>
            <a:spLocks noGrp="1"/>
          </p:cNvSpPr>
          <p:nvPr>
            <p:ph idx="1"/>
          </p:nvPr>
        </p:nvSpPr>
        <p:spPr/>
        <p:txBody>
          <a:bodyPr/>
          <a:lstStyle/>
          <a:p>
            <a:pPr marL="0" indent="0" algn="just">
              <a:buNone/>
            </a:pPr>
            <a:r>
              <a:rPr lang="en-IN" dirty="0"/>
              <a:t>Pickles or achaar are unique because these are mixed with spices that only India produces. Some common Indian spices include cumin, mustard seeds, fenugreek, turmeric, coriander, etc. Some of the typical Indian pickles made from mango (</a:t>
            </a:r>
            <a:r>
              <a:rPr lang="en-IN" dirty="0" err="1"/>
              <a:t>aam</a:t>
            </a:r>
            <a:r>
              <a:rPr lang="en-IN" dirty="0"/>
              <a:t> ka achaar), lime (</a:t>
            </a:r>
            <a:r>
              <a:rPr lang="en-IN" dirty="0" err="1"/>
              <a:t>nimbu</a:t>
            </a:r>
            <a:r>
              <a:rPr lang="en-IN" dirty="0"/>
              <a:t> ka achaar), turnip, cabbage, cauliflower, etc. have become popular in several countries</a:t>
            </a:r>
          </a:p>
        </p:txBody>
      </p:sp>
    </p:spTree>
    <p:extLst>
      <p:ext uri="{BB962C8B-B14F-4D97-AF65-F5344CB8AC3E}">
        <p14:creationId xmlns:p14="http://schemas.microsoft.com/office/powerpoint/2010/main" val="201584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4B750-9646-4496-91FE-35C558CDE763}"/>
              </a:ext>
            </a:extLst>
          </p:cNvPr>
          <p:cNvSpPr>
            <a:spLocks noGrp="1"/>
          </p:cNvSpPr>
          <p:nvPr>
            <p:ph type="title"/>
          </p:nvPr>
        </p:nvSpPr>
        <p:spPr/>
        <p:txBody>
          <a:bodyPr/>
          <a:lstStyle/>
          <a:p>
            <a:r>
              <a:rPr lang="en-IN" dirty="0"/>
              <a:t>Definition</a:t>
            </a:r>
          </a:p>
        </p:txBody>
      </p:sp>
      <p:sp>
        <p:nvSpPr>
          <p:cNvPr id="3" name="Content Placeholder 2">
            <a:extLst>
              <a:ext uri="{FF2B5EF4-FFF2-40B4-BE49-F238E27FC236}">
                <a16:creationId xmlns:a16="http://schemas.microsoft.com/office/drawing/2014/main" id="{AB4D678D-2710-47C1-8171-D5B3B56601A3}"/>
              </a:ext>
            </a:extLst>
          </p:cNvPr>
          <p:cNvSpPr>
            <a:spLocks noGrp="1"/>
          </p:cNvSpPr>
          <p:nvPr>
            <p:ph idx="1"/>
          </p:nvPr>
        </p:nvSpPr>
        <p:spPr/>
        <p:txBody>
          <a:bodyPr/>
          <a:lstStyle/>
          <a:p>
            <a:pPr marL="0" indent="0" algn="just">
              <a:buNone/>
            </a:pPr>
            <a:r>
              <a:rPr lang="en-US" dirty="0"/>
              <a:t>In India, the Food Safety and Standards (FSS) Rules (2006) defines pickles as “preparation made from fruits and vegetables or other edible plant material including mushrooms free from insect damaged or fungal infection, singly or in combination preserved in salt, acid, sugar or any combination of the three. The pickle may contain onion, garlic, ginger, sugar, jaggery, edible vegetable oil, green or red </a:t>
            </a:r>
            <a:r>
              <a:rPr lang="en-US" dirty="0" err="1"/>
              <a:t>chillies</a:t>
            </a:r>
            <a:r>
              <a:rPr lang="en-US" dirty="0"/>
              <a:t>, spices, spice extracts/oil, lime juice, vinegar/acetic acid, citric acid, dry fruits and nuts. It shall be free from copper, mineral acid, alum, synthetic </a:t>
            </a:r>
            <a:r>
              <a:rPr lang="en-US" dirty="0" err="1"/>
              <a:t>colours</a:t>
            </a:r>
            <a:r>
              <a:rPr lang="en-US" dirty="0"/>
              <a:t> and shall show no sign of fermentation”. </a:t>
            </a:r>
            <a:endParaRPr lang="en-IN" dirty="0"/>
          </a:p>
          <a:p>
            <a:pPr marL="0" indent="0">
              <a:buNone/>
            </a:pPr>
            <a:endParaRPr lang="en-IN" dirty="0"/>
          </a:p>
        </p:txBody>
      </p:sp>
    </p:spTree>
    <p:extLst>
      <p:ext uri="{BB962C8B-B14F-4D97-AF65-F5344CB8AC3E}">
        <p14:creationId xmlns:p14="http://schemas.microsoft.com/office/powerpoint/2010/main" val="237255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19E0-38F9-4B00-8949-5BBF077C7E4C}"/>
              </a:ext>
            </a:extLst>
          </p:cNvPr>
          <p:cNvSpPr>
            <a:spLocks noGrp="1"/>
          </p:cNvSpPr>
          <p:nvPr>
            <p:ph type="title"/>
          </p:nvPr>
        </p:nvSpPr>
        <p:spPr/>
        <p:txBody>
          <a:bodyPr/>
          <a:lstStyle/>
          <a:p>
            <a:r>
              <a:rPr lang="en-IN" dirty="0"/>
              <a:t>Pickling</a:t>
            </a:r>
          </a:p>
        </p:txBody>
      </p:sp>
      <p:sp>
        <p:nvSpPr>
          <p:cNvPr id="3" name="Content Placeholder 2">
            <a:extLst>
              <a:ext uri="{FF2B5EF4-FFF2-40B4-BE49-F238E27FC236}">
                <a16:creationId xmlns:a16="http://schemas.microsoft.com/office/drawing/2014/main" id="{2866A678-7B78-40AE-81D7-0FB53392C530}"/>
              </a:ext>
            </a:extLst>
          </p:cNvPr>
          <p:cNvSpPr>
            <a:spLocks noGrp="1"/>
          </p:cNvSpPr>
          <p:nvPr>
            <p:ph idx="1"/>
          </p:nvPr>
        </p:nvSpPr>
        <p:spPr/>
        <p:txBody>
          <a:bodyPr/>
          <a:lstStyle/>
          <a:p>
            <a:pPr marL="0" indent="0">
              <a:buNone/>
            </a:pPr>
            <a:r>
              <a:rPr lang="en-US" dirty="0"/>
              <a:t>Pickling is one of the oldest and most successful methods of food preservation known to humans. The process of preservation of food in common salt or vinegar is called as pickling. Spices and edible oils also may be added to the product. </a:t>
            </a:r>
            <a:endParaRPr lang="en-IN" dirty="0"/>
          </a:p>
        </p:txBody>
      </p:sp>
    </p:spTree>
    <p:extLst>
      <p:ext uri="{BB962C8B-B14F-4D97-AF65-F5344CB8AC3E}">
        <p14:creationId xmlns:p14="http://schemas.microsoft.com/office/powerpoint/2010/main" val="363602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8709-CA82-434E-8953-BA0682D69894}"/>
              </a:ext>
            </a:extLst>
          </p:cNvPr>
          <p:cNvSpPr>
            <a:spLocks noGrp="1"/>
          </p:cNvSpPr>
          <p:nvPr>
            <p:ph type="title"/>
          </p:nvPr>
        </p:nvSpPr>
        <p:spPr/>
        <p:txBody>
          <a:bodyPr/>
          <a:lstStyle/>
          <a:p>
            <a:r>
              <a:rPr lang="en-IN" dirty="0"/>
              <a:t>Common Preservatives</a:t>
            </a:r>
          </a:p>
        </p:txBody>
      </p:sp>
      <p:sp>
        <p:nvSpPr>
          <p:cNvPr id="3" name="Content Placeholder 2">
            <a:extLst>
              <a:ext uri="{FF2B5EF4-FFF2-40B4-BE49-F238E27FC236}">
                <a16:creationId xmlns:a16="http://schemas.microsoft.com/office/drawing/2014/main" id="{8FF019C9-FB14-40F9-826B-9C252D759A9D}"/>
              </a:ext>
            </a:extLst>
          </p:cNvPr>
          <p:cNvSpPr>
            <a:spLocks noGrp="1"/>
          </p:cNvSpPr>
          <p:nvPr>
            <p:ph idx="1"/>
          </p:nvPr>
        </p:nvSpPr>
        <p:spPr/>
        <p:txBody>
          <a:bodyPr/>
          <a:lstStyle/>
          <a:p>
            <a:endParaRPr lang="en-IN" dirty="0"/>
          </a:p>
          <a:p>
            <a:pPr marL="0" indent="0" algn="just">
              <a:buNone/>
            </a:pPr>
            <a:r>
              <a:rPr lang="en-US" dirty="0"/>
              <a:t>The following substances when used in sufficient quantities, act as preservatives either singly or in combination.</a:t>
            </a:r>
            <a:endParaRPr lang="en-IN" dirty="0"/>
          </a:p>
          <a:p>
            <a:r>
              <a:rPr lang="en-IN" dirty="0"/>
              <a:t>Salt</a:t>
            </a:r>
          </a:p>
          <a:p>
            <a:r>
              <a:rPr lang="en-IN" dirty="0"/>
              <a:t>Vinegar</a:t>
            </a:r>
          </a:p>
          <a:p>
            <a:r>
              <a:rPr lang="en-IN" dirty="0"/>
              <a:t>Oil</a:t>
            </a:r>
          </a:p>
          <a:p>
            <a:r>
              <a:rPr lang="en-IN" dirty="0"/>
              <a:t>Lactic Acid</a:t>
            </a:r>
          </a:p>
        </p:txBody>
      </p:sp>
    </p:spTree>
    <p:extLst>
      <p:ext uri="{BB962C8B-B14F-4D97-AF65-F5344CB8AC3E}">
        <p14:creationId xmlns:p14="http://schemas.microsoft.com/office/powerpoint/2010/main" val="3696032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4AB4-FD43-405A-82E3-062E84406961}"/>
              </a:ext>
            </a:extLst>
          </p:cNvPr>
          <p:cNvSpPr>
            <a:spLocks noGrp="1"/>
          </p:cNvSpPr>
          <p:nvPr>
            <p:ph type="title"/>
          </p:nvPr>
        </p:nvSpPr>
        <p:spPr/>
        <p:txBody>
          <a:bodyPr/>
          <a:lstStyle/>
          <a:p>
            <a:r>
              <a:rPr lang="en-IN" dirty="0"/>
              <a:t>Types of Pickle</a:t>
            </a:r>
          </a:p>
        </p:txBody>
      </p:sp>
      <p:sp>
        <p:nvSpPr>
          <p:cNvPr id="3" name="Content Placeholder 2">
            <a:extLst>
              <a:ext uri="{FF2B5EF4-FFF2-40B4-BE49-F238E27FC236}">
                <a16:creationId xmlns:a16="http://schemas.microsoft.com/office/drawing/2014/main" id="{6F551249-2AF7-4608-BF09-7E2E84A8DBDE}"/>
              </a:ext>
            </a:extLst>
          </p:cNvPr>
          <p:cNvSpPr>
            <a:spLocks noGrp="1"/>
          </p:cNvSpPr>
          <p:nvPr>
            <p:ph idx="1"/>
          </p:nvPr>
        </p:nvSpPr>
        <p:spPr/>
        <p:txBody>
          <a:bodyPr/>
          <a:lstStyle/>
          <a:p>
            <a:r>
              <a:rPr lang="en-IN" dirty="0"/>
              <a:t>Pickles in vinegar</a:t>
            </a:r>
          </a:p>
          <a:p>
            <a:r>
              <a:rPr lang="en-US" dirty="0"/>
              <a:t>Pickles in citrus juice or brine</a:t>
            </a:r>
          </a:p>
          <a:p>
            <a:r>
              <a:rPr lang="en-IN" dirty="0"/>
              <a:t>Pickles in oil</a:t>
            </a:r>
          </a:p>
        </p:txBody>
      </p:sp>
    </p:spTree>
    <p:extLst>
      <p:ext uri="{BB962C8B-B14F-4D97-AF65-F5344CB8AC3E}">
        <p14:creationId xmlns:p14="http://schemas.microsoft.com/office/powerpoint/2010/main" val="417617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9C07C-12BF-43F3-9AC6-8D8A72883373}"/>
              </a:ext>
            </a:extLst>
          </p:cNvPr>
          <p:cNvSpPr>
            <a:spLocks noGrp="1"/>
          </p:cNvSpPr>
          <p:nvPr>
            <p:ph type="title"/>
          </p:nvPr>
        </p:nvSpPr>
        <p:spPr/>
        <p:txBody>
          <a:bodyPr/>
          <a:lstStyle/>
          <a:p>
            <a:r>
              <a:rPr lang="en-IN" dirty="0"/>
              <a:t>Ingredients</a:t>
            </a:r>
          </a:p>
        </p:txBody>
      </p:sp>
      <p:sp>
        <p:nvSpPr>
          <p:cNvPr id="3" name="Content Placeholder 2">
            <a:extLst>
              <a:ext uri="{FF2B5EF4-FFF2-40B4-BE49-F238E27FC236}">
                <a16:creationId xmlns:a16="http://schemas.microsoft.com/office/drawing/2014/main" id="{48BBD9B4-ECC2-4375-92D1-6920AD5C8BD5}"/>
              </a:ext>
            </a:extLst>
          </p:cNvPr>
          <p:cNvSpPr>
            <a:spLocks noGrp="1"/>
          </p:cNvSpPr>
          <p:nvPr>
            <p:ph idx="1"/>
          </p:nvPr>
        </p:nvSpPr>
        <p:spPr/>
        <p:txBody>
          <a:bodyPr/>
          <a:lstStyle/>
          <a:p>
            <a:r>
              <a:rPr lang="en-IN" dirty="0"/>
              <a:t>Salt</a:t>
            </a:r>
          </a:p>
          <a:p>
            <a:r>
              <a:rPr lang="en-IN" dirty="0"/>
              <a:t>Vinegar</a:t>
            </a:r>
          </a:p>
          <a:p>
            <a:r>
              <a:rPr lang="en-IN" dirty="0"/>
              <a:t>Oil</a:t>
            </a:r>
          </a:p>
          <a:p>
            <a:r>
              <a:rPr lang="en-IN" dirty="0"/>
              <a:t>Sugar</a:t>
            </a:r>
          </a:p>
          <a:p>
            <a:r>
              <a:rPr lang="en-IN" dirty="0"/>
              <a:t>Spices </a:t>
            </a:r>
          </a:p>
          <a:p>
            <a:r>
              <a:rPr lang="en-IN" dirty="0"/>
              <a:t>Water</a:t>
            </a:r>
          </a:p>
        </p:txBody>
      </p:sp>
    </p:spTree>
    <p:extLst>
      <p:ext uri="{BB962C8B-B14F-4D97-AF65-F5344CB8AC3E}">
        <p14:creationId xmlns:p14="http://schemas.microsoft.com/office/powerpoint/2010/main" val="408026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CAB8-63FB-4A80-8FE9-C43FE155420E}"/>
              </a:ext>
            </a:extLst>
          </p:cNvPr>
          <p:cNvSpPr>
            <a:spLocks noGrp="1"/>
          </p:cNvSpPr>
          <p:nvPr>
            <p:ph type="title"/>
          </p:nvPr>
        </p:nvSpPr>
        <p:spPr/>
        <p:txBody>
          <a:bodyPr/>
          <a:lstStyle/>
          <a:p>
            <a:r>
              <a:rPr lang="en-IN" dirty="0"/>
              <a:t>Fermented Pickles </a:t>
            </a:r>
          </a:p>
        </p:txBody>
      </p:sp>
      <p:sp>
        <p:nvSpPr>
          <p:cNvPr id="3" name="Content Placeholder 2">
            <a:extLst>
              <a:ext uri="{FF2B5EF4-FFF2-40B4-BE49-F238E27FC236}">
                <a16:creationId xmlns:a16="http://schemas.microsoft.com/office/drawing/2014/main" id="{8E4024FE-81D8-4C15-AEA4-D1CFA10760F4}"/>
              </a:ext>
            </a:extLst>
          </p:cNvPr>
          <p:cNvSpPr>
            <a:spLocks noGrp="1"/>
          </p:cNvSpPr>
          <p:nvPr>
            <p:ph idx="1"/>
          </p:nvPr>
        </p:nvSpPr>
        <p:spPr/>
        <p:txBody>
          <a:bodyPr/>
          <a:lstStyle/>
          <a:p>
            <a:r>
              <a:rPr lang="en-IN" dirty="0"/>
              <a:t>Sauerkraut</a:t>
            </a:r>
          </a:p>
          <a:p>
            <a:r>
              <a:rPr lang="en-IN" dirty="0"/>
              <a:t>Pickled Cucumber</a:t>
            </a:r>
          </a:p>
          <a:p>
            <a:r>
              <a:rPr lang="en-IN" dirty="0"/>
              <a:t>Olive Pickle</a:t>
            </a:r>
          </a:p>
        </p:txBody>
      </p:sp>
    </p:spTree>
    <p:extLst>
      <p:ext uri="{BB962C8B-B14F-4D97-AF65-F5344CB8AC3E}">
        <p14:creationId xmlns:p14="http://schemas.microsoft.com/office/powerpoint/2010/main" val="4101443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AC9B9-8CCE-4094-BA27-66F846C85C9B}"/>
              </a:ext>
            </a:extLst>
          </p:cNvPr>
          <p:cNvSpPr>
            <a:spLocks noGrp="1"/>
          </p:cNvSpPr>
          <p:nvPr>
            <p:ph type="title"/>
          </p:nvPr>
        </p:nvSpPr>
        <p:spPr/>
        <p:txBody>
          <a:bodyPr/>
          <a:lstStyle/>
          <a:p>
            <a:r>
              <a:rPr lang="en-IN" dirty="0"/>
              <a:t>Oil-Based Pickles</a:t>
            </a:r>
          </a:p>
        </p:txBody>
      </p:sp>
      <p:sp>
        <p:nvSpPr>
          <p:cNvPr id="3" name="Content Placeholder 2">
            <a:extLst>
              <a:ext uri="{FF2B5EF4-FFF2-40B4-BE49-F238E27FC236}">
                <a16:creationId xmlns:a16="http://schemas.microsoft.com/office/drawing/2014/main" id="{B910ABBB-553F-4E65-BE73-FD53541F3E01}"/>
              </a:ext>
            </a:extLst>
          </p:cNvPr>
          <p:cNvSpPr>
            <a:spLocks noGrp="1"/>
          </p:cNvSpPr>
          <p:nvPr>
            <p:ph idx="1"/>
          </p:nvPr>
        </p:nvSpPr>
        <p:spPr/>
        <p:txBody>
          <a:bodyPr/>
          <a:lstStyle/>
          <a:p>
            <a:r>
              <a:rPr lang="en-IN" dirty="0"/>
              <a:t>Mango Pickle</a:t>
            </a:r>
          </a:p>
          <a:p>
            <a:r>
              <a:rPr lang="en-IN" dirty="0"/>
              <a:t>Lime Pickle</a:t>
            </a:r>
          </a:p>
          <a:p>
            <a:r>
              <a:rPr lang="en-IN" dirty="0" err="1"/>
              <a:t>Aonla</a:t>
            </a:r>
            <a:r>
              <a:rPr lang="en-IN" dirty="0"/>
              <a:t> Pickle</a:t>
            </a:r>
          </a:p>
          <a:p>
            <a:endParaRPr lang="en-IN" dirty="0"/>
          </a:p>
        </p:txBody>
      </p:sp>
    </p:spTree>
    <p:extLst>
      <p:ext uri="{BB962C8B-B14F-4D97-AF65-F5344CB8AC3E}">
        <p14:creationId xmlns:p14="http://schemas.microsoft.com/office/powerpoint/2010/main" val="343273544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272</TotalTime>
  <Words>648</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Depth</vt:lpstr>
      <vt:lpstr>B. K. Singh, Dairy Technology </vt:lpstr>
      <vt:lpstr>Pickle</vt:lpstr>
      <vt:lpstr>Definition</vt:lpstr>
      <vt:lpstr>Pickling</vt:lpstr>
      <vt:lpstr>Common Preservatives</vt:lpstr>
      <vt:lpstr>Types of Pickle</vt:lpstr>
      <vt:lpstr>Ingredients</vt:lpstr>
      <vt:lpstr>Fermented Pickles </vt:lpstr>
      <vt:lpstr>Oil-Based Pickles</vt:lpstr>
      <vt:lpstr>Spoilage of Pickles</vt:lpstr>
      <vt:lpstr>Health Benefits</vt:lpstr>
      <vt:lpstr>Health Benefits</vt:lpstr>
      <vt:lpstr>Nutritional Profile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Dairy Technology</dc:title>
  <dc:creator>DR.VK SINGH</dc:creator>
  <cp:lastModifiedBy>DR.VK SINGH</cp:lastModifiedBy>
  <cp:revision>45</cp:revision>
  <dcterms:created xsi:type="dcterms:W3CDTF">2020-04-15T06:38:31Z</dcterms:created>
  <dcterms:modified xsi:type="dcterms:W3CDTF">2020-04-17T02:16:40Z</dcterms:modified>
</cp:coreProperties>
</file>