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846" r:id="rId1"/>
  </p:sldMasterIdLst>
  <p:sldIdLst>
    <p:sldId id="299" r:id="rId2"/>
    <p:sldId id="308" r:id="rId3"/>
    <p:sldId id="297" r:id="rId4"/>
    <p:sldId id="260" r:id="rId5"/>
    <p:sldId id="261" r:id="rId6"/>
    <p:sldId id="262" r:id="rId7"/>
    <p:sldId id="271" r:id="rId8"/>
    <p:sldId id="272" r:id="rId9"/>
    <p:sldId id="300" r:id="rId10"/>
    <p:sldId id="301" r:id="rId11"/>
    <p:sldId id="302" r:id="rId12"/>
    <p:sldId id="303" r:id="rId13"/>
    <p:sldId id="304" r:id="rId14"/>
    <p:sldId id="305" r:id="rId15"/>
    <p:sldId id="306" r:id="rId16"/>
    <p:sldId id="307" r:id="rId17"/>
  </p:sldIdLst>
  <p:sldSz cx="9144000" cy="6858000" type="screen4x3"/>
  <p:notesSz cx="6858000" cy="9144000"/>
  <p:embeddedFontLst>
    <p:embeddedFont>
      <p:font typeface="Garamond" panose="02020404030301010803" pitchFamily="18" charset="0"/>
      <p:regular r:id="rId18"/>
      <p:bold r:id="rId19"/>
      <p:italic r:id="rId20"/>
    </p:embeddedFont>
    <p:embeddedFont>
      <p:font typeface="WPS Special 1" panose="020B0604020202020204" charset="0"/>
      <p:regular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79" autoAdjust="0"/>
    <p:restoredTop sz="94660"/>
  </p:normalViewPr>
  <p:slideViewPr>
    <p:cSldViewPr snapToGrid="0" snapToObjects="1">
      <p:cViewPr varScale="1">
        <p:scale>
          <a:sx n="81" d="100"/>
          <a:sy n="81" d="100"/>
        </p:scale>
        <p:origin x="139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8DB32FF-34E7-9545-86A2-0DF334BA82C1}" type="datetimeFigureOut">
              <a:rPr lang="en-US" smtClean="0"/>
              <a:pPr/>
              <a:t>3/30/2020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42D70897-D982-EA43-8318-894E8D36E196}"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5062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1670912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450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465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389987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0889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5813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DB32FF-34E7-9545-86A2-0DF334BA82C1}"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8937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DB32FF-34E7-9545-86A2-0DF334BA82C1}"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691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DB32FF-34E7-9545-86A2-0DF334BA82C1}"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417515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DB32FF-34E7-9545-86A2-0DF334BA82C1}"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70897-D982-EA43-8318-894E8D36E196}"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257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DB32FF-34E7-9545-86A2-0DF334BA82C1}"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24651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DB32FF-34E7-9545-86A2-0DF334BA82C1}" type="datetimeFigureOut">
              <a:rPr lang="en-US" smtClean="0"/>
              <a:pPr/>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70897-D982-EA43-8318-894E8D36E196}"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0070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DB32FF-34E7-9545-86A2-0DF334BA82C1}" type="datetimeFigureOut">
              <a:rPr lang="en-US" smtClean="0"/>
              <a:pPr/>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70897-D982-EA43-8318-894E8D36E196}"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63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B32FF-34E7-9545-86A2-0DF334BA82C1}" type="datetimeFigureOut">
              <a:rPr lang="en-US" smtClean="0"/>
              <a:pPr/>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1647179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734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DB32FF-34E7-9545-86A2-0DF334BA82C1}"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70897-D982-EA43-8318-894E8D36E196}" type="slidenum">
              <a:rPr lang="en-US" smtClean="0"/>
              <a:pPr/>
              <a:t>‹#›</a:t>
            </a:fld>
            <a:endParaRPr lang="en-US"/>
          </a:p>
        </p:txBody>
      </p:sp>
    </p:spTree>
    <p:extLst>
      <p:ext uri="{BB962C8B-B14F-4D97-AF65-F5344CB8AC3E}">
        <p14:creationId xmlns:p14="http://schemas.microsoft.com/office/powerpoint/2010/main" val="4113282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DB32FF-34E7-9545-86A2-0DF334BA82C1}" type="datetimeFigureOut">
              <a:rPr lang="en-US" smtClean="0"/>
              <a:pPr/>
              <a:t>3/30/2020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2D70897-D982-EA43-8318-894E8D36E196}" type="slidenum">
              <a:rPr lang="en-US" smtClean="0"/>
              <a:pPr/>
              <a:t>‹#›</a:t>
            </a:fld>
            <a:endParaRPr lang="en-US"/>
          </a:p>
        </p:txBody>
      </p:sp>
    </p:spTree>
    <p:extLst>
      <p:ext uri="{BB962C8B-B14F-4D97-AF65-F5344CB8AC3E}">
        <p14:creationId xmlns:p14="http://schemas.microsoft.com/office/powerpoint/2010/main" val="203493503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85800"/>
            <a:ext cx="8610600" cy="5940088"/>
          </a:xfrm>
          <a:prstGeom prst="rect">
            <a:avLst/>
          </a:prstGeom>
          <a:noFill/>
        </p:spPr>
        <p:txBody>
          <a:bodyPr wrap="square" rtlCol="0">
            <a:spAutoFit/>
          </a:bodyPr>
          <a:lstStyle/>
          <a:p>
            <a:pPr algn="r"/>
            <a:r>
              <a:rPr lang="en-US" b="1" dirty="0" smtClean="0">
                <a:solidFill>
                  <a:srgbClr val="FF0000"/>
                </a:solidFill>
              </a:rPr>
              <a:t>Class Lecture</a:t>
            </a:r>
          </a:p>
          <a:p>
            <a:pPr algn="r"/>
            <a:endParaRPr lang="en-US" b="1" dirty="0" smtClean="0">
              <a:solidFill>
                <a:srgbClr val="FF0000"/>
              </a:solidFill>
            </a:endParaRPr>
          </a:p>
          <a:p>
            <a:pPr algn="ctr"/>
            <a:endParaRPr lang="en-US" sz="5400" b="1" dirty="0" smtClean="0">
              <a:solidFill>
                <a:srgbClr val="FF0000"/>
              </a:solidFill>
            </a:endParaRPr>
          </a:p>
          <a:p>
            <a:pPr algn="ctr"/>
            <a:endParaRPr lang="en-GB" sz="2800" b="1" dirty="0" smtClean="0">
              <a:solidFill>
                <a:srgbClr val="0070C0"/>
              </a:solidFill>
              <a:latin typeface="Arial" panose="020B0604020202020204" pitchFamily="34" charset="0"/>
              <a:cs typeface="Arial" panose="020B0604020202020204" pitchFamily="34" charset="0"/>
            </a:endParaRPr>
          </a:p>
          <a:p>
            <a:pPr algn="ctr"/>
            <a:r>
              <a:rPr lang="en-GB" sz="2800" b="1" dirty="0" smtClean="0">
                <a:solidFill>
                  <a:srgbClr val="0070C0"/>
                </a:solidFill>
                <a:latin typeface="Arial" panose="020B0604020202020204" pitchFamily="34" charset="0"/>
                <a:cs typeface="Arial" panose="020B0604020202020204" pitchFamily="34" charset="0"/>
              </a:rPr>
              <a:t>PRETREATMENTS </a:t>
            </a:r>
          </a:p>
          <a:p>
            <a:pPr algn="ctr"/>
            <a:r>
              <a:rPr lang="en-GB" sz="2800" b="1" dirty="0" smtClean="0">
                <a:solidFill>
                  <a:srgbClr val="0070C0"/>
                </a:solidFill>
                <a:latin typeface="Arial" panose="020B0604020202020204" pitchFamily="34" charset="0"/>
                <a:cs typeface="Arial" panose="020B0604020202020204" pitchFamily="34" charset="0"/>
              </a:rPr>
              <a:t>For </a:t>
            </a:r>
          </a:p>
          <a:p>
            <a:pPr algn="ctr"/>
            <a:r>
              <a:rPr lang="en-GB" sz="2800" b="1" dirty="0" smtClean="0">
                <a:solidFill>
                  <a:srgbClr val="0070C0"/>
                </a:solidFill>
                <a:latin typeface="Arial" panose="020B0604020202020204" pitchFamily="34" charset="0"/>
                <a:cs typeface="Arial" panose="020B0604020202020204" pitchFamily="34" charset="0"/>
              </a:rPr>
              <a:t>CHEESE MAKING</a:t>
            </a:r>
            <a:endParaRPr lang="en-US" sz="2800" dirty="0" smtClean="0">
              <a:solidFill>
                <a:srgbClr val="0070C0"/>
              </a:solidFill>
              <a:latin typeface="Arial" panose="020B0604020202020204" pitchFamily="34" charset="0"/>
              <a:cs typeface="Arial" panose="020B0604020202020204" pitchFamily="34" charset="0"/>
            </a:endParaRPr>
          </a:p>
          <a:p>
            <a:pPr algn="ctr"/>
            <a:endParaRPr lang="en-US" sz="5400" b="1" dirty="0" smtClean="0">
              <a:solidFill>
                <a:srgbClr val="002060"/>
              </a:solidFill>
            </a:endParaRPr>
          </a:p>
          <a:p>
            <a:pPr algn="ctr"/>
            <a:r>
              <a:rPr lang="en-US" sz="2200" b="1" dirty="0" smtClean="0">
                <a:solidFill>
                  <a:srgbClr val="0070C0"/>
                </a:solidFill>
              </a:rPr>
              <a:t>Dr. </a:t>
            </a:r>
            <a:r>
              <a:rPr lang="en-US" sz="2200" b="1" dirty="0" err="1" smtClean="0">
                <a:solidFill>
                  <a:srgbClr val="0070C0"/>
                </a:solidFill>
              </a:rPr>
              <a:t>Sanjeev</a:t>
            </a:r>
            <a:r>
              <a:rPr lang="en-US" sz="2200" b="1" dirty="0" smtClean="0">
                <a:solidFill>
                  <a:srgbClr val="0070C0"/>
                </a:solidFill>
              </a:rPr>
              <a:t> Kumar</a:t>
            </a:r>
          </a:p>
          <a:p>
            <a:pPr algn="ctr"/>
            <a:r>
              <a:rPr lang="en-US" sz="2200" dirty="0" smtClean="0">
                <a:solidFill>
                  <a:srgbClr val="0070C0"/>
                </a:solidFill>
              </a:rPr>
              <a:t>Associate Professor</a:t>
            </a:r>
          </a:p>
          <a:p>
            <a:pPr algn="ctr"/>
            <a:r>
              <a:rPr lang="en-US" sz="2200" dirty="0" smtClean="0">
                <a:solidFill>
                  <a:srgbClr val="0070C0"/>
                </a:solidFill>
              </a:rPr>
              <a:t>Department of Dairy Technology</a:t>
            </a:r>
          </a:p>
          <a:p>
            <a:pPr algn="ctr"/>
            <a:r>
              <a:rPr lang="en-US" sz="2200" dirty="0" smtClean="0">
                <a:solidFill>
                  <a:srgbClr val="0070C0"/>
                </a:solidFill>
              </a:rPr>
              <a:t>SGIDT, Patna-14</a:t>
            </a:r>
          </a:p>
          <a:p>
            <a:pPr algn="r"/>
            <a:endParaRPr lang="en-US" b="1" dirty="0" smtClean="0">
              <a:solidFill>
                <a:srgbClr val="FF0000"/>
              </a:solidFill>
            </a:endParaRPr>
          </a:p>
          <a:p>
            <a:pPr algn="r"/>
            <a:endParaRPr lang="en-IN" b="1" dirty="0">
              <a:solidFill>
                <a:srgbClr val="FF0000"/>
              </a:solidFill>
            </a:endParaRPr>
          </a:p>
        </p:txBody>
      </p:sp>
    </p:spTree>
    <p:extLst>
      <p:ext uri="{BB962C8B-B14F-4D97-AF65-F5344CB8AC3E}">
        <p14:creationId xmlns:p14="http://schemas.microsoft.com/office/powerpoint/2010/main" val="3018679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654"/>
            <a:ext cx="8188411" cy="6211329"/>
          </a:xfrm>
        </p:spPr>
        <p:txBody>
          <a:bodyPr>
            <a:normAutofit/>
          </a:bodyPr>
          <a:lstStyle/>
          <a:p>
            <a:pPr marL="457200" indent="-457200">
              <a:buFont typeface="Wingdings" panose="05000000000000000000" pitchFamily="2" charset="2"/>
              <a:buChar char="Ø"/>
            </a:pPr>
            <a:r>
              <a:rPr lang="en-US" sz="2700" u="sng" dirty="0" smtClean="0">
                <a:solidFill>
                  <a:srgbClr val="C00000"/>
                </a:solidFill>
                <a:latin typeface="Arial" panose="020B0604020202020204" pitchFamily="34" charset="0"/>
                <a:cs typeface="Arial" panose="020B0604020202020204" pitchFamily="34" charset="0"/>
              </a:rPr>
              <a:t>EFFECT OF HEAT TREATMENTS </a:t>
            </a:r>
            <a:br>
              <a:rPr lang="en-US" sz="2700" u="sng" dirty="0" smtClean="0">
                <a:solidFill>
                  <a:srgbClr val="C00000"/>
                </a:solidFill>
                <a:latin typeface="Arial" panose="020B0604020202020204" pitchFamily="34" charset="0"/>
                <a:cs typeface="Arial" panose="020B0604020202020204" pitchFamily="34" charset="0"/>
              </a:rPr>
            </a:br>
            <a:r>
              <a:rPr lang="en-US" sz="2700" u="sng" dirty="0">
                <a:solidFill>
                  <a:srgbClr val="C00000"/>
                </a:solidFill>
                <a:latin typeface="Arial" panose="020B0604020202020204" pitchFamily="34" charset="0"/>
                <a:cs typeface="Arial" panose="020B0604020202020204" pitchFamily="34" charset="0"/>
              </a:rPr>
              <a:t/>
            </a:r>
            <a:br>
              <a:rPr lang="en-US" sz="2700" u="sng" dirty="0">
                <a:solidFill>
                  <a:srgbClr val="C00000"/>
                </a:solidFill>
                <a:latin typeface="Arial" panose="020B0604020202020204" pitchFamily="34" charset="0"/>
                <a:cs typeface="Arial" panose="020B0604020202020204" pitchFamily="34" charset="0"/>
              </a:rPr>
            </a:br>
            <a:r>
              <a:rPr sz="2400" dirty="0" smtClean="0">
                <a:solidFill>
                  <a:srgbClr val="000000"/>
                </a:solidFill>
                <a:latin typeface="Arial" panose="020B0604020202020204" pitchFamily="34" charset="0"/>
                <a:cs typeface="Arial" panose="020B0604020202020204" pitchFamily="34" charset="0"/>
              </a:rPr>
              <a:t> </a:t>
            </a:r>
            <a:r>
              <a:rPr sz="2400" dirty="0">
                <a:solidFill>
                  <a:srgbClr val="002060"/>
                </a:solidFill>
                <a:latin typeface="Arial" panose="020B0604020202020204" pitchFamily="34" charset="0"/>
                <a:cs typeface="Arial" panose="020B0604020202020204" pitchFamily="34" charset="0"/>
              </a:rPr>
              <a:t>Heat-treatment of milk at condition severe than those used for conventional pasteurization results in </a:t>
            </a:r>
            <a:r>
              <a:rPr lang="en-GB" sz="2400" dirty="0" smtClean="0">
                <a:solidFill>
                  <a:srgbClr val="002060"/>
                </a:solidFill>
                <a:latin typeface="Arial" panose="020B0604020202020204" pitchFamily="34" charset="0"/>
                <a:cs typeface="Arial" panose="020B0604020202020204" pitchFamily="34" charset="0"/>
              </a:rPr>
              <a:t/>
            </a:r>
            <a:br>
              <a:rPr lang="en-GB" sz="2400" dirty="0" smtClean="0">
                <a:solidFill>
                  <a:srgbClr val="002060"/>
                </a:solidFill>
                <a:latin typeface="Arial" panose="020B0604020202020204" pitchFamily="34" charset="0"/>
                <a:cs typeface="Arial" panose="020B0604020202020204" pitchFamily="34" charset="0"/>
              </a:rPr>
            </a:br>
            <a:r>
              <a:rPr lang="en-GB" sz="2400" dirty="0">
                <a:solidFill>
                  <a:srgbClr val="002060"/>
                </a:solidFill>
                <a:latin typeface="Arial" panose="020B0604020202020204" pitchFamily="34" charset="0"/>
                <a:cs typeface="Arial" panose="020B0604020202020204" pitchFamily="34" charset="0"/>
              </a:rPr>
              <a:t/>
            </a:r>
            <a:br>
              <a:rPr lang="en-GB" sz="2400" dirty="0">
                <a:solidFill>
                  <a:srgbClr val="002060"/>
                </a:solidFill>
                <a:latin typeface="Arial" panose="020B0604020202020204" pitchFamily="34" charset="0"/>
                <a:cs typeface="Arial" panose="020B0604020202020204" pitchFamily="34" charset="0"/>
              </a:rPr>
            </a:br>
            <a:r>
              <a:rPr lang="en-GB" sz="2400" dirty="0">
                <a:solidFill>
                  <a:srgbClr val="002060"/>
                </a:solidFill>
                <a:latin typeface="Arial" panose="020B0604020202020204" pitchFamily="34" charset="0"/>
                <a:cs typeface="Arial" panose="020B0604020202020204" pitchFamily="34" charset="0"/>
              </a:rPr>
              <a:t>D</a:t>
            </a:r>
            <a:r>
              <a:rPr sz="2400" dirty="0" err="1" smtClean="0">
                <a:solidFill>
                  <a:srgbClr val="002060"/>
                </a:solidFill>
                <a:latin typeface="Arial" panose="020B0604020202020204" pitchFamily="34" charset="0"/>
                <a:cs typeface="Arial" panose="020B0604020202020204" pitchFamily="34" charset="0"/>
              </a:rPr>
              <a:t>enaturation</a:t>
            </a:r>
            <a:r>
              <a:rPr sz="2400" dirty="0" smtClean="0">
                <a:solidFill>
                  <a:srgbClr val="002060"/>
                </a:solidFill>
                <a:latin typeface="Arial" panose="020B0604020202020204" pitchFamily="34" charset="0"/>
                <a:cs typeface="Arial" panose="020B0604020202020204" pitchFamily="34" charset="0"/>
              </a:rPr>
              <a:t> </a:t>
            </a:r>
            <a:r>
              <a:rPr sz="2400" dirty="0">
                <a:solidFill>
                  <a:srgbClr val="002060"/>
                </a:solidFill>
                <a:latin typeface="Arial" panose="020B0604020202020204" pitchFamily="34" charset="0"/>
                <a:cs typeface="Arial" panose="020B0604020202020204" pitchFamily="34" charset="0"/>
              </a:rPr>
              <a:t>of whey proteins</a:t>
            </a:r>
            <a:r>
              <a:rPr sz="2400" dirty="0" smtClean="0">
                <a:solidFill>
                  <a:srgbClr val="002060"/>
                </a:solidFill>
                <a:latin typeface="Arial" panose="020B0604020202020204" pitchFamily="34" charset="0"/>
                <a:cs typeface="Arial" panose="020B0604020202020204" pitchFamily="34" charset="0"/>
              </a:rPr>
              <a:t>,</a:t>
            </a:r>
            <a:r>
              <a:rPr lang="en-GB" sz="2400" dirty="0" smtClean="0">
                <a:solidFill>
                  <a:srgbClr val="002060"/>
                </a:solidFill>
                <a:latin typeface="Arial" panose="020B0604020202020204" pitchFamily="34" charset="0"/>
                <a:cs typeface="Arial" panose="020B0604020202020204" pitchFamily="34" charset="0"/>
              </a:rPr>
              <a:t/>
            </a:r>
            <a:br>
              <a:rPr lang="en-GB" sz="2400" dirty="0" smtClean="0">
                <a:solidFill>
                  <a:srgbClr val="002060"/>
                </a:solidFill>
                <a:latin typeface="Arial" panose="020B0604020202020204" pitchFamily="34" charset="0"/>
                <a:cs typeface="Arial" panose="020B0604020202020204" pitchFamily="34" charset="0"/>
              </a:rPr>
            </a:br>
            <a:r>
              <a:rPr lang="en-GB" sz="2400" dirty="0" smtClean="0">
                <a:solidFill>
                  <a:srgbClr val="002060"/>
                </a:solidFill>
                <a:latin typeface="Arial" panose="020B0604020202020204" pitchFamily="34" charset="0"/>
                <a:cs typeface="Arial" panose="020B0604020202020204" pitchFamily="34" charset="0"/>
              </a:rPr>
              <a:t>I</a:t>
            </a:r>
            <a:r>
              <a:rPr sz="2400" dirty="0" err="1" smtClean="0">
                <a:solidFill>
                  <a:srgbClr val="002060"/>
                </a:solidFill>
                <a:latin typeface="Arial" panose="020B0604020202020204" pitchFamily="34" charset="0"/>
                <a:cs typeface="Arial" panose="020B0604020202020204" pitchFamily="34" charset="0"/>
              </a:rPr>
              <a:t>nteraction</a:t>
            </a:r>
            <a:r>
              <a:rPr sz="2400" dirty="0" smtClean="0">
                <a:solidFill>
                  <a:srgbClr val="002060"/>
                </a:solidFill>
                <a:latin typeface="Arial" panose="020B0604020202020204" pitchFamily="34" charset="0"/>
                <a:cs typeface="Arial" panose="020B0604020202020204" pitchFamily="34" charset="0"/>
              </a:rPr>
              <a:t> </a:t>
            </a:r>
            <a:r>
              <a:rPr sz="2400" dirty="0">
                <a:solidFill>
                  <a:srgbClr val="002060"/>
                </a:solidFill>
                <a:latin typeface="Arial" panose="020B0604020202020204" pitchFamily="34" charset="0"/>
                <a:cs typeface="Arial" panose="020B0604020202020204" pitchFamily="34" charset="0"/>
              </a:rPr>
              <a:t>between whey proteins and casein micelles </a:t>
            </a:r>
            <a:r>
              <a:rPr sz="2400" dirty="0" smtClean="0">
                <a:solidFill>
                  <a:srgbClr val="002060"/>
                </a:solidFill>
                <a:latin typeface="Arial" panose="020B0604020202020204" pitchFamily="34" charset="0"/>
                <a:cs typeface="Arial" panose="020B0604020202020204" pitchFamily="34" charset="0"/>
              </a:rPr>
              <a:t>and</a:t>
            </a:r>
            <a:r>
              <a:rPr lang="en-GB" sz="2400" dirty="0" smtClean="0">
                <a:solidFill>
                  <a:srgbClr val="002060"/>
                </a:solidFill>
                <a:latin typeface="Arial" panose="020B0604020202020204" pitchFamily="34" charset="0"/>
                <a:cs typeface="Arial" panose="020B0604020202020204" pitchFamily="34" charset="0"/>
              </a:rPr>
              <a:t/>
            </a:r>
            <a:br>
              <a:rPr lang="en-GB" sz="2400" dirty="0" smtClean="0">
                <a:solidFill>
                  <a:srgbClr val="002060"/>
                </a:solidFill>
                <a:latin typeface="Arial" panose="020B0604020202020204" pitchFamily="34" charset="0"/>
                <a:cs typeface="Arial" panose="020B0604020202020204" pitchFamily="34" charset="0"/>
              </a:rPr>
            </a:br>
            <a:r>
              <a:rPr sz="2400" dirty="0" smtClean="0">
                <a:solidFill>
                  <a:srgbClr val="002060"/>
                </a:solidFill>
                <a:latin typeface="Arial" panose="020B0604020202020204" pitchFamily="34" charset="0"/>
                <a:cs typeface="Arial" panose="020B0604020202020204" pitchFamily="34" charset="0"/>
              </a:rPr>
              <a:t> </a:t>
            </a:r>
            <a:r>
              <a:rPr lang="en-GB" sz="2400" dirty="0" smtClean="0">
                <a:solidFill>
                  <a:srgbClr val="002060"/>
                </a:solidFill>
                <a:latin typeface="Arial" panose="020B0604020202020204" pitchFamily="34" charset="0"/>
                <a:cs typeface="Arial" panose="020B0604020202020204" pitchFamily="34" charset="0"/>
              </a:rPr>
              <a:t>T</a:t>
            </a:r>
            <a:r>
              <a:rPr sz="2400" dirty="0" err="1" smtClean="0">
                <a:solidFill>
                  <a:srgbClr val="002060"/>
                </a:solidFill>
                <a:latin typeface="Arial" panose="020B0604020202020204" pitchFamily="34" charset="0"/>
                <a:cs typeface="Arial" panose="020B0604020202020204" pitchFamily="34" charset="0"/>
              </a:rPr>
              <a:t>ransfer</a:t>
            </a:r>
            <a:r>
              <a:rPr sz="2400" dirty="0" smtClean="0">
                <a:solidFill>
                  <a:srgbClr val="002060"/>
                </a:solidFill>
                <a:latin typeface="Arial" panose="020B0604020202020204" pitchFamily="34" charset="0"/>
                <a:cs typeface="Arial" panose="020B0604020202020204" pitchFamily="34" charset="0"/>
              </a:rPr>
              <a:t> </a:t>
            </a:r>
            <a:r>
              <a:rPr sz="2400" dirty="0">
                <a:solidFill>
                  <a:srgbClr val="002060"/>
                </a:solidFill>
                <a:latin typeface="Arial" panose="020B0604020202020204" pitchFamily="34" charset="0"/>
                <a:cs typeface="Arial" panose="020B0604020202020204" pitchFamily="34" charset="0"/>
              </a:rPr>
              <a:t>of soluble calcium, magnesium and phosphate to the insoluble colloidal </a:t>
            </a:r>
            <a:r>
              <a:rPr sz="2400" dirty="0" smtClean="0">
                <a:solidFill>
                  <a:srgbClr val="002060"/>
                </a:solidFill>
                <a:latin typeface="Arial" panose="020B0604020202020204" pitchFamily="34" charset="0"/>
                <a:cs typeface="Arial" panose="020B0604020202020204" pitchFamily="34" charset="0"/>
              </a:rPr>
              <a:t>state</a:t>
            </a:r>
            <a:endParaRPr sz="2400" dirty="0">
              <a:solidFill>
                <a:srgbClr val="002060"/>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Ø"/>
            </a:pPr>
            <a:r>
              <a:rPr sz="3200" dirty="0">
                <a:solidFill>
                  <a:srgbClr val="000000"/>
                </a:solidFill>
              </a:rPr>
              <a:t> </a:t>
            </a:r>
            <a:r>
              <a:rPr sz="2400" dirty="0">
                <a:solidFill>
                  <a:srgbClr val="002060"/>
                </a:solidFill>
                <a:latin typeface="Arial" panose="020B0604020202020204" pitchFamily="34" charset="0"/>
                <a:cs typeface="Arial" panose="020B0604020202020204" pitchFamily="34" charset="0"/>
              </a:rPr>
              <a:t>Casein micelles are very stable at high </a:t>
            </a:r>
            <a:r>
              <a:rPr sz="2400" dirty="0" smtClean="0">
                <a:solidFill>
                  <a:srgbClr val="002060"/>
                </a:solidFill>
                <a:latin typeface="Arial" panose="020B0604020202020204" pitchFamily="34" charset="0"/>
                <a:cs typeface="Arial" panose="020B0604020202020204" pitchFamily="34" charset="0"/>
              </a:rPr>
              <a:t>temperatures</a:t>
            </a:r>
            <a:r>
              <a:rPr sz="2400" dirty="0">
                <a:solidFill>
                  <a:srgbClr val="002060"/>
                </a:solidFill>
                <a:latin typeface="Arial" panose="020B0604020202020204" pitchFamily="34" charset="0"/>
                <a:cs typeface="Arial" panose="020B0604020202020204" pitchFamily="34" charset="0"/>
              </a:rPr>
              <a:t>, although changes in zeta potential, size, hydration of micelles and some association -dissociation reactions do occur under severe heat treatment </a:t>
            </a:r>
            <a:r>
              <a:rPr sz="3100" dirty="0">
                <a:solidFill>
                  <a:srgbClr val="002060"/>
                </a:solidFill>
                <a:latin typeface="Arial" panose="020B0604020202020204" pitchFamily="34" charset="0"/>
                <a:cs typeface="Arial" panose="020B0604020202020204" pitchFamily="34" charset="0"/>
              </a:rPr>
              <a:t>.</a:t>
            </a:r>
          </a:p>
          <a:p>
            <a:pPr marL="0" indent="0" algn="l">
              <a:buNone/>
            </a:pPr>
            <a:endParaRPr dirty="0"/>
          </a:p>
        </p:txBody>
      </p:sp>
    </p:spTree>
    <p:extLst>
      <p:ext uri="{BB962C8B-B14F-4D97-AF65-F5344CB8AC3E}">
        <p14:creationId xmlns:p14="http://schemas.microsoft.com/office/powerpoint/2010/main" val="1119408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89" y="0"/>
            <a:ext cx="8118389" cy="6231924"/>
          </a:xfrm>
        </p:spPr>
        <p:txBody>
          <a:bodyPr/>
          <a:lstStyle/>
          <a:p>
            <a:pPr marL="457200" indent="-457200" algn="l">
              <a:buFont typeface="Wingdings" panose="05000000000000000000" pitchFamily="2" charset="2"/>
              <a:buChar char="Ø"/>
            </a:pPr>
            <a:r>
              <a:rPr sz="3200" dirty="0">
                <a:solidFill>
                  <a:srgbClr val="000000"/>
                </a:solidFill>
              </a:rPr>
              <a:t> </a:t>
            </a:r>
            <a:r>
              <a:rPr sz="2400" dirty="0">
                <a:solidFill>
                  <a:srgbClr val="002060"/>
                </a:solidFill>
                <a:latin typeface="Arial" panose="020B0604020202020204" pitchFamily="34" charset="0"/>
                <a:cs typeface="Arial" panose="020B0604020202020204" pitchFamily="34" charset="0"/>
              </a:rPr>
              <a:t>Denaturation of whey proteins exposes side chain groups originally buried in the native structure, particularly reactive </a:t>
            </a:r>
            <a:r>
              <a:rPr sz="2400" dirty="0" err="1">
                <a:solidFill>
                  <a:srgbClr val="002060"/>
                </a:solidFill>
                <a:latin typeface="Arial" panose="020B0604020202020204" pitchFamily="34" charset="0"/>
                <a:cs typeface="Arial" panose="020B0604020202020204" pitchFamily="34" charset="0"/>
              </a:rPr>
              <a:t>thiol</a:t>
            </a:r>
            <a:r>
              <a:rPr sz="2400" dirty="0">
                <a:solidFill>
                  <a:srgbClr val="002060"/>
                </a:solidFill>
                <a:latin typeface="Arial" panose="020B0604020202020204" pitchFamily="34" charset="0"/>
                <a:cs typeface="Arial" panose="020B0604020202020204" pitchFamily="34" charset="0"/>
              </a:rPr>
              <a:t> groups</a:t>
            </a:r>
            <a:r>
              <a:rPr sz="2400" dirty="0" smtClean="0">
                <a:solidFill>
                  <a:srgbClr val="002060"/>
                </a:solidFill>
                <a:latin typeface="Arial" panose="020B0604020202020204" pitchFamily="34" charset="0"/>
                <a:cs typeface="Arial" panose="020B0604020202020204" pitchFamily="34" charset="0"/>
              </a:rPr>
              <a:t>,</a:t>
            </a:r>
            <a:r>
              <a:rPr lang="en-GB" sz="2400" dirty="0" smtClean="0">
                <a:solidFill>
                  <a:srgbClr val="002060"/>
                </a:solidFill>
                <a:latin typeface="Arial" panose="020B0604020202020204" pitchFamily="34" charset="0"/>
                <a:cs typeface="Arial" panose="020B0604020202020204" pitchFamily="34" charset="0"/>
              </a:rPr>
              <a:t/>
            </a:r>
            <a:br>
              <a:rPr lang="en-GB" sz="2400" dirty="0" smtClean="0">
                <a:solidFill>
                  <a:srgbClr val="002060"/>
                </a:solidFill>
                <a:latin typeface="Arial" panose="020B0604020202020204" pitchFamily="34" charset="0"/>
                <a:cs typeface="Arial" panose="020B0604020202020204" pitchFamily="34" charset="0"/>
              </a:rPr>
            </a:br>
            <a:r>
              <a:rPr sz="2400" dirty="0" smtClean="0">
                <a:solidFill>
                  <a:srgbClr val="002060"/>
                </a:solidFill>
                <a:latin typeface="Arial" panose="020B0604020202020204" pitchFamily="34" charset="0"/>
                <a:cs typeface="Arial" panose="020B0604020202020204" pitchFamily="34" charset="0"/>
              </a:rPr>
              <a:t> </a:t>
            </a:r>
            <a:r>
              <a:rPr lang="en-GB" sz="2400" dirty="0" smtClean="0">
                <a:solidFill>
                  <a:srgbClr val="002060"/>
                </a:solidFill>
                <a:latin typeface="Arial" panose="020B0604020202020204" pitchFamily="34" charset="0"/>
                <a:cs typeface="Arial" panose="020B0604020202020204" pitchFamily="34" charset="0"/>
              </a:rPr>
              <a:t>                       </a:t>
            </a:r>
            <a:r>
              <a:rPr sz="2400" dirty="0" smtClean="0">
                <a:solidFill>
                  <a:srgbClr val="002060"/>
                </a:solidFill>
                <a:latin typeface="Arial" panose="020B0604020202020204" pitchFamily="34" charset="0"/>
                <a:cs typeface="Arial" panose="020B0604020202020204" pitchFamily="34" charset="0"/>
              </a:rPr>
              <a:t>and</a:t>
            </a:r>
            <a:r>
              <a:rPr lang="en-GB" sz="2400" dirty="0" smtClean="0">
                <a:solidFill>
                  <a:srgbClr val="002060"/>
                </a:solidFill>
                <a:latin typeface="Arial" panose="020B0604020202020204" pitchFamily="34" charset="0"/>
                <a:cs typeface="Arial" panose="020B0604020202020204" pitchFamily="34" charset="0"/>
              </a:rPr>
              <a:t/>
            </a:r>
            <a:br>
              <a:rPr lang="en-GB" sz="2400" dirty="0" smtClean="0">
                <a:solidFill>
                  <a:srgbClr val="002060"/>
                </a:solidFill>
                <a:latin typeface="Arial" panose="020B0604020202020204" pitchFamily="34" charset="0"/>
                <a:cs typeface="Arial" panose="020B0604020202020204" pitchFamily="34" charset="0"/>
              </a:rPr>
            </a:br>
            <a:r>
              <a:rPr lang="en-GB" sz="2400" dirty="0" smtClean="0">
                <a:solidFill>
                  <a:srgbClr val="002060"/>
                </a:solidFill>
                <a:latin typeface="Arial" panose="020B0604020202020204" pitchFamily="34" charset="0"/>
                <a:cs typeface="Arial" panose="020B0604020202020204" pitchFamily="34" charset="0"/>
              </a:rPr>
              <a:t/>
            </a:r>
            <a:br>
              <a:rPr lang="en-GB" sz="2400" dirty="0" smtClean="0">
                <a:solidFill>
                  <a:srgbClr val="002060"/>
                </a:solidFill>
                <a:latin typeface="Arial" panose="020B0604020202020204" pitchFamily="34" charset="0"/>
                <a:cs typeface="Arial" panose="020B0604020202020204" pitchFamily="34" charset="0"/>
              </a:rPr>
            </a:br>
            <a:r>
              <a:rPr sz="2400" dirty="0" smtClean="0">
                <a:solidFill>
                  <a:srgbClr val="002060"/>
                </a:solidFill>
                <a:latin typeface="Arial" panose="020B0604020202020204" pitchFamily="34" charset="0"/>
                <a:cs typeface="Arial" panose="020B0604020202020204" pitchFamily="34" charset="0"/>
              </a:rPr>
              <a:t> </a:t>
            </a:r>
            <a:r>
              <a:rPr sz="2400" dirty="0">
                <a:solidFill>
                  <a:srgbClr val="002060"/>
                </a:solidFill>
                <a:latin typeface="Arial" panose="020B0604020202020204" pitchFamily="34" charset="0"/>
                <a:cs typeface="Arial" panose="020B0604020202020204" pitchFamily="34" charset="0"/>
              </a:rPr>
              <a:t>the </a:t>
            </a:r>
            <a:r>
              <a:rPr sz="2400" dirty="0" err="1">
                <a:solidFill>
                  <a:srgbClr val="002060"/>
                </a:solidFill>
                <a:latin typeface="Arial" panose="020B0604020202020204" pitchFamily="34" charset="0"/>
                <a:cs typeface="Arial" panose="020B0604020202020204" pitchFamily="34" charset="0"/>
              </a:rPr>
              <a:t>unfoIded</a:t>
            </a:r>
            <a:r>
              <a:rPr sz="2400" dirty="0">
                <a:solidFill>
                  <a:srgbClr val="002060"/>
                </a:solidFill>
                <a:latin typeface="Arial" panose="020B0604020202020204" pitchFamily="34" charset="0"/>
                <a:cs typeface="Arial" panose="020B0604020202020204" pitchFamily="34" charset="0"/>
              </a:rPr>
              <a:t> </a:t>
            </a:r>
            <a:r>
              <a:rPr sz="2400" dirty="0" smtClean="0">
                <a:solidFill>
                  <a:srgbClr val="002060"/>
                </a:solidFill>
                <a:latin typeface="Arial" panose="020B0604020202020204" pitchFamily="34" charset="0"/>
                <a:cs typeface="Arial" panose="020B0604020202020204" pitchFamily="34" charset="0"/>
              </a:rPr>
              <a:t>self-aggregate </a:t>
            </a:r>
            <a:r>
              <a:rPr sz="2400" dirty="0">
                <a:solidFill>
                  <a:srgbClr val="002060"/>
                </a:solidFill>
                <a:latin typeface="Arial" panose="020B0604020202020204" pitchFamily="34" charset="0"/>
                <a:cs typeface="Arial" panose="020B0604020202020204" pitchFamily="34" charset="0"/>
              </a:rPr>
              <a:t>or interact with casein micelles, through interactions with  </a:t>
            </a:r>
            <a:r>
              <a:rPr sz="2400" dirty="0" smtClean="0">
                <a:solidFill>
                  <a:srgbClr val="002060"/>
                </a:solidFill>
                <a:latin typeface="Arial" panose="020B0604020202020204" pitchFamily="34" charset="0"/>
                <a:cs typeface="Arial" panose="020B0604020202020204" pitchFamily="34" charset="0"/>
              </a:rPr>
              <a:t>k-casein</a:t>
            </a:r>
            <a:r>
              <a:rPr lang="en-GB" sz="2400" dirty="0" smtClean="0">
                <a:solidFill>
                  <a:srgbClr val="002060"/>
                </a:solidFill>
                <a:latin typeface="Arial" panose="020B0604020202020204" pitchFamily="34" charset="0"/>
                <a:cs typeface="Arial" panose="020B0604020202020204" pitchFamily="34" charset="0"/>
              </a:rPr>
              <a:t/>
            </a:r>
            <a:br>
              <a:rPr lang="en-GB" sz="2400" dirty="0" smtClean="0">
                <a:solidFill>
                  <a:srgbClr val="002060"/>
                </a:solidFill>
                <a:latin typeface="Arial" panose="020B0604020202020204" pitchFamily="34" charset="0"/>
                <a:cs typeface="Arial" panose="020B0604020202020204" pitchFamily="34" charset="0"/>
              </a:rPr>
            </a:br>
            <a:endParaRPr lang="en-US" sz="2400" dirty="0">
              <a:solidFill>
                <a:srgbClr val="002060"/>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r>
              <a:rPr sz="2400" dirty="0">
                <a:solidFill>
                  <a:srgbClr val="002060"/>
                </a:solidFill>
                <a:latin typeface="Arial" panose="020B0604020202020204" pitchFamily="34" charset="0"/>
                <a:cs typeface="Arial" panose="020B0604020202020204" pitchFamily="34" charset="0"/>
              </a:rPr>
              <a:t> The extent of association of denatured whey protein with casein micelles </a:t>
            </a:r>
            <a:r>
              <a:rPr lang="en-GB" sz="2400" dirty="0" smtClean="0">
                <a:solidFill>
                  <a:srgbClr val="002060"/>
                </a:solidFill>
                <a:latin typeface="Arial" panose="020B0604020202020204" pitchFamily="34" charset="0"/>
                <a:cs typeface="Arial" panose="020B0604020202020204" pitchFamily="34" charset="0"/>
              </a:rPr>
              <a:t>----- </a:t>
            </a:r>
            <a:r>
              <a:rPr sz="2400" dirty="0" smtClean="0">
                <a:solidFill>
                  <a:srgbClr val="002060"/>
                </a:solidFill>
                <a:latin typeface="Arial" panose="020B0604020202020204" pitchFamily="34" charset="0"/>
                <a:cs typeface="Arial" panose="020B0604020202020204" pitchFamily="34" charset="0"/>
              </a:rPr>
              <a:t>dependent </a:t>
            </a:r>
            <a:r>
              <a:rPr sz="2400" dirty="0">
                <a:solidFill>
                  <a:srgbClr val="002060"/>
                </a:solidFill>
                <a:latin typeface="Arial" panose="020B0604020202020204" pitchFamily="34" charset="0"/>
                <a:cs typeface="Arial" panose="020B0604020202020204" pitchFamily="34" charset="0"/>
              </a:rPr>
              <a:t>on </a:t>
            </a:r>
            <a:r>
              <a:rPr lang="en-GB" sz="2400" dirty="0" smtClean="0">
                <a:solidFill>
                  <a:srgbClr val="002060"/>
                </a:solidFill>
                <a:latin typeface="Arial" panose="020B0604020202020204" pitchFamily="34" charset="0"/>
                <a:cs typeface="Arial" panose="020B0604020202020204" pitchFamily="34" charset="0"/>
              </a:rPr>
              <a:t/>
            </a:r>
            <a:br>
              <a:rPr lang="en-GB" sz="2400" dirty="0" smtClean="0">
                <a:solidFill>
                  <a:srgbClr val="002060"/>
                </a:solidFill>
                <a:latin typeface="Arial" panose="020B0604020202020204" pitchFamily="34" charset="0"/>
                <a:cs typeface="Arial" panose="020B0604020202020204" pitchFamily="34" charset="0"/>
              </a:rPr>
            </a:br>
            <a:r>
              <a:rPr lang="en-GB" sz="2400" dirty="0" smtClean="0">
                <a:solidFill>
                  <a:srgbClr val="C00000"/>
                </a:solidFill>
                <a:latin typeface="Arial" panose="020B0604020202020204" pitchFamily="34" charset="0"/>
                <a:cs typeface="Arial" panose="020B0604020202020204" pitchFamily="34" charset="0"/>
              </a:rPr>
              <a:t>T</a:t>
            </a:r>
            <a:r>
              <a:rPr sz="2400" dirty="0" smtClean="0">
                <a:solidFill>
                  <a:srgbClr val="C00000"/>
                </a:solidFill>
                <a:latin typeface="Arial" panose="020B0604020202020204" pitchFamily="34" charset="0"/>
                <a:cs typeface="Arial" panose="020B0604020202020204" pitchFamily="34" charset="0"/>
              </a:rPr>
              <a:t>he </a:t>
            </a:r>
            <a:r>
              <a:rPr sz="2400" dirty="0">
                <a:solidFill>
                  <a:srgbClr val="C00000"/>
                </a:solidFill>
                <a:latin typeface="Arial" panose="020B0604020202020204" pitchFamily="34" charset="0"/>
                <a:cs typeface="Arial" panose="020B0604020202020204" pitchFamily="34" charset="0"/>
              </a:rPr>
              <a:t>pH of the milk prior to heating, </a:t>
            </a:r>
            <a:r>
              <a:rPr lang="en-GB" sz="2400" dirty="0" smtClean="0">
                <a:solidFill>
                  <a:srgbClr val="C00000"/>
                </a:solidFill>
                <a:latin typeface="Arial" panose="020B0604020202020204" pitchFamily="34" charset="0"/>
                <a:cs typeface="Arial" panose="020B0604020202020204" pitchFamily="34" charset="0"/>
              </a:rPr>
              <a:t/>
            </a:r>
            <a:br>
              <a:rPr lang="en-GB" sz="2400" dirty="0" smtClean="0">
                <a:solidFill>
                  <a:srgbClr val="C00000"/>
                </a:solidFill>
                <a:latin typeface="Arial" panose="020B0604020202020204" pitchFamily="34" charset="0"/>
                <a:cs typeface="Arial" panose="020B0604020202020204" pitchFamily="34" charset="0"/>
              </a:rPr>
            </a:br>
            <a:r>
              <a:rPr lang="en-GB" sz="2400" dirty="0">
                <a:solidFill>
                  <a:srgbClr val="C00000"/>
                </a:solidFill>
                <a:latin typeface="Arial" panose="020B0604020202020204" pitchFamily="34" charset="0"/>
                <a:cs typeface="Arial" panose="020B0604020202020204" pitchFamily="34" charset="0"/>
              </a:rPr>
              <a:t>L</a:t>
            </a:r>
            <a:r>
              <a:rPr sz="2400" dirty="0" err="1" smtClean="0">
                <a:solidFill>
                  <a:srgbClr val="C00000"/>
                </a:solidFill>
                <a:latin typeface="Arial" panose="020B0604020202020204" pitchFamily="34" charset="0"/>
                <a:cs typeface="Arial" panose="020B0604020202020204" pitchFamily="34" charset="0"/>
              </a:rPr>
              <a:t>evels</a:t>
            </a:r>
            <a:r>
              <a:rPr sz="2400" dirty="0" smtClean="0">
                <a:solidFill>
                  <a:srgbClr val="C00000"/>
                </a:solidFill>
                <a:latin typeface="Arial" panose="020B0604020202020204" pitchFamily="34" charset="0"/>
                <a:cs typeface="Arial" panose="020B0604020202020204" pitchFamily="34" charset="0"/>
              </a:rPr>
              <a:t> </a:t>
            </a:r>
            <a:r>
              <a:rPr sz="2400" dirty="0">
                <a:solidFill>
                  <a:srgbClr val="C00000"/>
                </a:solidFill>
                <a:latin typeface="Arial" panose="020B0604020202020204" pitchFamily="34" charset="0"/>
                <a:cs typeface="Arial" panose="020B0604020202020204" pitchFamily="34" charset="0"/>
              </a:rPr>
              <a:t>of soluble calcium and phosphate, </a:t>
            </a:r>
            <a:r>
              <a:rPr lang="en-GB" sz="2400" dirty="0" smtClean="0">
                <a:solidFill>
                  <a:srgbClr val="C00000"/>
                </a:solidFill>
                <a:latin typeface="Arial" panose="020B0604020202020204" pitchFamily="34" charset="0"/>
                <a:cs typeface="Arial" panose="020B0604020202020204" pitchFamily="34" charset="0"/>
              </a:rPr>
              <a:t/>
            </a:r>
            <a:br>
              <a:rPr lang="en-GB" sz="2400" dirty="0" smtClean="0">
                <a:solidFill>
                  <a:srgbClr val="C00000"/>
                </a:solidFill>
                <a:latin typeface="Arial" panose="020B0604020202020204" pitchFamily="34" charset="0"/>
                <a:cs typeface="Arial" panose="020B0604020202020204" pitchFamily="34" charset="0"/>
              </a:rPr>
            </a:br>
            <a:r>
              <a:rPr lang="en-GB" sz="2400" dirty="0" smtClean="0">
                <a:solidFill>
                  <a:srgbClr val="C00000"/>
                </a:solidFill>
                <a:latin typeface="Arial" panose="020B0604020202020204" pitchFamily="34" charset="0"/>
                <a:cs typeface="Arial" panose="020B0604020202020204" pitchFamily="34" charset="0"/>
              </a:rPr>
              <a:t>M</a:t>
            </a:r>
            <a:r>
              <a:rPr sz="2400" dirty="0" smtClean="0">
                <a:solidFill>
                  <a:srgbClr val="C00000"/>
                </a:solidFill>
                <a:latin typeface="Arial" panose="020B0604020202020204" pitchFamily="34" charset="0"/>
                <a:cs typeface="Arial" panose="020B0604020202020204" pitchFamily="34" charset="0"/>
              </a:rPr>
              <a:t>ilk </a:t>
            </a:r>
            <a:r>
              <a:rPr sz="2400" dirty="0">
                <a:solidFill>
                  <a:srgbClr val="C00000"/>
                </a:solidFill>
                <a:latin typeface="Arial" panose="020B0604020202020204" pitchFamily="34" charset="0"/>
                <a:cs typeface="Arial" panose="020B0604020202020204" pitchFamily="34" charset="0"/>
              </a:rPr>
              <a:t>solids concentration and </a:t>
            </a:r>
            <a:r>
              <a:rPr lang="en-GB" sz="2400" dirty="0" smtClean="0">
                <a:solidFill>
                  <a:srgbClr val="C00000"/>
                </a:solidFill>
                <a:latin typeface="Arial" panose="020B0604020202020204" pitchFamily="34" charset="0"/>
                <a:cs typeface="Arial" panose="020B0604020202020204" pitchFamily="34" charset="0"/>
              </a:rPr>
              <a:t/>
            </a:r>
            <a:br>
              <a:rPr lang="en-GB" sz="2400" dirty="0" smtClean="0">
                <a:solidFill>
                  <a:srgbClr val="C00000"/>
                </a:solidFill>
                <a:latin typeface="Arial" panose="020B0604020202020204" pitchFamily="34" charset="0"/>
                <a:cs typeface="Arial" panose="020B0604020202020204" pitchFamily="34" charset="0"/>
              </a:rPr>
            </a:br>
            <a:r>
              <a:rPr lang="en-GB" sz="2400" dirty="0">
                <a:solidFill>
                  <a:srgbClr val="C00000"/>
                </a:solidFill>
                <a:latin typeface="Arial" panose="020B0604020202020204" pitchFamily="34" charset="0"/>
                <a:cs typeface="Arial" panose="020B0604020202020204" pitchFamily="34" charset="0"/>
              </a:rPr>
              <a:t>M</a:t>
            </a:r>
            <a:r>
              <a:rPr sz="2400" dirty="0" smtClean="0">
                <a:solidFill>
                  <a:srgbClr val="C00000"/>
                </a:solidFill>
                <a:latin typeface="Arial" panose="020B0604020202020204" pitchFamily="34" charset="0"/>
                <a:cs typeface="Arial" panose="020B0604020202020204" pitchFamily="34" charset="0"/>
              </a:rPr>
              <a:t>ode </a:t>
            </a:r>
            <a:r>
              <a:rPr sz="2400" dirty="0">
                <a:solidFill>
                  <a:srgbClr val="C00000"/>
                </a:solidFill>
                <a:latin typeface="Arial" panose="020B0604020202020204" pitchFamily="34" charset="0"/>
                <a:cs typeface="Arial" panose="020B0604020202020204" pitchFamily="34" charset="0"/>
              </a:rPr>
              <a:t>of heating </a:t>
            </a:r>
            <a:r>
              <a:rPr sz="3200" dirty="0">
                <a:solidFill>
                  <a:srgbClr val="C00000"/>
                </a:solidFill>
              </a:rPr>
              <a:t>(direct or indirect). </a:t>
            </a:r>
            <a:endParaRPr dirty="0">
              <a:solidFill>
                <a:srgbClr val="C00000"/>
              </a:solidFill>
            </a:endParaRPr>
          </a:p>
        </p:txBody>
      </p:sp>
    </p:spTree>
    <p:extLst>
      <p:ext uri="{BB962C8B-B14F-4D97-AF65-F5344CB8AC3E}">
        <p14:creationId xmlns:p14="http://schemas.microsoft.com/office/powerpoint/2010/main" val="558855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724" y="238897"/>
            <a:ext cx="8229600" cy="6297827"/>
          </a:xfrm>
        </p:spPr>
        <p:txBody>
          <a:bodyPr>
            <a:normAutofit fontScale="90000"/>
          </a:bodyPr>
          <a:lstStyle/>
          <a:p>
            <a:pPr marL="457200" indent="-457200" algn="l">
              <a:buFont typeface="Wingdings" panose="05000000000000000000" pitchFamily="2" charset="2"/>
              <a:buChar char="Ø"/>
            </a:pPr>
            <a:r>
              <a:rPr lang="en-GB" sz="2700" dirty="0" smtClean="0">
                <a:solidFill>
                  <a:schemeClr val="accent5">
                    <a:lumMod val="75000"/>
                  </a:schemeClr>
                </a:solidFill>
                <a:latin typeface="Arial" panose="020B0604020202020204" pitchFamily="34" charset="0"/>
                <a:cs typeface="Arial" panose="020B0604020202020204" pitchFamily="34" charset="0"/>
              </a:rPr>
              <a:t/>
            </a:r>
            <a:br>
              <a:rPr lang="en-GB" sz="2700" dirty="0" smtClean="0">
                <a:solidFill>
                  <a:schemeClr val="accent5">
                    <a:lumMod val="75000"/>
                  </a:schemeClr>
                </a:solidFill>
                <a:latin typeface="Arial" panose="020B0604020202020204" pitchFamily="34" charset="0"/>
                <a:cs typeface="Arial" panose="020B0604020202020204" pitchFamily="34" charset="0"/>
              </a:rPr>
            </a:br>
            <a:r>
              <a:rPr lang="en-GB" sz="2700" dirty="0" smtClean="0">
                <a:solidFill>
                  <a:schemeClr val="accent5">
                    <a:lumMod val="75000"/>
                  </a:schemeClr>
                </a:solidFill>
                <a:latin typeface="Arial" panose="020B0604020202020204" pitchFamily="34" charset="0"/>
                <a:cs typeface="Arial" panose="020B0604020202020204" pitchFamily="34" charset="0"/>
              </a:rPr>
              <a:t>H</a:t>
            </a:r>
            <a:r>
              <a:rPr sz="2700" dirty="0" err="1" smtClean="0">
                <a:solidFill>
                  <a:schemeClr val="accent5">
                    <a:lumMod val="75000"/>
                  </a:schemeClr>
                </a:solidFill>
                <a:latin typeface="Arial" panose="020B0604020202020204" pitchFamily="34" charset="0"/>
                <a:cs typeface="Arial" panose="020B0604020202020204" pitchFamily="34" charset="0"/>
              </a:rPr>
              <a:t>igh</a:t>
            </a:r>
            <a:r>
              <a:rPr sz="2700" dirty="0" smtClean="0">
                <a:solidFill>
                  <a:schemeClr val="accent5">
                    <a:lumMod val="75000"/>
                  </a:schemeClr>
                </a:solidFill>
                <a:latin typeface="Arial" panose="020B0604020202020204" pitchFamily="34" charset="0"/>
                <a:cs typeface="Arial" panose="020B0604020202020204" pitchFamily="34" charset="0"/>
              </a:rPr>
              <a:t> </a:t>
            </a:r>
            <a:r>
              <a:rPr sz="2700" dirty="0">
                <a:solidFill>
                  <a:schemeClr val="accent5">
                    <a:lumMod val="75000"/>
                  </a:schemeClr>
                </a:solidFill>
                <a:latin typeface="Arial" panose="020B0604020202020204" pitchFamily="34" charset="0"/>
                <a:cs typeface="Arial" panose="020B0604020202020204" pitchFamily="34" charset="0"/>
              </a:rPr>
              <a:t>heat treatment of milk prolongs rennet coagulation </a:t>
            </a:r>
            <a:r>
              <a:rPr sz="2700" dirty="0" smtClean="0">
                <a:solidFill>
                  <a:schemeClr val="accent5">
                    <a:lumMod val="75000"/>
                  </a:schemeClr>
                </a:solidFill>
                <a:latin typeface="Arial" panose="020B0604020202020204" pitchFamily="34" charset="0"/>
                <a:cs typeface="Arial" panose="020B0604020202020204" pitchFamily="34" charset="0"/>
              </a:rPr>
              <a:t>times</a:t>
            </a:r>
            <a:r>
              <a:rPr lang="en-GB" sz="2700" dirty="0" smtClean="0">
                <a:solidFill>
                  <a:schemeClr val="accent5">
                    <a:lumMod val="75000"/>
                  </a:schemeClr>
                </a:solidFill>
                <a:latin typeface="Arial" panose="020B0604020202020204" pitchFamily="34" charset="0"/>
                <a:cs typeface="Arial" panose="020B0604020202020204" pitchFamily="34" charset="0"/>
              </a:rPr>
              <a:t/>
            </a:r>
            <a:br>
              <a:rPr lang="en-GB" sz="2700" dirty="0" smtClean="0">
                <a:solidFill>
                  <a:schemeClr val="accent5">
                    <a:lumMod val="75000"/>
                  </a:schemeClr>
                </a:solidFill>
                <a:latin typeface="Arial" panose="020B0604020202020204" pitchFamily="34" charset="0"/>
                <a:cs typeface="Arial" panose="020B0604020202020204" pitchFamily="34" charset="0"/>
              </a:rPr>
            </a:br>
            <a:r>
              <a:rPr lang="en-GB" sz="2700" dirty="0">
                <a:solidFill>
                  <a:schemeClr val="accent5">
                    <a:lumMod val="75000"/>
                  </a:schemeClr>
                </a:solidFill>
                <a:latin typeface="Arial" panose="020B0604020202020204" pitchFamily="34" charset="0"/>
                <a:cs typeface="Arial" panose="020B0604020202020204" pitchFamily="34" charset="0"/>
              </a:rPr>
              <a:t> </a:t>
            </a:r>
            <a:r>
              <a:rPr lang="en-GB" sz="2700" dirty="0" smtClean="0">
                <a:solidFill>
                  <a:schemeClr val="accent5">
                    <a:lumMod val="75000"/>
                  </a:schemeClr>
                </a:solidFill>
                <a:latin typeface="Arial" panose="020B0604020202020204" pitchFamily="34" charset="0"/>
                <a:cs typeface="Arial" panose="020B0604020202020204" pitchFamily="34" charset="0"/>
              </a:rPr>
              <a:t>                              </a:t>
            </a:r>
            <a:r>
              <a:rPr sz="2700" dirty="0" smtClean="0">
                <a:solidFill>
                  <a:schemeClr val="accent5">
                    <a:lumMod val="75000"/>
                  </a:schemeClr>
                </a:solidFill>
                <a:latin typeface="Arial" panose="020B0604020202020204" pitchFamily="34" charset="0"/>
                <a:cs typeface="Arial" panose="020B0604020202020204" pitchFamily="34" charset="0"/>
              </a:rPr>
              <a:t> and</a:t>
            </a:r>
            <a:r>
              <a:rPr lang="en-GB" sz="2700" dirty="0" smtClean="0">
                <a:solidFill>
                  <a:schemeClr val="accent5">
                    <a:lumMod val="75000"/>
                  </a:schemeClr>
                </a:solidFill>
                <a:latin typeface="Arial" panose="020B0604020202020204" pitchFamily="34" charset="0"/>
                <a:cs typeface="Arial" panose="020B0604020202020204" pitchFamily="34" charset="0"/>
              </a:rPr>
              <a:t/>
            </a:r>
            <a:br>
              <a:rPr lang="en-GB" sz="2700" dirty="0" smtClean="0">
                <a:solidFill>
                  <a:schemeClr val="accent5">
                    <a:lumMod val="75000"/>
                  </a:schemeClr>
                </a:solidFill>
                <a:latin typeface="Arial" panose="020B0604020202020204" pitchFamily="34" charset="0"/>
                <a:cs typeface="Arial" panose="020B0604020202020204" pitchFamily="34" charset="0"/>
              </a:rPr>
            </a:br>
            <a:r>
              <a:rPr sz="2700" dirty="0" smtClean="0">
                <a:solidFill>
                  <a:schemeClr val="accent5">
                    <a:lumMod val="75000"/>
                  </a:schemeClr>
                </a:solidFill>
                <a:latin typeface="Arial" panose="020B0604020202020204" pitchFamily="34" charset="0"/>
                <a:cs typeface="Arial" panose="020B0604020202020204" pitchFamily="34" charset="0"/>
              </a:rPr>
              <a:t> </a:t>
            </a:r>
            <a:r>
              <a:rPr lang="en-GB" sz="2700" dirty="0">
                <a:solidFill>
                  <a:schemeClr val="accent5">
                    <a:lumMod val="75000"/>
                  </a:schemeClr>
                </a:solidFill>
                <a:latin typeface="Arial" panose="020B0604020202020204" pitchFamily="34" charset="0"/>
                <a:cs typeface="Arial" panose="020B0604020202020204" pitchFamily="34" charset="0"/>
              </a:rPr>
              <a:t>R</a:t>
            </a:r>
            <a:r>
              <a:rPr sz="2700" dirty="0" smtClean="0">
                <a:solidFill>
                  <a:schemeClr val="accent5">
                    <a:lumMod val="75000"/>
                  </a:schemeClr>
                </a:solidFill>
                <a:latin typeface="Arial" panose="020B0604020202020204" pitchFamily="34" charset="0"/>
                <a:cs typeface="Arial" panose="020B0604020202020204" pitchFamily="34" charset="0"/>
              </a:rPr>
              <a:t>educes </a:t>
            </a:r>
            <a:r>
              <a:rPr sz="2700" dirty="0">
                <a:solidFill>
                  <a:schemeClr val="accent5">
                    <a:lumMod val="75000"/>
                  </a:schemeClr>
                </a:solidFill>
                <a:latin typeface="Arial" panose="020B0604020202020204" pitchFamily="34" charset="0"/>
                <a:cs typeface="Arial" panose="020B0604020202020204" pitchFamily="34" charset="0"/>
              </a:rPr>
              <a:t>the strength of rennet gels leading to impaired </a:t>
            </a:r>
            <a:r>
              <a:rPr sz="2700" dirty="0" err="1" smtClean="0">
                <a:solidFill>
                  <a:schemeClr val="accent5">
                    <a:lumMod val="75000"/>
                  </a:schemeClr>
                </a:solidFill>
                <a:latin typeface="Arial" panose="020B0604020202020204" pitchFamily="34" charset="0"/>
                <a:cs typeface="Arial" panose="020B0604020202020204" pitchFamily="34" charset="0"/>
              </a:rPr>
              <a:t>syneresis</a:t>
            </a:r>
            <a:r>
              <a:rPr lang="en-GB" sz="2700" dirty="0">
                <a:solidFill>
                  <a:srgbClr val="008000"/>
                </a:solidFill>
                <a:latin typeface="Arial" panose="020B0604020202020204" pitchFamily="34" charset="0"/>
                <a:cs typeface="Arial" panose="020B0604020202020204" pitchFamily="34" charset="0"/>
              </a:rPr>
              <a:t/>
            </a:r>
            <a:br>
              <a:rPr lang="en-GB" sz="2700" dirty="0">
                <a:solidFill>
                  <a:srgbClr val="008000"/>
                </a:solidFill>
                <a:latin typeface="Arial" panose="020B0604020202020204" pitchFamily="34" charset="0"/>
                <a:cs typeface="Arial" panose="020B0604020202020204" pitchFamily="34" charset="0"/>
              </a:rPr>
            </a:br>
            <a:endParaRPr lang="en-US" sz="2700" dirty="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Ø"/>
            </a:pPr>
            <a:r>
              <a:rPr sz="2700" dirty="0">
                <a:solidFill>
                  <a:srgbClr val="000000"/>
                </a:solidFill>
                <a:latin typeface="Arial" panose="020B0604020202020204" pitchFamily="34" charset="0"/>
                <a:cs typeface="Arial" panose="020B0604020202020204" pitchFamily="34" charset="0"/>
              </a:rPr>
              <a:t> </a:t>
            </a:r>
            <a:r>
              <a:rPr sz="2700" dirty="0" smtClean="0">
                <a:solidFill>
                  <a:srgbClr val="008000"/>
                </a:solidFill>
                <a:latin typeface="Arial" panose="020B0604020202020204" pitchFamily="34" charset="0"/>
                <a:cs typeface="Arial" panose="020B0604020202020204" pitchFamily="34" charset="0"/>
              </a:rPr>
              <a:t>The </a:t>
            </a:r>
            <a:r>
              <a:rPr sz="2700" dirty="0">
                <a:solidFill>
                  <a:srgbClr val="008000"/>
                </a:solidFill>
                <a:latin typeface="Arial" panose="020B0604020202020204" pitchFamily="34" charset="0"/>
                <a:cs typeface="Arial" panose="020B0604020202020204" pitchFamily="34" charset="0"/>
              </a:rPr>
              <a:t>adverse effects on coagulation </a:t>
            </a:r>
            <a:r>
              <a:rPr lang="en-GB" sz="2700" dirty="0" smtClean="0">
                <a:solidFill>
                  <a:srgbClr val="008000"/>
                </a:solidFill>
                <a:latin typeface="Arial" panose="020B0604020202020204" pitchFamily="34" charset="0"/>
                <a:cs typeface="Arial" panose="020B0604020202020204" pitchFamily="34" charset="0"/>
              </a:rPr>
              <a:t>---</a:t>
            </a:r>
            <a:r>
              <a:rPr sz="2700" dirty="0" smtClean="0">
                <a:solidFill>
                  <a:srgbClr val="008000"/>
                </a:solidFill>
                <a:latin typeface="Arial" panose="020B0604020202020204" pitchFamily="34" charset="0"/>
                <a:cs typeface="Arial" panose="020B0604020202020204" pitchFamily="34" charset="0"/>
              </a:rPr>
              <a:t> </a:t>
            </a:r>
            <a:r>
              <a:rPr sz="2700" dirty="0">
                <a:solidFill>
                  <a:srgbClr val="008000"/>
                </a:solidFill>
                <a:latin typeface="Arial" panose="020B0604020202020204" pitchFamily="34" charset="0"/>
                <a:cs typeface="Arial" panose="020B0604020202020204" pitchFamily="34" charset="0"/>
              </a:rPr>
              <a:t>attributed to the inhibition of hydrolysis of k-casein by </a:t>
            </a:r>
            <a:r>
              <a:rPr sz="2700" dirty="0" err="1">
                <a:solidFill>
                  <a:srgbClr val="008000"/>
                </a:solidFill>
                <a:latin typeface="Arial" panose="020B0604020202020204" pitchFamily="34" charset="0"/>
                <a:cs typeface="Arial" panose="020B0604020202020204" pitchFamily="34" charset="0"/>
              </a:rPr>
              <a:t>chymosin</a:t>
            </a:r>
            <a:r>
              <a:rPr sz="2700" dirty="0">
                <a:solidFill>
                  <a:srgbClr val="008000"/>
                </a:solidFill>
                <a:latin typeface="Arial" panose="020B0604020202020204" pitchFamily="34" charset="0"/>
                <a:cs typeface="Arial" panose="020B0604020202020204" pitchFamily="34" charset="0"/>
              </a:rPr>
              <a:t> due to the beta-</a:t>
            </a:r>
            <a:r>
              <a:rPr sz="2700" dirty="0" err="1">
                <a:solidFill>
                  <a:srgbClr val="008000"/>
                </a:solidFill>
                <a:latin typeface="Arial" panose="020B0604020202020204" pitchFamily="34" charset="0"/>
                <a:cs typeface="Arial" panose="020B0604020202020204" pitchFamily="34" charset="0"/>
              </a:rPr>
              <a:t>lactoglobulin</a:t>
            </a:r>
            <a:r>
              <a:rPr sz="2700" dirty="0">
                <a:solidFill>
                  <a:srgbClr val="008000"/>
                </a:solidFill>
                <a:latin typeface="Arial" panose="020B0604020202020204" pitchFamily="34" charset="0"/>
                <a:cs typeface="Arial" panose="020B0604020202020204" pitchFamily="34" charset="0"/>
              </a:rPr>
              <a:t>/k-casein complex at the micelles surface impairing the accessibility of k-casein, to reduced reactivity of </a:t>
            </a:r>
            <a:r>
              <a:rPr sz="2700" dirty="0" err="1">
                <a:solidFill>
                  <a:srgbClr val="008000"/>
                </a:solidFill>
                <a:latin typeface="Arial" panose="020B0604020202020204" pitchFamily="34" charset="0"/>
                <a:cs typeface="Arial" panose="020B0604020202020204" pitchFamily="34" charset="0"/>
              </a:rPr>
              <a:t>renneted</a:t>
            </a:r>
            <a:r>
              <a:rPr sz="2700" dirty="0">
                <a:solidFill>
                  <a:srgbClr val="008000"/>
                </a:solidFill>
                <a:latin typeface="Arial" panose="020B0604020202020204" pitchFamily="34" charset="0"/>
                <a:cs typeface="Arial" panose="020B0604020202020204" pitchFamily="34" charset="0"/>
              </a:rPr>
              <a:t> micelles with attached denatured whey proteins to aggregation, </a:t>
            </a:r>
            <a:r>
              <a:rPr lang="en-GB" sz="2700" dirty="0" smtClean="0">
                <a:solidFill>
                  <a:srgbClr val="008000"/>
                </a:solidFill>
                <a:latin typeface="Arial" panose="020B0604020202020204" pitchFamily="34" charset="0"/>
                <a:cs typeface="Arial" panose="020B0604020202020204" pitchFamily="34" charset="0"/>
              </a:rPr>
              <a:t/>
            </a:r>
            <a:br>
              <a:rPr lang="en-GB" sz="2700" dirty="0" smtClean="0">
                <a:solidFill>
                  <a:srgbClr val="008000"/>
                </a:solidFill>
                <a:latin typeface="Arial" panose="020B0604020202020204" pitchFamily="34" charset="0"/>
                <a:cs typeface="Arial" panose="020B0604020202020204" pitchFamily="34" charset="0"/>
              </a:rPr>
            </a:br>
            <a:r>
              <a:rPr lang="en-GB" sz="2700" dirty="0" smtClean="0">
                <a:solidFill>
                  <a:srgbClr val="008000"/>
                </a:solidFill>
                <a:latin typeface="Arial" panose="020B0604020202020204" pitchFamily="34" charset="0"/>
                <a:cs typeface="Arial" panose="020B0604020202020204" pitchFamily="34" charset="0"/>
              </a:rPr>
              <a:t>                                  </a:t>
            </a:r>
            <a:r>
              <a:rPr sz="2700" dirty="0" smtClean="0">
                <a:solidFill>
                  <a:srgbClr val="008000"/>
                </a:solidFill>
                <a:latin typeface="Arial" panose="020B0604020202020204" pitchFamily="34" charset="0"/>
                <a:cs typeface="Arial" panose="020B0604020202020204" pitchFamily="34" charset="0"/>
              </a:rPr>
              <a:t>or </a:t>
            </a:r>
            <a:r>
              <a:rPr lang="en-GB" sz="2700" dirty="0" smtClean="0">
                <a:solidFill>
                  <a:srgbClr val="008000"/>
                </a:solidFill>
                <a:latin typeface="Arial" panose="020B0604020202020204" pitchFamily="34" charset="0"/>
                <a:cs typeface="Arial" panose="020B0604020202020204" pitchFamily="34" charset="0"/>
              </a:rPr>
              <a:t/>
            </a:r>
            <a:br>
              <a:rPr lang="en-GB" sz="2700" dirty="0" smtClean="0">
                <a:solidFill>
                  <a:srgbClr val="008000"/>
                </a:solidFill>
                <a:latin typeface="Arial" panose="020B0604020202020204" pitchFamily="34" charset="0"/>
                <a:cs typeface="Arial" panose="020B0604020202020204" pitchFamily="34" charset="0"/>
              </a:rPr>
            </a:br>
            <a:r>
              <a:rPr lang="en-GB" sz="2700" dirty="0">
                <a:solidFill>
                  <a:srgbClr val="008000"/>
                </a:solidFill>
                <a:latin typeface="Arial" panose="020B0604020202020204" pitchFamily="34" charset="0"/>
                <a:cs typeface="Arial" panose="020B0604020202020204" pitchFamily="34" charset="0"/>
              </a:rPr>
              <a:t>T</a:t>
            </a:r>
            <a:r>
              <a:rPr sz="2700" dirty="0" smtClean="0">
                <a:solidFill>
                  <a:srgbClr val="008000"/>
                </a:solidFill>
                <a:latin typeface="Arial" panose="020B0604020202020204" pitchFamily="34" charset="0"/>
                <a:cs typeface="Arial" panose="020B0604020202020204" pitchFamily="34" charset="0"/>
              </a:rPr>
              <a:t>o </a:t>
            </a:r>
            <a:r>
              <a:rPr sz="2700" dirty="0">
                <a:solidFill>
                  <a:srgbClr val="008000"/>
                </a:solidFill>
                <a:latin typeface="Arial" panose="020B0604020202020204" pitchFamily="34" charset="0"/>
                <a:cs typeface="Arial" panose="020B0604020202020204" pitchFamily="34" charset="0"/>
              </a:rPr>
              <a:t>a reduction in the concentration of </a:t>
            </a:r>
            <a:r>
              <a:rPr sz="2700" dirty="0" err="1">
                <a:solidFill>
                  <a:srgbClr val="008000"/>
                </a:solidFill>
                <a:latin typeface="Arial" panose="020B0604020202020204" pitchFamily="34" charset="0"/>
                <a:cs typeface="Arial" panose="020B0604020202020204" pitchFamily="34" charset="0"/>
              </a:rPr>
              <a:t>micellar</a:t>
            </a:r>
            <a:r>
              <a:rPr sz="2700" dirty="0">
                <a:solidFill>
                  <a:srgbClr val="008000"/>
                </a:solidFill>
                <a:latin typeface="Arial" panose="020B0604020202020204" pitchFamily="34" charset="0"/>
                <a:cs typeface="Arial" panose="020B0604020202020204" pitchFamily="34" charset="0"/>
              </a:rPr>
              <a:t> calcium</a:t>
            </a:r>
            <a:r>
              <a:rPr sz="3200" dirty="0">
                <a:solidFill>
                  <a:srgbClr val="008000"/>
                </a:solidFill>
              </a:rPr>
              <a:t>. </a:t>
            </a:r>
            <a:endParaRPr dirty="0"/>
          </a:p>
          <a:p>
            <a:pPr marL="0" indent="0" algn="l">
              <a:buNone/>
            </a:pPr>
            <a:endParaRPr dirty="0"/>
          </a:p>
        </p:txBody>
      </p:sp>
    </p:spTree>
    <p:extLst>
      <p:ext uri="{BB962C8B-B14F-4D97-AF65-F5344CB8AC3E}">
        <p14:creationId xmlns:p14="http://schemas.microsoft.com/office/powerpoint/2010/main" val="49841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443" y="-12356"/>
            <a:ext cx="8629135" cy="6853879"/>
          </a:xfrm>
        </p:spPr>
        <p:txBody>
          <a:bodyPr>
            <a:normAutofit/>
          </a:bodyPr>
          <a:lstStyle/>
          <a:p>
            <a:r>
              <a:rPr lang="en-US" sz="2800" u="sng" dirty="0" smtClean="0">
                <a:solidFill>
                  <a:srgbClr val="002060"/>
                </a:solidFill>
                <a:latin typeface="Arial" panose="020B0604020202020204" pitchFamily="34" charset="0"/>
                <a:cs typeface="Arial" panose="020B0604020202020204" pitchFamily="34" charset="0"/>
              </a:rPr>
              <a:t>HOMOGENIZATION FOR CHEESE MILK </a:t>
            </a:r>
            <a:r>
              <a:rPr lang="en-US" sz="3100" u="sng" dirty="0" smtClean="0">
                <a:solidFill>
                  <a:srgbClr val="002060"/>
                </a:solidFill>
                <a:latin typeface="Arial" panose="020B0604020202020204" pitchFamily="34" charset="0"/>
                <a:cs typeface="Arial" panose="020B0604020202020204" pitchFamily="34" charset="0"/>
              </a:rPr>
              <a:t/>
            </a:r>
            <a:br>
              <a:rPr lang="en-US" sz="3100" u="sng" dirty="0" smtClean="0">
                <a:solidFill>
                  <a:srgbClr val="002060"/>
                </a:solidFill>
                <a:latin typeface="Arial" panose="020B0604020202020204" pitchFamily="34" charset="0"/>
                <a:cs typeface="Arial" panose="020B0604020202020204" pitchFamily="34" charset="0"/>
              </a:rPr>
            </a:br>
            <a:r>
              <a:rPr sz="3200" dirty="0" smtClean="0">
                <a:solidFill>
                  <a:srgbClr val="7030A0"/>
                </a:solidFill>
              </a:rPr>
              <a:t> </a:t>
            </a:r>
            <a:r>
              <a:rPr sz="2700" dirty="0" smtClean="0">
                <a:solidFill>
                  <a:srgbClr val="C00000"/>
                </a:solidFill>
                <a:latin typeface="Arial" panose="020B0604020202020204" pitchFamily="34" charset="0"/>
                <a:cs typeface="Arial" panose="020B0604020202020204" pitchFamily="34" charset="0"/>
              </a:rPr>
              <a:t> </a:t>
            </a:r>
            <a:r>
              <a:rPr lang="en-GB" sz="2700" dirty="0">
                <a:solidFill>
                  <a:srgbClr val="C00000"/>
                </a:solidFill>
                <a:latin typeface="Arial" panose="020B0604020202020204" pitchFamily="34" charset="0"/>
                <a:cs typeface="Arial" panose="020B0604020202020204" pitchFamily="34" charset="0"/>
              </a:rPr>
              <a:t>P</a:t>
            </a:r>
            <a:r>
              <a:rPr sz="2700" dirty="0" err="1" smtClean="0">
                <a:solidFill>
                  <a:srgbClr val="C00000"/>
                </a:solidFill>
                <a:latin typeface="Arial" panose="020B0604020202020204" pitchFamily="34" charset="0"/>
                <a:cs typeface="Arial" panose="020B0604020202020204" pitchFamily="34" charset="0"/>
              </a:rPr>
              <a:t>rimary</a:t>
            </a:r>
            <a:r>
              <a:rPr sz="2700" dirty="0" smtClean="0">
                <a:solidFill>
                  <a:srgbClr val="C00000"/>
                </a:solidFill>
                <a:latin typeface="Arial" panose="020B0604020202020204" pitchFamily="34" charset="0"/>
                <a:cs typeface="Arial" panose="020B0604020202020204" pitchFamily="34" charset="0"/>
              </a:rPr>
              <a:t> </a:t>
            </a:r>
            <a:r>
              <a:rPr sz="2700" dirty="0">
                <a:solidFill>
                  <a:srgbClr val="C00000"/>
                </a:solidFill>
                <a:latin typeface="Arial" panose="020B0604020202020204" pitchFamily="34" charset="0"/>
                <a:cs typeface="Arial" panose="020B0604020202020204" pitchFamily="34" charset="0"/>
              </a:rPr>
              <a:t>aim of homogenization of milk </a:t>
            </a:r>
            <a:r>
              <a:rPr lang="en-GB" sz="2700" dirty="0" smtClean="0">
                <a:solidFill>
                  <a:srgbClr val="C00000"/>
                </a:solidFill>
                <a:latin typeface="Arial" panose="020B0604020202020204" pitchFamily="34" charset="0"/>
                <a:cs typeface="Arial" panose="020B0604020202020204" pitchFamily="34" charset="0"/>
              </a:rPr>
              <a:t>--</a:t>
            </a:r>
            <a:r>
              <a:rPr sz="2700" dirty="0" smtClean="0">
                <a:solidFill>
                  <a:srgbClr val="C00000"/>
                </a:solidFill>
                <a:latin typeface="Arial" panose="020B0604020202020204" pitchFamily="34" charset="0"/>
                <a:cs typeface="Arial" panose="020B0604020202020204" pitchFamily="34" charset="0"/>
              </a:rPr>
              <a:t> </a:t>
            </a:r>
            <a:r>
              <a:rPr sz="2700" dirty="0">
                <a:solidFill>
                  <a:srgbClr val="C00000"/>
                </a:solidFill>
                <a:latin typeface="Arial" panose="020B0604020202020204" pitchFamily="34" charset="0"/>
                <a:cs typeface="Arial" panose="020B0604020202020204" pitchFamily="34" charset="0"/>
              </a:rPr>
              <a:t>to reduce the </a:t>
            </a:r>
            <a:r>
              <a:rPr lang="en-GB" sz="2700" dirty="0" smtClean="0">
                <a:solidFill>
                  <a:srgbClr val="C00000"/>
                </a:solidFill>
                <a:latin typeface="Arial" panose="020B0604020202020204" pitchFamily="34" charset="0"/>
                <a:cs typeface="Arial" panose="020B0604020202020204" pitchFamily="34" charset="0"/>
              </a:rPr>
              <a:t>   </a:t>
            </a:r>
            <a:br>
              <a:rPr lang="en-GB" sz="2700" dirty="0" smtClean="0">
                <a:solidFill>
                  <a:srgbClr val="C00000"/>
                </a:solidFill>
                <a:latin typeface="Arial" panose="020B0604020202020204" pitchFamily="34" charset="0"/>
                <a:cs typeface="Arial" panose="020B0604020202020204" pitchFamily="34" charset="0"/>
              </a:rPr>
            </a:br>
            <a:r>
              <a:rPr lang="en-GB" sz="2700" dirty="0">
                <a:solidFill>
                  <a:srgbClr val="C00000"/>
                </a:solidFill>
                <a:latin typeface="Arial" panose="020B0604020202020204" pitchFamily="34" charset="0"/>
                <a:cs typeface="Arial" panose="020B0604020202020204" pitchFamily="34" charset="0"/>
              </a:rPr>
              <a:t> </a:t>
            </a:r>
            <a:r>
              <a:rPr sz="2700" dirty="0" smtClean="0">
                <a:solidFill>
                  <a:srgbClr val="C00000"/>
                </a:solidFill>
                <a:latin typeface="Arial" panose="020B0604020202020204" pitchFamily="34" charset="0"/>
                <a:cs typeface="Arial" panose="020B0604020202020204" pitchFamily="34" charset="0"/>
              </a:rPr>
              <a:t>size </a:t>
            </a:r>
            <a:r>
              <a:rPr sz="2700" dirty="0">
                <a:solidFill>
                  <a:srgbClr val="C00000"/>
                </a:solidFill>
                <a:latin typeface="Arial" panose="020B0604020202020204" pitchFamily="34" charset="0"/>
                <a:cs typeface="Arial" panose="020B0604020202020204" pitchFamily="34" charset="0"/>
              </a:rPr>
              <a:t>of the fat globules, thereby delaying their creaming </a:t>
            </a:r>
            <a:r>
              <a:rPr sz="2700" dirty="0" smtClean="0">
                <a:solidFill>
                  <a:srgbClr val="C00000"/>
                </a:solidFill>
                <a:latin typeface="Arial" panose="020B0604020202020204" pitchFamily="34" charset="0"/>
                <a:cs typeface="Arial" panose="020B0604020202020204" pitchFamily="34" charset="0"/>
              </a:rPr>
              <a:t>rate</a:t>
            </a:r>
            <a:endParaRPr sz="2700" dirty="0">
              <a:solidFill>
                <a:srgbClr val="C00000"/>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Ø"/>
            </a:pPr>
            <a:r>
              <a:rPr sz="2700" dirty="0">
                <a:solidFill>
                  <a:srgbClr val="000000"/>
                </a:solidFill>
                <a:latin typeface="Arial" panose="020B0604020202020204" pitchFamily="34" charset="0"/>
                <a:cs typeface="Arial" panose="020B0604020202020204" pitchFamily="34" charset="0"/>
              </a:rPr>
              <a:t> </a:t>
            </a:r>
            <a:r>
              <a:rPr sz="2700" dirty="0">
                <a:solidFill>
                  <a:srgbClr val="002060"/>
                </a:solidFill>
                <a:latin typeface="Arial" panose="020B0604020202020204" pitchFamily="34" charset="0"/>
                <a:cs typeface="Arial" panose="020B0604020202020204" pitchFamily="34" charset="0"/>
              </a:rPr>
              <a:t>In raw milk, fat globule size commonly range from </a:t>
            </a:r>
            <a:r>
              <a:rPr sz="2700" dirty="0" smtClean="0">
                <a:solidFill>
                  <a:srgbClr val="002060"/>
                </a:solidFill>
                <a:latin typeface="Arial" panose="020B0604020202020204" pitchFamily="34" charset="0"/>
                <a:cs typeface="Arial" panose="020B0604020202020204" pitchFamily="34" charset="0"/>
              </a:rPr>
              <a:t>0.2-15</a:t>
            </a:r>
            <a:r>
              <a:rPr lang="en-GB" sz="2700" dirty="0" smtClean="0">
                <a:solidFill>
                  <a:srgbClr val="002060"/>
                </a:solidFill>
                <a:latin typeface="Arial" panose="020B0604020202020204" pitchFamily="34" charset="0"/>
                <a:cs typeface="Arial" panose="020B0604020202020204" pitchFamily="34" charset="0"/>
              </a:rPr>
              <a:t> </a:t>
            </a:r>
            <a:r>
              <a:rPr sz="2700" dirty="0" smtClean="0">
                <a:solidFill>
                  <a:srgbClr val="002060"/>
                </a:solidFill>
                <a:latin typeface="Arial" panose="020B0604020202020204" pitchFamily="34" charset="0"/>
                <a:cs typeface="Arial" panose="020B0604020202020204" pitchFamily="34" charset="0"/>
              </a:rPr>
              <a:t>micrometer</a:t>
            </a:r>
            <a:r>
              <a:rPr sz="2700" dirty="0">
                <a:solidFill>
                  <a:srgbClr val="002060"/>
                </a:solidFill>
                <a:latin typeface="Arial" panose="020B0604020202020204" pitchFamily="34" charset="0"/>
                <a:cs typeface="Arial" panose="020B0604020202020204" pitchFamily="34" charset="0"/>
              </a:rPr>
              <a:t>, and homogenization generally aims </a:t>
            </a:r>
            <a:r>
              <a:rPr lang="en-GB" sz="2700" dirty="0" smtClean="0">
                <a:solidFill>
                  <a:srgbClr val="002060"/>
                </a:solidFill>
                <a:latin typeface="Arial" panose="020B0604020202020204" pitchFamily="34" charset="0"/>
                <a:cs typeface="Arial" panose="020B0604020202020204" pitchFamily="34" charset="0"/>
              </a:rPr>
              <a:t>---</a:t>
            </a:r>
            <a:r>
              <a:rPr sz="2700" dirty="0" smtClean="0">
                <a:solidFill>
                  <a:srgbClr val="002060"/>
                </a:solidFill>
                <a:latin typeface="Arial" panose="020B0604020202020204" pitchFamily="34" charset="0"/>
                <a:cs typeface="Arial" panose="020B0604020202020204" pitchFamily="34" charset="0"/>
              </a:rPr>
              <a:t> </a:t>
            </a:r>
            <a:r>
              <a:rPr sz="2700" dirty="0">
                <a:solidFill>
                  <a:srgbClr val="002060"/>
                </a:solidFill>
                <a:latin typeface="Arial" panose="020B0604020202020204" pitchFamily="34" charset="0"/>
                <a:cs typeface="Arial" panose="020B0604020202020204" pitchFamily="34" charset="0"/>
              </a:rPr>
              <a:t>reduce the maximum to &lt; 2micrometer </a:t>
            </a:r>
          </a:p>
          <a:p>
            <a:pPr marL="457200" indent="-457200" algn="l">
              <a:buFont typeface="Wingdings" panose="05000000000000000000" pitchFamily="2" charset="2"/>
              <a:buChar char="Ø"/>
            </a:pPr>
            <a:r>
              <a:rPr sz="2700" dirty="0">
                <a:solidFill>
                  <a:srgbClr val="002060"/>
                </a:solidFill>
                <a:latin typeface="Arial" panose="020B0604020202020204" pitchFamily="34" charset="0"/>
                <a:cs typeface="Arial" panose="020B0604020202020204" pitchFamily="34" charset="0"/>
              </a:rPr>
              <a:t> For this purpose, two-stage valve homogenizers </a:t>
            </a:r>
            <a:r>
              <a:rPr lang="en-GB" sz="2700" dirty="0" smtClean="0">
                <a:solidFill>
                  <a:srgbClr val="002060"/>
                </a:solidFill>
                <a:latin typeface="Arial" panose="020B0604020202020204" pitchFamily="34" charset="0"/>
                <a:cs typeface="Arial" panose="020B0604020202020204" pitchFamily="34" charset="0"/>
              </a:rPr>
              <a:t>-</a:t>
            </a:r>
            <a:r>
              <a:rPr sz="2700" dirty="0" smtClean="0">
                <a:solidFill>
                  <a:srgbClr val="002060"/>
                </a:solidFill>
                <a:latin typeface="Arial" panose="020B0604020202020204" pitchFamily="34" charset="0"/>
                <a:cs typeface="Arial" panose="020B0604020202020204" pitchFamily="34" charset="0"/>
              </a:rPr>
              <a:t> </a:t>
            </a:r>
            <a:r>
              <a:rPr sz="2700" dirty="0">
                <a:solidFill>
                  <a:srgbClr val="002060"/>
                </a:solidFill>
                <a:latin typeface="Arial" panose="020B0604020202020204" pitchFamily="34" charset="0"/>
                <a:cs typeface="Arial" panose="020B0604020202020204" pitchFamily="34" charset="0"/>
              </a:rPr>
              <a:t>used, </a:t>
            </a:r>
            <a:r>
              <a:rPr lang="en-GB" sz="2700" dirty="0" smtClean="0">
                <a:solidFill>
                  <a:srgbClr val="002060"/>
                </a:solidFill>
                <a:latin typeface="Arial" panose="020B0604020202020204" pitchFamily="34" charset="0"/>
                <a:cs typeface="Arial" panose="020B0604020202020204" pitchFamily="34" charset="0"/>
              </a:rPr>
              <a:t>--</a:t>
            </a:r>
            <a:r>
              <a:rPr sz="2700" dirty="0" smtClean="0">
                <a:solidFill>
                  <a:srgbClr val="002060"/>
                </a:solidFill>
                <a:latin typeface="Arial" panose="020B0604020202020204" pitchFamily="34" charset="0"/>
                <a:cs typeface="Arial" panose="020B0604020202020204" pitchFamily="34" charset="0"/>
              </a:rPr>
              <a:t> </a:t>
            </a:r>
            <a:r>
              <a:rPr sz="2700" dirty="0">
                <a:solidFill>
                  <a:srgbClr val="002060"/>
                </a:solidFill>
                <a:latin typeface="Arial" panose="020B0604020202020204" pitchFamily="34" charset="0"/>
                <a:cs typeface="Arial" panose="020B0604020202020204" pitchFamily="34" charset="0"/>
              </a:rPr>
              <a:t>operate at pressure of </a:t>
            </a:r>
            <a:r>
              <a:rPr sz="2700" dirty="0" smtClean="0">
                <a:solidFill>
                  <a:srgbClr val="002060"/>
                </a:solidFill>
                <a:latin typeface="Arial" panose="020B0604020202020204" pitchFamily="34" charset="0"/>
                <a:cs typeface="Arial" panose="020B0604020202020204" pitchFamily="34" charset="0"/>
              </a:rPr>
              <a:t>20MPa </a:t>
            </a:r>
            <a:endParaRPr sz="2700" dirty="0">
              <a:solidFill>
                <a:srgbClr val="002060"/>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Ø"/>
            </a:pPr>
            <a:r>
              <a:rPr sz="2700" dirty="0">
                <a:solidFill>
                  <a:srgbClr val="002060"/>
                </a:solidFill>
                <a:latin typeface="Arial" panose="020B0604020202020204" pitchFamily="34" charset="0"/>
                <a:cs typeface="Arial" panose="020B0604020202020204" pitchFamily="34" charset="0"/>
              </a:rPr>
              <a:t> Recently, novel homogenization devices, </a:t>
            </a:r>
            <a:r>
              <a:rPr sz="2700" dirty="0" err="1">
                <a:solidFill>
                  <a:srgbClr val="002060"/>
                </a:solidFill>
                <a:latin typeface="Arial" panose="020B0604020202020204" pitchFamily="34" charset="0"/>
                <a:cs typeface="Arial" panose="020B0604020202020204" pitchFamily="34" charset="0"/>
              </a:rPr>
              <a:t>e.g</a:t>
            </a:r>
            <a:r>
              <a:rPr sz="2700" dirty="0">
                <a:solidFill>
                  <a:srgbClr val="002060"/>
                </a:solidFill>
                <a:latin typeface="Arial" panose="020B0604020202020204" pitchFamily="34" charset="0"/>
                <a:cs typeface="Arial" panose="020B0604020202020204" pitchFamily="34" charset="0"/>
              </a:rPr>
              <a:t> high-pressure devices and </a:t>
            </a:r>
            <a:r>
              <a:rPr sz="2700" dirty="0" err="1">
                <a:solidFill>
                  <a:srgbClr val="002060"/>
                </a:solidFill>
                <a:latin typeface="Arial" panose="020B0604020202020204" pitchFamily="34" charset="0"/>
                <a:cs typeface="Arial" panose="020B0604020202020204" pitchFamily="34" charset="0"/>
              </a:rPr>
              <a:t>microfluidisers</a:t>
            </a:r>
            <a:r>
              <a:rPr sz="2700" dirty="0" smtClean="0">
                <a:solidFill>
                  <a:srgbClr val="002060"/>
                </a:solidFill>
                <a:latin typeface="Arial" panose="020B0604020202020204" pitchFamily="34" charset="0"/>
                <a:cs typeface="Arial" panose="020B0604020202020204" pitchFamily="34" charset="0"/>
              </a:rPr>
              <a:t>,</a:t>
            </a:r>
            <a:r>
              <a:rPr lang="en-GB" sz="2700" dirty="0" smtClean="0">
                <a:solidFill>
                  <a:srgbClr val="002060"/>
                </a:solidFill>
                <a:latin typeface="Arial" panose="020B0604020202020204" pitchFamily="34" charset="0"/>
                <a:cs typeface="Arial" panose="020B0604020202020204" pitchFamily="34" charset="0"/>
              </a:rPr>
              <a:t> ---- </a:t>
            </a:r>
            <a:r>
              <a:rPr sz="2700" dirty="0" smtClean="0">
                <a:solidFill>
                  <a:srgbClr val="002060"/>
                </a:solidFill>
                <a:latin typeface="Arial" panose="020B0604020202020204" pitchFamily="34" charset="0"/>
                <a:cs typeface="Arial" panose="020B0604020202020204" pitchFamily="34" charset="0"/>
              </a:rPr>
              <a:t>operate </a:t>
            </a:r>
            <a:r>
              <a:rPr sz="2700" dirty="0">
                <a:solidFill>
                  <a:srgbClr val="002060"/>
                </a:solidFill>
                <a:latin typeface="Arial" panose="020B0604020202020204" pitchFamily="34" charset="0"/>
                <a:cs typeface="Arial" panose="020B0604020202020204" pitchFamily="34" charset="0"/>
              </a:rPr>
              <a:t>at pressure of several hundred </a:t>
            </a:r>
            <a:r>
              <a:rPr sz="2700" dirty="0" err="1">
                <a:solidFill>
                  <a:srgbClr val="002060"/>
                </a:solidFill>
                <a:latin typeface="Arial" panose="020B0604020202020204" pitchFamily="34" charset="0"/>
                <a:cs typeface="Arial" panose="020B0604020202020204" pitchFamily="34" charset="0"/>
              </a:rPr>
              <a:t>MPa</a:t>
            </a:r>
            <a:r>
              <a:rPr sz="2700" dirty="0">
                <a:solidFill>
                  <a:srgbClr val="002060"/>
                </a:solidFill>
                <a:latin typeface="Arial" panose="020B0604020202020204" pitchFamily="34" charset="0"/>
                <a:cs typeface="Arial" panose="020B0604020202020204" pitchFamily="34" charset="0"/>
              </a:rPr>
              <a:t> and achieve greater reductions in fat globules </a:t>
            </a:r>
            <a:r>
              <a:rPr sz="2700" dirty="0" smtClean="0">
                <a:solidFill>
                  <a:srgbClr val="002060"/>
                </a:solidFill>
                <a:latin typeface="Arial" panose="020B0604020202020204" pitchFamily="34" charset="0"/>
                <a:cs typeface="Arial" panose="020B0604020202020204" pitchFamily="34" charset="0"/>
              </a:rPr>
              <a:t>size</a:t>
            </a:r>
            <a:endParaRPr sz="27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9832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318" y="0"/>
            <a:ext cx="8324335" cy="6713838"/>
          </a:xfrm>
        </p:spPr>
        <p:txBody>
          <a:bodyPr>
            <a:normAutofit/>
          </a:bodyPr>
          <a:lstStyle/>
          <a:p>
            <a:pPr marL="457200" indent="-457200" algn="l">
              <a:buFont typeface="Wingdings" panose="05000000000000000000" pitchFamily="2" charset="2"/>
              <a:buChar char="ü"/>
            </a:pPr>
            <a:r>
              <a:rPr sz="3200" dirty="0">
                <a:solidFill>
                  <a:srgbClr val="002060"/>
                </a:solidFill>
              </a:rPr>
              <a:t> </a:t>
            </a:r>
            <a:r>
              <a:rPr sz="2400" dirty="0">
                <a:solidFill>
                  <a:srgbClr val="002060"/>
                </a:solidFill>
                <a:latin typeface="Arial" panose="020B0604020202020204" pitchFamily="34" charset="0"/>
                <a:cs typeface="Arial" panose="020B0604020202020204" pitchFamily="34" charset="0"/>
              </a:rPr>
              <a:t>In cheese making, homogenization of cheese milk </a:t>
            </a:r>
            <a:r>
              <a:rPr lang="en-GB" sz="2400" dirty="0" smtClean="0">
                <a:solidFill>
                  <a:srgbClr val="002060"/>
                </a:solidFill>
                <a:latin typeface="Arial" panose="020B0604020202020204" pitchFamily="34" charset="0"/>
                <a:cs typeface="Arial" panose="020B0604020202020204" pitchFamily="34" charset="0"/>
              </a:rPr>
              <a:t>---</a:t>
            </a:r>
            <a:br>
              <a:rPr lang="en-GB" sz="2400" dirty="0" smtClean="0">
                <a:solidFill>
                  <a:srgbClr val="002060"/>
                </a:solidFill>
                <a:latin typeface="Arial" panose="020B0604020202020204" pitchFamily="34" charset="0"/>
                <a:cs typeface="Arial" panose="020B0604020202020204" pitchFamily="34" charset="0"/>
              </a:rPr>
            </a:br>
            <a:r>
              <a:rPr lang="en-GB" sz="2400" dirty="0" smtClean="0">
                <a:solidFill>
                  <a:srgbClr val="C00000"/>
                </a:solidFill>
                <a:latin typeface="Arial" panose="020B0604020202020204" pitchFamily="34" charset="0"/>
                <a:cs typeface="Arial" panose="020B0604020202020204" pitchFamily="34" charset="0"/>
              </a:rPr>
              <a:t>P</a:t>
            </a:r>
            <a:r>
              <a:rPr sz="2400" dirty="0" err="1" smtClean="0">
                <a:solidFill>
                  <a:srgbClr val="C00000"/>
                </a:solidFill>
                <a:latin typeface="Arial" panose="020B0604020202020204" pitchFamily="34" charset="0"/>
                <a:cs typeface="Arial" panose="020B0604020202020204" pitchFamily="34" charset="0"/>
              </a:rPr>
              <a:t>reventing</a:t>
            </a:r>
            <a:r>
              <a:rPr sz="2400" dirty="0" smtClean="0">
                <a:solidFill>
                  <a:srgbClr val="C00000"/>
                </a:solidFill>
                <a:latin typeface="Arial" panose="020B0604020202020204" pitchFamily="34" charset="0"/>
                <a:cs typeface="Arial" panose="020B0604020202020204" pitchFamily="34" charset="0"/>
              </a:rPr>
              <a:t> </a:t>
            </a:r>
            <a:r>
              <a:rPr sz="2400" dirty="0">
                <a:solidFill>
                  <a:srgbClr val="C00000"/>
                </a:solidFill>
                <a:latin typeface="Arial" panose="020B0604020202020204" pitchFamily="34" charset="0"/>
                <a:cs typeface="Arial" panose="020B0604020202020204" pitchFamily="34" charset="0"/>
              </a:rPr>
              <a:t>creaming of fat globules</a:t>
            </a:r>
            <a:r>
              <a:rPr sz="2400" dirty="0" smtClean="0">
                <a:solidFill>
                  <a:srgbClr val="C00000"/>
                </a:solidFill>
                <a:latin typeface="Arial" panose="020B0604020202020204" pitchFamily="34" charset="0"/>
                <a:cs typeface="Arial" panose="020B0604020202020204" pitchFamily="34" charset="0"/>
              </a:rPr>
              <a:t>,</a:t>
            </a:r>
            <a:r>
              <a:rPr lang="en-GB" sz="2400" dirty="0" smtClean="0">
                <a:solidFill>
                  <a:srgbClr val="C00000"/>
                </a:solidFill>
                <a:latin typeface="Arial" panose="020B0604020202020204" pitchFamily="34" charset="0"/>
                <a:cs typeface="Arial" panose="020B0604020202020204" pitchFamily="34" charset="0"/>
              </a:rPr>
              <a:t/>
            </a:r>
            <a:br>
              <a:rPr lang="en-GB" sz="2400" dirty="0" smtClean="0">
                <a:solidFill>
                  <a:srgbClr val="C00000"/>
                </a:solidFill>
                <a:latin typeface="Arial" panose="020B0604020202020204" pitchFamily="34" charset="0"/>
                <a:cs typeface="Arial" panose="020B0604020202020204" pitchFamily="34" charset="0"/>
              </a:rPr>
            </a:br>
            <a:r>
              <a:rPr lang="en-GB" sz="2400" dirty="0">
                <a:solidFill>
                  <a:srgbClr val="C00000"/>
                </a:solidFill>
                <a:latin typeface="Arial" panose="020B0604020202020204" pitchFamily="34" charset="0"/>
                <a:cs typeface="Arial" panose="020B0604020202020204" pitchFamily="34" charset="0"/>
              </a:rPr>
              <a:t>R</a:t>
            </a:r>
            <a:r>
              <a:rPr sz="2400" dirty="0" smtClean="0">
                <a:solidFill>
                  <a:srgbClr val="C00000"/>
                </a:solidFill>
                <a:latin typeface="Arial" panose="020B0604020202020204" pitchFamily="34" charset="0"/>
                <a:cs typeface="Arial" panose="020B0604020202020204" pitchFamily="34" charset="0"/>
              </a:rPr>
              <a:t>educing </a:t>
            </a:r>
            <a:r>
              <a:rPr sz="2400" dirty="0">
                <a:solidFill>
                  <a:srgbClr val="C00000"/>
                </a:solidFill>
                <a:latin typeface="Arial" panose="020B0604020202020204" pitchFamily="34" charset="0"/>
                <a:cs typeface="Arial" panose="020B0604020202020204" pitchFamily="34" charset="0"/>
              </a:rPr>
              <a:t>fat losses in the whey </a:t>
            </a:r>
            <a:r>
              <a:rPr sz="2400" dirty="0" smtClean="0">
                <a:solidFill>
                  <a:srgbClr val="C00000"/>
                </a:solidFill>
                <a:latin typeface="Arial" panose="020B0604020202020204" pitchFamily="34" charset="0"/>
                <a:cs typeface="Arial" panose="020B0604020202020204" pitchFamily="34" charset="0"/>
              </a:rPr>
              <a:t>or</a:t>
            </a:r>
            <a:r>
              <a:rPr lang="en-GB" sz="2400" dirty="0" smtClean="0">
                <a:solidFill>
                  <a:srgbClr val="C00000"/>
                </a:solidFill>
                <a:latin typeface="Arial" panose="020B0604020202020204" pitchFamily="34" charset="0"/>
                <a:cs typeface="Arial" panose="020B0604020202020204" pitchFamily="34" charset="0"/>
              </a:rPr>
              <a:t/>
            </a:r>
            <a:br>
              <a:rPr lang="en-GB" sz="2400" dirty="0" smtClean="0">
                <a:solidFill>
                  <a:srgbClr val="C00000"/>
                </a:solidFill>
                <a:latin typeface="Arial" panose="020B0604020202020204" pitchFamily="34" charset="0"/>
                <a:cs typeface="Arial" panose="020B0604020202020204" pitchFamily="34" charset="0"/>
              </a:rPr>
            </a:br>
            <a:r>
              <a:rPr lang="en-GB" sz="2400" dirty="0">
                <a:solidFill>
                  <a:srgbClr val="C00000"/>
                </a:solidFill>
                <a:latin typeface="Arial" panose="020B0604020202020204" pitchFamily="34" charset="0"/>
                <a:cs typeface="Arial" panose="020B0604020202020204" pitchFamily="34" charset="0"/>
              </a:rPr>
              <a:t>C</a:t>
            </a:r>
            <a:r>
              <a:rPr sz="2400" dirty="0" err="1" smtClean="0">
                <a:solidFill>
                  <a:srgbClr val="C00000"/>
                </a:solidFill>
                <a:latin typeface="Arial" panose="020B0604020202020204" pitchFamily="34" charset="0"/>
                <a:cs typeface="Arial" panose="020B0604020202020204" pitchFamily="34" charset="0"/>
              </a:rPr>
              <a:t>ontrolling</a:t>
            </a:r>
            <a:r>
              <a:rPr sz="2400" dirty="0" smtClean="0">
                <a:solidFill>
                  <a:srgbClr val="C00000"/>
                </a:solidFill>
                <a:latin typeface="Arial" panose="020B0604020202020204" pitchFamily="34" charset="0"/>
                <a:cs typeface="Arial" panose="020B0604020202020204" pitchFamily="34" charset="0"/>
              </a:rPr>
              <a:t> </a:t>
            </a:r>
            <a:r>
              <a:rPr sz="2400" dirty="0">
                <a:solidFill>
                  <a:srgbClr val="C00000"/>
                </a:solidFill>
                <a:latin typeface="Arial" panose="020B0604020202020204" pitchFamily="34" charset="0"/>
                <a:cs typeface="Arial" panose="020B0604020202020204" pitchFamily="34" charset="0"/>
              </a:rPr>
              <a:t>development of free fat in the </a:t>
            </a:r>
            <a:r>
              <a:rPr sz="2400" dirty="0" smtClean="0">
                <a:solidFill>
                  <a:srgbClr val="C00000"/>
                </a:solidFill>
                <a:latin typeface="Arial" panose="020B0604020202020204" pitchFamily="34" charset="0"/>
                <a:cs typeface="Arial" panose="020B0604020202020204" pitchFamily="34" charset="0"/>
              </a:rPr>
              <a:t>cheese </a:t>
            </a:r>
            <a:r>
              <a:rPr lang="en-GB" sz="2400" dirty="0" smtClean="0">
                <a:solidFill>
                  <a:srgbClr val="C00000"/>
                </a:solidFill>
                <a:latin typeface="Arial" panose="020B0604020202020204" pitchFamily="34" charset="0"/>
                <a:cs typeface="Arial" panose="020B0604020202020204" pitchFamily="34" charset="0"/>
              </a:rPr>
              <a:t/>
            </a:r>
            <a:br>
              <a:rPr lang="en-GB" sz="2400" dirty="0" smtClean="0">
                <a:solidFill>
                  <a:srgbClr val="C00000"/>
                </a:solidFill>
                <a:latin typeface="Arial" panose="020B0604020202020204" pitchFamily="34" charset="0"/>
                <a:cs typeface="Arial" panose="020B0604020202020204" pitchFamily="34" charset="0"/>
              </a:rPr>
            </a:br>
            <a:endParaRPr lang="en-US" sz="2400" dirty="0">
              <a:solidFill>
                <a:srgbClr val="C00000"/>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Ø"/>
            </a:pPr>
            <a:r>
              <a:rPr sz="2400" dirty="0">
                <a:solidFill>
                  <a:srgbClr val="002060"/>
                </a:solidFill>
                <a:latin typeface="Arial" panose="020B0604020202020204" pitchFamily="34" charset="0"/>
                <a:cs typeface="Arial" panose="020B0604020202020204" pitchFamily="34" charset="0"/>
              </a:rPr>
              <a:t>Due to the reduction in the fat globule size on homogenization</a:t>
            </a:r>
            <a:r>
              <a:rPr sz="2400" dirty="0" smtClean="0">
                <a:solidFill>
                  <a:srgbClr val="002060"/>
                </a:solidFill>
                <a:latin typeface="Arial" panose="020B0604020202020204" pitchFamily="34" charset="0"/>
                <a:cs typeface="Arial" panose="020B0604020202020204" pitchFamily="34" charset="0"/>
              </a:rPr>
              <a:t>,</a:t>
            </a:r>
            <a:r>
              <a:rPr lang="en-GB" sz="2400" dirty="0" smtClean="0">
                <a:solidFill>
                  <a:srgbClr val="002060"/>
                </a:solidFill>
                <a:latin typeface="Arial" panose="020B0604020202020204" pitchFamily="34" charset="0"/>
                <a:cs typeface="Arial" panose="020B0604020202020204" pitchFamily="34" charset="0"/>
              </a:rPr>
              <a:t/>
            </a:r>
            <a:br>
              <a:rPr lang="en-GB" sz="2400" dirty="0" smtClean="0">
                <a:solidFill>
                  <a:srgbClr val="002060"/>
                </a:solidFill>
                <a:latin typeface="Arial" panose="020B0604020202020204" pitchFamily="34" charset="0"/>
                <a:cs typeface="Arial" panose="020B0604020202020204" pitchFamily="34" charset="0"/>
              </a:rPr>
            </a:br>
            <a:r>
              <a:rPr lang="en-GB" sz="2400" dirty="0" smtClean="0">
                <a:solidFill>
                  <a:srgbClr val="002060"/>
                </a:solidFill>
                <a:latin typeface="Arial" panose="020B0604020202020204" pitchFamily="34" charset="0"/>
                <a:cs typeface="Arial" panose="020B0604020202020204" pitchFamily="34" charset="0"/>
              </a:rPr>
              <a:t>T</a:t>
            </a:r>
            <a:r>
              <a:rPr sz="2400" dirty="0" smtClean="0">
                <a:solidFill>
                  <a:srgbClr val="C00000"/>
                </a:solidFill>
                <a:latin typeface="Arial" panose="020B0604020202020204" pitchFamily="34" charset="0"/>
                <a:cs typeface="Arial" panose="020B0604020202020204" pitchFamily="34" charset="0"/>
              </a:rPr>
              <a:t>he </a:t>
            </a:r>
            <a:r>
              <a:rPr sz="2400" dirty="0">
                <a:solidFill>
                  <a:srgbClr val="C00000"/>
                </a:solidFill>
                <a:latin typeface="Arial" panose="020B0604020202020204" pitchFamily="34" charset="0"/>
                <a:cs typeface="Arial" panose="020B0604020202020204" pitchFamily="34" charset="0"/>
              </a:rPr>
              <a:t>total surface area of fat globules increases </a:t>
            </a:r>
            <a:r>
              <a:rPr sz="2400" dirty="0" smtClean="0">
                <a:solidFill>
                  <a:srgbClr val="C00000"/>
                </a:solidFill>
                <a:latin typeface="Arial" panose="020B0604020202020204" pitchFamily="34" charset="0"/>
                <a:cs typeface="Arial" panose="020B0604020202020204" pitchFamily="34" charset="0"/>
              </a:rPr>
              <a:t>and</a:t>
            </a:r>
            <a:r>
              <a:rPr lang="en-GB" sz="2400" dirty="0" smtClean="0">
                <a:solidFill>
                  <a:srgbClr val="C00000"/>
                </a:solidFill>
                <a:latin typeface="Arial" panose="020B0604020202020204" pitchFamily="34" charset="0"/>
                <a:cs typeface="Arial" panose="020B0604020202020204" pitchFamily="34" charset="0"/>
              </a:rPr>
              <a:t/>
            </a:r>
            <a:br>
              <a:rPr lang="en-GB" sz="2400" dirty="0" smtClean="0">
                <a:solidFill>
                  <a:srgbClr val="C00000"/>
                </a:solidFill>
                <a:latin typeface="Arial" panose="020B0604020202020204" pitchFamily="34" charset="0"/>
                <a:cs typeface="Arial" panose="020B0604020202020204" pitchFamily="34" charset="0"/>
              </a:rPr>
            </a:br>
            <a:r>
              <a:rPr sz="2400" dirty="0" smtClean="0">
                <a:solidFill>
                  <a:srgbClr val="C00000"/>
                </a:solidFill>
                <a:latin typeface="Arial" panose="020B0604020202020204" pitchFamily="34" charset="0"/>
                <a:cs typeface="Arial" panose="020B0604020202020204" pitchFamily="34" charset="0"/>
              </a:rPr>
              <a:t>the </a:t>
            </a:r>
            <a:r>
              <a:rPr sz="2400" dirty="0">
                <a:solidFill>
                  <a:srgbClr val="C00000"/>
                </a:solidFill>
                <a:latin typeface="Arial" panose="020B0604020202020204" pitchFamily="34" charset="0"/>
                <a:cs typeface="Arial" panose="020B0604020202020204" pitchFamily="34" charset="0"/>
              </a:rPr>
              <a:t>amount original fat globule membrane material is by far insufficient to fully cover the newly-formed surface</a:t>
            </a:r>
            <a:r>
              <a:rPr sz="2400" dirty="0" smtClean="0">
                <a:solidFill>
                  <a:srgbClr val="002060"/>
                </a:solidFill>
                <a:latin typeface="Arial" panose="020B0604020202020204" pitchFamily="34" charset="0"/>
                <a:cs typeface="Arial" panose="020B0604020202020204" pitchFamily="34" charset="0"/>
              </a:rPr>
              <a:t>.</a:t>
            </a:r>
            <a:r>
              <a:rPr lang="en-GB" sz="2400" dirty="0" smtClean="0">
                <a:solidFill>
                  <a:srgbClr val="002060"/>
                </a:solidFill>
                <a:latin typeface="Arial" panose="020B0604020202020204" pitchFamily="34" charset="0"/>
                <a:cs typeface="Arial" panose="020B0604020202020204" pitchFamily="34" charset="0"/>
              </a:rPr>
              <a:t/>
            </a:r>
            <a:br>
              <a:rPr lang="en-GB" sz="2400" dirty="0" smtClean="0">
                <a:solidFill>
                  <a:srgbClr val="002060"/>
                </a:solidFill>
                <a:latin typeface="Arial" panose="020B0604020202020204" pitchFamily="34" charset="0"/>
                <a:cs typeface="Arial" panose="020B0604020202020204" pitchFamily="34" charset="0"/>
              </a:rPr>
            </a:br>
            <a:r>
              <a:rPr sz="2400" dirty="0" smtClean="0">
                <a:solidFill>
                  <a:srgbClr val="002060"/>
                </a:solidFill>
                <a:latin typeface="Arial" panose="020B0604020202020204" pitchFamily="34" charset="0"/>
                <a:cs typeface="Arial" panose="020B0604020202020204" pitchFamily="34" charset="0"/>
              </a:rPr>
              <a:t> </a:t>
            </a:r>
            <a:endParaRPr sz="2400" dirty="0">
              <a:solidFill>
                <a:srgbClr val="002060"/>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Ø"/>
            </a:pPr>
            <a:r>
              <a:rPr sz="2400" dirty="0">
                <a:solidFill>
                  <a:srgbClr val="002060"/>
                </a:solidFill>
                <a:latin typeface="Arial" panose="020B0604020202020204" pitchFamily="34" charset="0"/>
                <a:cs typeface="Arial" panose="020B0604020202020204" pitchFamily="34" charset="0"/>
              </a:rPr>
              <a:t> As a result, </a:t>
            </a:r>
            <a:r>
              <a:rPr sz="2400" dirty="0">
                <a:solidFill>
                  <a:srgbClr val="C00000"/>
                </a:solidFill>
                <a:latin typeface="Arial" panose="020B0604020202020204" pitchFamily="34" charset="0"/>
                <a:cs typeface="Arial" panose="020B0604020202020204" pitchFamily="34" charset="0"/>
              </a:rPr>
              <a:t>other </a:t>
            </a:r>
            <a:r>
              <a:rPr sz="2400" dirty="0" smtClean="0">
                <a:solidFill>
                  <a:srgbClr val="C00000"/>
                </a:solidFill>
                <a:latin typeface="Arial" panose="020B0604020202020204" pitchFamily="34" charset="0"/>
                <a:cs typeface="Arial" panose="020B0604020202020204" pitchFamily="34" charset="0"/>
              </a:rPr>
              <a:t>surface-active </a:t>
            </a:r>
            <a:r>
              <a:rPr sz="2400" dirty="0">
                <a:solidFill>
                  <a:srgbClr val="C00000"/>
                </a:solidFill>
                <a:latin typeface="Arial" panose="020B0604020202020204" pitchFamily="34" charset="0"/>
                <a:cs typeface="Arial" panose="020B0604020202020204" pitchFamily="34" charset="0"/>
              </a:rPr>
              <a:t>components of milk, primarily caseins and, a lesser extent, </a:t>
            </a:r>
            <a:r>
              <a:rPr sz="2400" dirty="0" err="1" smtClean="0">
                <a:solidFill>
                  <a:srgbClr val="C00000"/>
                </a:solidFill>
                <a:latin typeface="Arial" panose="020B0604020202020204" pitchFamily="34" charset="0"/>
                <a:cs typeface="Arial" panose="020B0604020202020204" pitchFamily="34" charset="0"/>
              </a:rPr>
              <a:t>wh</a:t>
            </a:r>
            <a:r>
              <a:rPr lang="en-GB" sz="2400" dirty="0" err="1" smtClean="0">
                <a:solidFill>
                  <a:srgbClr val="C00000"/>
                </a:solidFill>
                <a:latin typeface="Arial" panose="020B0604020202020204" pitchFamily="34" charset="0"/>
                <a:cs typeface="Arial" panose="020B0604020202020204" pitchFamily="34" charset="0"/>
              </a:rPr>
              <a:t>ey</a:t>
            </a:r>
            <a:r>
              <a:rPr sz="2400" dirty="0" smtClean="0">
                <a:solidFill>
                  <a:srgbClr val="C00000"/>
                </a:solidFill>
                <a:latin typeface="Arial" panose="020B0604020202020204" pitchFamily="34" charset="0"/>
                <a:cs typeface="Arial" panose="020B0604020202020204" pitchFamily="34" charset="0"/>
              </a:rPr>
              <a:t> </a:t>
            </a:r>
            <a:r>
              <a:rPr sz="2400" dirty="0">
                <a:solidFill>
                  <a:srgbClr val="C00000"/>
                </a:solidFill>
                <a:latin typeface="Arial" panose="020B0604020202020204" pitchFamily="34" charset="0"/>
                <a:cs typeface="Arial" panose="020B0604020202020204" pitchFamily="34" charset="0"/>
              </a:rPr>
              <a:t>proteins, become absorbed onto the surface of the newly formed </a:t>
            </a:r>
            <a:r>
              <a:rPr sz="2400" dirty="0" smtClean="0">
                <a:solidFill>
                  <a:srgbClr val="C00000"/>
                </a:solidFill>
                <a:latin typeface="Arial" panose="020B0604020202020204" pitchFamily="34" charset="0"/>
                <a:cs typeface="Arial" panose="020B0604020202020204" pitchFamily="34" charset="0"/>
              </a:rPr>
              <a:t>globules </a:t>
            </a:r>
            <a:endParaRPr sz="2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5454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064"/>
            <a:ext cx="8332573" cy="6448898"/>
          </a:xfrm>
        </p:spPr>
        <p:txBody>
          <a:bodyPr>
            <a:normAutofit/>
          </a:bodyPr>
          <a:lstStyle/>
          <a:p>
            <a:r>
              <a:rPr sz="3100" dirty="0">
                <a:solidFill>
                  <a:schemeClr val="accent5">
                    <a:lumMod val="75000"/>
                  </a:schemeClr>
                </a:solidFill>
                <a:latin typeface="Arial" panose="020B0604020202020204" pitchFamily="34" charset="0"/>
                <a:cs typeface="Arial" panose="020B0604020202020204" pitchFamily="34" charset="0"/>
              </a:rPr>
              <a:t>The absorption of caseins onto the fat globules </a:t>
            </a:r>
            <a:r>
              <a:rPr lang="en-GB" sz="3100" dirty="0" smtClean="0">
                <a:solidFill>
                  <a:schemeClr val="accent5">
                    <a:lumMod val="75000"/>
                  </a:schemeClr>
                </a:solidFill>
                <a:latin typeface="Arial" panose="020B0604020202020204" pitchFamily="34" charset="0"/>
                <a:cs typeface="Arial" panose="020B0604020202020204" pitchFamily="34" charset="0"/>
              </a:rPr>
              <a:t>----</a:t>
            </a:r>
            <a:r>
              <a:rPr sz="3100" dirty="0" smtClean="0">
                <a:solidFill>
                  <a:schemeClr val="accent5">
                    <a:lumMod val="75000"/>
                  </a:schemeClr>
                </a:solidFill>
                <a:latin typeface="Arial" panose="020B0604020202020204" pitchFamily="34" charset="0"/>
                <a:cs typeface="Arial" panose="020B0604020202020204" pitchFamily="34" charset="0"/>
              </a:rPr>
              <a:t>following </a:t>
            </a:r>
            <a:r>
              <a:rPr sz="3100" dirty="0">
                <a:solidFill>
                  <a:schemeClr val="accent5">
                    <a:lumMod val="75000"/>
                  </a:schemeClr>
                </a:solidFill>
                <a:latin typeface="Arial" panose="020B0604020202020204" pitchFamily="34" charset="0"/>
                <a:cs typeface="Arial" panose="020B0604020202020204" pitchFamily="34" charset="0"/>
              </a:rPr>
              <a:t>implication for cheese </a:t>
            </a:r>
            <a:r>
              <a:rPr sz="3100" dirty="0" smtClean="0">
                <a:solidFill>
                  <a:schemeClr val="accent5">
                    <a:lumMod val="75000"/>
                  </a:schemeClr>
                </a:solidFill>
                <a:latin typeface="Arial" panose="020B0604020202020204" pitchFamily="34" charset="0"/>
                <a:cs typeface="Arial" panose="020B0604020202020204" pitchFamily="34" charset="0"/>
              </a:rPr>
              <a:t>making </a:t>
            </a:r>
            <a:r>
              <a:rPr sz="3100" dirty="0">
                <a:solidFill>
                  <a:schemeClr val="accent5">
                    <a:lumMod val="75000"/>
                  </a:schemeClr>
                </a:solidFill>
                <a:latin typeface="Arial" panose="020B0604020202020204" pitchFamily="34" charset="0"/>
                <a:cs typeface="Arial" panose="020B0604020202020204" pitchFamily="34" charset="0"/>
              </a:rPr>
              <a:t>characteristics of </a:t>
            </a:r>
            <a:r>
              <a:rPr sz="3100" dirty="0" smtClean="0">
                <a:solidFill>
                  <a:schemeClr val="accent5">
                    <a:lumMod val="75000"/>
                  </a:schemeClr>
                </a:solidFill>
                <a:latin typeface="Arial" panose="020B0604020202020204" pitchFamily="34" charset="0"/>
                <a:cs typeface="Arial" panose="020B0604020202020204" pitchFamily="34" charset="0"/>
              </a:rPr>
              <a:t>milk</a:t>
            </a:r>
            <a:endParaRPr lang="en-US" sz="3100" dirty="0">
              <a:solidFill>
                <a:schemeClr val="accent5">
                  <a:lumMod val="75000"/>
                </a:schemeClr>
              </a:solidFill>
              <a:latin typeface="Arial" panose="020B0604020202020204" pitchFamily="34" charset="0"/>
              <a:cs typeface="Arial" panose="020B0604020202020204" pitchFamily="34" charset="0"/>
            </a:endParaRPr>
          </a:p>
          <a:p>
            <a:endParaRPr dirty="0"/>
          </a:p>
          <a:p>
            <a:pPr marL="457200" indent="-457200" algn="l">
              <a:buFont typeface="Wingdings" panose="05000000000000000000" pitchFamily="2" charset="2"/>
              <a:buChar char="Ø"/>
            </a:pPr>
            <a:r>
              <a:rPr sz="3200" dirty="0">
                <a:solidFill>
                  <a:srgbClr val="000000"/>
                </a:solidFill>
              </a:rPr>
              <a:t> </a:t>
            </a:r>
            <a:r>
              <a:rPr sz="2400" dirty="0">
                <a:solidFill>
                  <a:srgbClr val="002060"/>
                </a:solidFill>
                <a:latin typeface="Arial" panose="020B0604020202020204" pitchFamily="34" charset="0"/>
                <a:cs typeface="Arial" panose="020B0604020202020204" pitchFamily="34" charset="0"/>
              </a:rPr>
              <a:t>Casein surface area in milk </a:t>
            </a:r>
            <a:r>
              <a:rPr lang="en-GB" sz="2400" dirty="0">
                <a:solidFill>
                  <a:srgbClr val="002060"/>
                </a:solidFill>
                <a:latin typeface="Arial" panose="020B0604020202020204" pitchFamily="34" charset="0"/>
                <a:cs typeface="Arial" panose="020B0604020202020204" pitchFamily="34" charset="0"/>
              </a:rPr>
              <a:t>-</a:t>
            </a:r>
            <a:r>
              <a:rPr sz="2400" dirty="0" smtClean="0">
                <a:solidFill>
                  <a:srgbClr val="002060"/>
                </a:solidFill>
                <a:latin typeface="Arial" panose="020B0604020202020204" pitchFamily="34" charset="0"/>
                <a:cs typeface="Arial" panose="020B0604020202020204" pitchFamily="34" charset="0"/>
              </a:rPr>
              <a:t> </a:t>
            </a:r>
            <a:r>
              <a:rPr sz="2400" dirty="0">
                <a:solidFill>
                  <a:srgbClr val="002060"/>
                </a:solidFill>
                <a:latin typeface="Arial" panose="020B0604020202020204" pitchFamily="34" charset="0"/>
                <a:cs typeface="Arial" panose="020B0604020202020204" pitchFamily="34" charset="0"/>
              </a:rPr>
              <a:t>increased, but the amount of </a:t>
            </a:r>
            <a:r>
              <a:rPr sz="2400" dirty="0" err="1">
                <a:solidFill>
                  <a:srgbClr val="002060"/>
                </a:solidFill>
                <a:latin typeface="Arial" panose="020B0604020202020204" pitchFamily="34" charset="0"/>
                <a:cs typeface="Arial" panose="020B0604020202020204" pitchFamily="34" charset="0"/>
              </a:rPr>
              <a:t>micellar</a:t>
            </a:r>
            <a:r>
              <a:rPr sz="2400" dirty="0">
                <a:solidFill>
                  <a:srgbClr val="002060"/>
                </a:solidFill>
                <a:latin typeface="Arial" panose="020B0604020202020204" pitchFamily="34" charset="0"/>
                <a:cs typeface="Arial" panose="020B0604020202020204" pitchFamily="34" charset="0"/>
              </a:rPr>
              <a:t> casein </a:t>
            </a:r>
            <a:r>
              <a:rPr lang="en-GB" sz="2400" dirty="0" smtClean="0">
                <a:solidFill>
                  <a:srgbClr val="002060"/>
                </a:solidFill>
                <a:latin typeface="Arial" panose="020B0604020202020204" pitchFamily="34" charset="0"/>
                <a:cs typeface="Arial" panose="020B0604020202020204" pitchFamily="34" charset="0"/>
              </a:rPr>
              <a:t>--</a:t>
            </a:r>
            <a:r>
              <a:rPr sz="2400" dirty="0" smtClean="0">
                <a:solidFill>
                  <a:srgbClr val="002060"/>
                </a:solidFill>
                <a:latin typeface="Arial" panose="020B0604020202020204" pitchFamily="34" charset="0"/>
                <a:cs typeface="Arial" panose="020B0604020202020204" pitchFamily="34" charset="0"/>
              </a:rPr>
              <a:t> </a:t>
            </a:r>
            <a:r>
              <a:rPr sz="2400" dirty="0">
                <a:solidFill>
                  <a:srgbClr val="002060"/>
                </a:solidFill>
                <a:latin typeface="Arial" panose="020B0604020202020204" pitchFamily="34" charset="0"/>
                <a:cs typeface="Arial" panose="020B0604020202020204" pitchFamily="34" charset="0"/>
              </a:rPr>
              <a:t>reduced. </a:t>
            </a:r>
          </a:p>
          <a:p>
            <a:pPr marL="457200" indent="-457200" algn="l">
              <a:buFont typeface="Wingdings" panose="05000000000000000000" pitchFamily="2" charset="2"/>
              <a:buChar char="Ø"/>
            </a:pPr>
            <a:r>
              <a:rPr sz="2400" dirty="0">
                <a:solidFill>
                  <a:srgbClr val="002060"/>
                </a:solidFill>
                <a:latin typeface="Arial" panose="020B0604020202020204" pitchFamily="34" charset="0"/>
                <a:cs typeface="Arial" panose="020B0604020202020204" pitchFamily="34" charset="0"/>
              </a:rPr>
              <a:t> </a:t>
            </a:r>
            <a:r>
              <a:rPr sz="2400" dirty="0" smtClean="0">
                <a:solidFill>
                  <a:srgbClr val="002060"/>
                </a:solidFill>
                <a:latin typeface="Arial" panose="020B0604020202020204" pitchFamily="34" charset="0"/>
                <a:cs typeface="Arial" panose="020B0604020202020204" pitchFamily="34" charset="0"/>
              </a:rPr>
              <a:t>Two </a:t>
            </a:r>
            <a:r>
              <a:rPr sz="2400" dirty="0">
                <a:solidFill>
                  <a:srgbClr val="002060"/>
                </a:solidFill>
                <a:latin typeface="Arial" panose="020B0604020202020204" pitchFamily="34" charset="0"/>
                <a:cs typeface="Arial" panose="020B0604020202020204" pitchFamily="34" charset="0"/>
              </a:rPr>
              <a:t>types of particles with a casein micelle surface layer exist: native casein micelles and casein-covered fat globules. </a:t>
            </a:r>
          </a:p>
          <a:p>
            <a:pPr marL="457200" indent="-457200" algn="l">
              <a:buFont typeface="Wingdings" panose="05000000000000000000" pitchFamily="2" charset="2"/>
              <a:buChar char="Ø"/>
            </a:pPr>
            <a:r>
              <a:rPr sz="2400" dirty="0">
                <a:solidFill>
                  <a:srgbClr val="002060"/>
                </a:solidFill>
                <a:latin typeface="Arial" panose="020B0604020202020204" pitchFamily="34" charset="0"/>
                <a:cs typeface="Arial" panose="020B0604020202020204" pitchFamily="34" charset="0"/>
              </a:rPr>
              <a:t> When absorbed, casein micelles tend to spread over the surface of the fat globules and hence increase in effective surface area but with reduced surface density of k-casein</a:t>
            </a:r>
            <a:r>
              <a:rPr sz="3200" dirty="0">
                <a:solidFill>
                  <a:srgbClr val="008000"/>
                </a:solidFill>
              </a:rPr>
              <a:t>.</a:t>
            </a:r>
            <a:endParaRPr dirty="0"/>
          </a:p>
        </p:txBody>
      </p:sp>
    </p:spTree>
    <p:extLst>
      <p:ext uri="{BB962C8B-B14F-4D97-AF65-F5344CB8AC3E}">
        <p14:creationId xmlns:p14="http://schemas.microsoft.com/office/powerpoint/2010/main" val="4016636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256638"/>
          </a:xfrm>
        </p:spPr>
        <p:txBody>
          <a:bodyPr>
            <a:normAutofit/>
          </a:bodyPr>
          <a:lstStyle/>
          <a:p>
            <a:pPr algn="l">
              <a:buFont typeface="WPS Special 1"/>
              <a:buChar char="u"/>
            </a:pPr>
            <a:r>
              <a:rPr sz="3200" dirty="0"/>
              <a:t> </a:t>
            </a:r>
            <a:r>
              <a:rPr sz="2400" dirty="0">
                <a:solidFill>
                  <a:srgbClr val="002060"/>
                </a:solidFill>
                <a:latin typeface="Arial" panose="020B0604020202020204" pitchFamily="34" charset="0"/>
                <a:cs typeface="Arial" panose="020B0604020202020204" pitchFamily="34" charset="0"/>
              </a:rPr>
              <a:t>The rennet coagulation time (RCT) of </a:t>
            </a:r>
            <a:r>
              <a:rPr sz="2400" dirty="0" err="1">
                <a:solidFill>
                  <a:srgbClr val="002060"/>
                </a:solidFill>
                <a:latin typeface="Arial" panose="020B0604020202020204" pitchFamily="34" charset="0"/>
                <a:cs typeface="Arial" panose="020B0604020202020204" pitchFamily="34" charset="0"/>
              </a:rPr>
              <a:t>unhomogenised</a:t>
            </a:r>
            <a:r>
              <a:rPr sz="2400" dirty="0">
                <a:solidFill>
                  <a:srgbClr val="002060"/>
                </a:solidFill>
                <a:latin typeface="Arial" panose="020B0604020202020204" pitchFamily="34" charset="0"/>
                <a:cs typeface="Arial" panose="020B0604020202020204" pitchFamily="34" charset="0"/>
              </a:rPr>
              <a:t> </a:t>
            </a:r>
            <a:r>
              <a:rPr lang="en-GB" sz="2400" dirty="0" smtClean="0">
                <a:solidFill>
                  <a:srgbClr val="002060"/>
                </a:solidFill>
                <a:latin typeface="Arial" panose="020B0604020202020204" pitchFamily="34" charset="0"/>
                <a:cs typeface="Arial" panose="020B0604020202020204" pitchFamily="34" charset="0"/>
              </a:rPr>
              <a:t> </a:t>
            </a:r>
            <a:br>
              <a:rPr lang="en-GB" sz="2400" dirty="0" smtClean="0">
                <a:solidFill>
                  <a:srgbClr val="002060"/>
                </a:solidFill>
                <a:latin typeface="Arial" panose="020B0604020202020204" pitchFamily="34" charset="0"/>
                <a:cs typeface="Arial" panose="020B0604020202020204" pitchFamily="34" charset="0"/>
              </a:rPr>
            </a:br>
            <a:r>
              <a:rPr lang="en-GB" sz="2400" dirty="0">
                <a:solidFill>
                  <a:srgbClr val="002060"/>
                </a:solidFill>
                <a:latin typeface="Arial" panose="020B0604020202020204" pitchFamily="34" charset="0"/>
                <a:cs typeface="Arial" panose="020B0604020202020204" pitchFamily="34" charset="0"/>
              </a:rPr>
              <a:t> </a:t>
            </a:r>
            <a:r>
              <a:rPr lang="en-GB" sz="2400" dirty="0" smtClean="0">
                <a:solidFill>
                  <a:srgbClr val="002060"/>
                </a:solidFill>
                <a:latin typeface="Arial" panose="020B0604020202020204" pitchFamily="34" charset="0"/>
                <a:cs typeface="Arial" panose="020B0604020202020204" pitchFamily="34" charset="0"/>
              </a:rPr>
              <a:t>     </a:t>
            </a:r>
            <a:r>
              <a:rPr sz="2400" dirty="0" smtClean="0">
                <a:solidFill>
                  <a:srgbClr val="002060"/>
                </a:solidFill>
                <a:latin typeface="Arial" panose="020B0604020202020204" pitchFamily="34" charset="0"/>
                <a:cs typeface="Arial" panose="020B0604020202020204" pitchFamily="34" charset="0"/>
              </a:rPr>
              <a:t>milk</a:t>
            </a:r>
            <a:r>
              <a:rPr lang="en-GB" sz="2400" dirty="0" smtClean="0">
                <a:solidFill>
                  <a:srgbClr val="002060"/>
                </a:solidFill>
                <a:latin typeface="Arial" panose="020B0604020202020204" pitchFamily="34" charset="0"/>
                <a:cs typeface="Arial" panose="020B0604020202020204" pitchFamily="34" charset="0"/>
              </a:rPr>
              <a:t>----</a:t>
            </a:r>
            <a:r>
              <a:rPr sz="2400" dirty="0" smtClean="0">
                <a:solidFill>
                  <a:srgbClr val="002060"/>
                </a:solidFill>
                <a:latin typeface="Arial" panose="020B0604020202020204" pitchFamily="34" charset="0"/>
                <a:cs typeface="Arial" panose="020B0604020202020204" pitchFamily="34" charset="0"/>
              </a:rPr>
              <a:t> </a:t>
            </a:r>
            <a:r>
              <a:rPr sz="2400" dirty="0">
                <a:solidFill>
                  <a:srgbClr val="002060"/>
                </a:solidFill>
                <a:latin typeface="Arial" panose="020B0604020202020204" pitchFamily="34" charset="0"/>
                <a:cs typeface="Arial" panose="020B0604020202020204" pitchFamily="34" charset="0"/>
              </a:rPr>
              <a:t>generally lower than that of homogenized </a:t>
            </a:r>
            <a:r>
              <a:rPr sz="2400" dirty="0" smtClean="0">
                <a:solidFill>
                  <a:srgbClr val="002060"/>
                </a:solidFill>
                <a:latin typeface="Arial" panose="020B0604020202020204" pitchFamily="34" charset="0"/>
                <a:cs typeface="Arial" panose="020B0604020202020204" pitchFamily="34" charset="0"/>
              </a:rPr>
              <a:t>milk</a:t>
            </a:r>
            <a:r>
              <a:rPr lang="en-GB" sz="2400" dirty="0">
                <a:solidFill>
                  <a:srgbClr val="002060"/>
                </a:solidFill>
                <a:latin typeface="Arial" panose="020B0604020202020204" pitchFamily="34" charset="0"/>
                <a:cs typeface="Arial" panose="020B0604020202020204" pitchFamily="34" charset="0"/>
              </a:rPr>
              <a:t/>
            </a:r>
            <a:br>
              <a:rPr lang="en-GB" sz="2400" dirty="0">
                <a:solidFill>
                  <a:srgbClr val="002060"/>
                </a:solidFill>
                <a:latin typeface="Arial" panose="020B0604020202020204" pitchFamily="34" charset="0"/>
                <a:cs typeface="Arial" panose="020B0604020202020204" pitchFamily="34" charset="0"/>
              </a:rPr>
            </a:br>
            <a:endParaRPr lang="en-US" sz="2400" dirty="0">
              <a:solidFill>
                <a:srgbClr val="002060"/>
              </a:solidFill>
              <a:latin typeface="Arial" panose="020B0604020202020204" pitchFamily="34" charset="0"/>
              <a:cs typeface="Arial" panose="020B0604020202020204" pitchFamily="34" charset="0"/>
            </a:endParaRPr>
          </a:p>
          <a:p>
            <a:pPr algn="l">
              <a:buFont typeface="WPS Special 1"/>
              <a:buChar char="u"/>
            </a:pPr>
            <a:r>
              <a:rPr sz="2400" dirty="0" smtClean="0">
                <a:solidFill>
                  <a:srgbClr val="002060"/>
                </a:solidFill>
                <a:latin typeface="Arial" panose="020B0604020202020204" pitchFamily="34" charset="0"/>
                <a:cs typeface="Arial" panose="020B0604020202020204" pitchFamily="34" charset="0"/>
              </a:rPr>
              <a:t> </a:t>
            </a:r>
            <a:r>
              <a:rPr lang="en-GB" sz="2400" dirty="0">
                <a:solidFill>
                  <a:srgbClr val="002060"/>
                </a:solidFill>
                <a:latin typeface="Arial" panose="020B0604020202020204" pitchFamily="34" charset="0"/>
                <a:cs typeface="Arial" panose="020B0604020202020204" pitchFamily="34" charset="0"/>
              </a:rPr>
              <a:t> </a:t>
            </a:r>
            <a:r>
              <a:rPr sz="2400" dirty="0" smtClean="0">
                <a:solidFill>
                  <a:srgbClr val="002060"/>
                </a:solidFill>
                <a:latin typeface="Arial" panose="020B0604020202020204" pitchFamily="34" charset="0"/>
                <a:cs typeface="Arial" panose="020B0604020202020204" pitchFamily="34" charset="0"/>
              </a:rPr>
              <a:t> </a:t>
            </a:r>
            <a:r>
              <a:rPr lang="en-GB" sz="2400" dirty="0" smtClean="0">
                <a:solidFill>
                  <a:srgbClr val="002060"/>
                </a:solidFill>
                <a:latin typeface="Arial" panose="020B0604020202020204" pitchFamily="34" charset="0"/>
                <a:cs typeface="Arial" panose="020B0604020202020204" pitchFamily="34" charset="0"/>
              </a:rPr>
              <a:t>P</a:t>
            </a:r>
            <a:r>
              <a:rPr sz="2400" dirty="0" err="1" smtClean="0">
                <a:solidFill>
                  <a:srgbClr val="002060"/>
                </a:solidFill>
                <a:latin typeface="Arial" panose="020B0604020202020204" pitchFamily="34" charset="0"/>
                <a:cs typeface="Arial" panose="020B0604020202020204" pitchFamily="34" charset="0"/>
              </a:rPr>
              <a:t>robably</a:t>
            </a:r>
            <a:r>
              <a:rPr sz="2400" dirty="0" smtClean="0">
                <a:solidFill>
                  <a:srgbClr val="002060"/>
                </a:solidFill>
                <a:latin typeface="Arial" panose="020B0604020202020204" pitchFamily="34" charset="0"/>
                <a:cs typeface="Arial" panose="020B0604020202020204" pitchFamily="34" charset="0"/>
              </a:rPr>
              <a:t> </a:t>
            </a:r>
            <a:r>
              <a:rPr sz="2400" dirty="0">
                <a:solidFill>
                  <a:srgbClr val="002060"/>
                </a:solidFill>
                <a:latin typeface="Arial" panose="020B0604020202020204" pitchFamily="34" charset="0"/>
                <a:cs typeface="Arial" panose="020B0604020202020204" pitchFamily="34" charset="0"/>
              </a:rPr>
              <a:t>related to the larger casein surface area </a:t>
            </a:r>
            <a:r>
              <a:rPr lang="en-GB" sz="2400" dirty="0" smtClean="0">
                <a:solidFill>
                  <a:srgbClr val="002060"/>
                </a:solidFill>
                <a:latin typeface="Arial" panose="020B0604020202020204" pitchFamily="34" charset="0"/>
                <a:cs typeface="Arial" panose="020B0604020202020204" pitchFamily="34" charset="0"/>
              </a:rPr>
              <a:t/>
            </a:r>
            <a:br>
              <a:rPr lang="en-GB" sz="2400" dirty="0" smtClean="0">
                <a:solidFill>
                  <a:srgbClr val="002060"/>
                </a:solidFill>
                <a:latin typeface="Arial" panose="020B0604020202020204" pitchFamily="34" charset="0"/>
                <a:cs typeface="Arial" panose="020B0604020202020204" pitchFamily="34" charset="0"/>
              </a:rPr>
            </a:br>
            <a:r>
              <a:rPr lang="en-GB" sz="2400" dirty="0">
                <a:solidFill>
                  <a:srgbClr val="002060"/>
                </a:solidFill>
                <a:latin typeface="Arial" panose="020B0604020202020204" pitchFamily="34" charset="0"/>
                <a:cs typeface="Arial" panose="020B0604020202020204" pitchFamily="34" charset="0"/>
              </a:rPr>
              <a:t> </a:t>
            </a:r>
            <a:r>
              <a:rPr lang="en-GB" sz="2400" dirty="0" smtClean="0">
                <a:solidFill>
                  <a:srgbClr val="002060"/>
                </a:solidFill>
                <a:latin typeface="Arial" panose="020B0604020202020204" pitchFamily="34" charset="0"/>
                <a:cs typeface="Arial" panose="020B0604020202020204" pitchFamily="34" charset="0"/>
              </a:rPr>
              <a:t>      </a:t>
            </a:r>
            <a:r>
              <a:rPr sz="2400" dirty="0" smtClean="0">
                <a:solidFill>
                  <a:srgbClr val="002060"/>
                </a:solidFill>
                <a:latin typeface="Arial" panose="020B0604020202020204" pitchFamily="34" charset="0"/>
                <a:cs typeface="Arial" panose="020B0604020202020204" pitchFamily="34" charset="0"/>
              </a:rPr>
              <a:t>in </a:t>
            </a:r>
            <a:r>
              <a:rPr sz="2400" dirty="0">
                <a:solidFill>
                  <a:srgbClr val="002060"/>
                </a:solidFill>
                <a:latin typeface="Arial" panose="020B0604020202020204" pitchFamily="34" charset="0"/>
                <a:cs typeface="Arial" panose="020B0604020202020204" pitchFamily="34" charset="0"/>
              </a:rPr>
              <a:t>homogenized milk, as well as the lower surface </a:t>
            </a:r>
            <a:r>
              <a:rPr lang="en-GB" sz="2400" dirty="0" smtClean="0">
                <a:solidFill>
                  <a:srgbClr val="002060"/>
                </a:solidFill>
                <a:latin typeface="Arial" panose="020B0604020202020204" pitchFamily="34" charset="0"/>
                <a:cs typeface="Arial" panose="020B0604020202020204" pitchFamily="34" charset="0"/>
              </a:rPr>
              <a:t/>
            </a:r>
            <a:br>
              <a:rPr lang="en-GB" sz="2400" dirty="0" smtClean="0">
                <a:solidFill>
                  <a:srgbClr val="002060"/>
                </a:solidFill>
                <a:latin typeface="Arial" panose="020B0604020202020204" pitchFamily="34" charset="0"/>
                <a:cs typeface="Arial" panose="020B0604020202020204" pitchFamily="34" charset="0"/>
              </a:rPr>
            </a:br>
            <a:r>
              <a:rPr lang="en-GB" sz="2400" dirty="0">
                <a:solidFill>
                  <a:srgbClr val="002060"/>
                </a:solidFill>
                <a:latin typeface="Arial" panose="020B0604020202020204" pitchFamily="34" charset="0"/>
                <a:cs typeface="Arial" panose="020B0604020202020204" pitchFamily="34" charset="0"/>
              </a:rPr>
              <a:t> </a:t>
            </a:r>
            <a:r>
              <a:rPr lang="en-GB" sz="2400" dirty="0" smtClean="0">
                <a:solidFill>
                  <a:srgbClr val="002060"/>
                </a:solidFill>
                <a:latin typeface="Arial" panose="020B0604020202020204" pitchFamily="34" charset="0"/>
                <a:cs typeface="Arial" panose="020B0604020202020204" pitchFamily="34" charset="0"/>
              </a:rPr>
              <a:t>     </a:t>
            </a:r>
            <a:r>
              <a:rPr sz="2400" dirty="0" smtClean="0">
                <a:solidFill>
                  <a:srgbClr val="002060"/>
                </a:solidFill>
                <a:latin typeface="Arial" panose="020B0604020202020204" pitchFamily="34" charset="0"/>
                <a:cs typeface="Arial" panose="020B0604020202020204" pitchFamily="34" charset="0"/>
              </a:rPr>
              <a:t>density </a:t>
            </a:r>
            <a:r>
              <a:rPr sz="2400" dirty="0">
                <a:solidFill>
                  <a:srgbClr val="002060"/>
                </a:solidFill>
                <a:latin typeface="Arial" panose="020B0604020202020204" pitchFamily="34" charset="0"/>
                <a:cs typeface="Arial" panose="020B0604020202020204" pitchFamily="34" charset="0"/>
              </a:rPr>
              <a:t>of </a:t>
            </a:r>
            <a:r>
              <a:rPr sz="2400" dirty="0" smtClean="0">
                <a:solidFill>
                  <a:srgbClr val="002060"/>
                </a:solidFill>
                <a:latin typeface="Arial" panose="020B0604020202020204" pitchFamily="34" charset="0"/>
                <a:cs typeface="Arial" panose="020B0604020202020204" pitchFamily="34" charset="0"/>
              </a:rPr>
              <a:t>k-casein</a:t>
            </a:r>
            <a:r>
              <a:rPr lang="en-GB" sz="2400" dirty="0">
                <a:solidFill>
                  <a:srgbClr val="002060"/>
                </a:solidFill>
                <a:latin typeface="Arial" panose="020B0604020202020204" pitchFamily="34" charset="0"/>
                <a:cs typeface="Arial" panose="020B0604020202020204" pitchFamily="34" charset="0"/>
              </a:rPr>
              <a:t/>
            </a:r>
            <a:br>
              <a:rPr lang="en-GB" sz="2400" dirty="0">
                <a:solidFill>
                  <a:srgbClr val="002060"/>
                </a:solidFill>
                <a:latin typeface="Arial" panose="020B0604020202020204" pitchFamily="34" charset="0"/>
                <a:cs typeface="Arial" panose="020B0604020202020204" pitchFamily="34" charset="0"/>
              </a:rPr>
            </a:br>
            <a:endParaRPr sz="2400" dirty="0">
              <a:solidFill>
                <a:srgbClr val="002060"/>
              </a:solidFill>
              <a:latin typeface="Arial" panose="020B0604020202020204" pitchFamily="34" charset="0"/>
              <a:cs typeface="Arial" panose="020B0604020202020204" pitchFamily="34" charset="0"/>
            </a:endParaRPr>
          </a:p>
          <a:p>
            <a:pPr algn="l">
              <a:buFont typeface="WPS Special 1"/>
              <a:buChar char="u"/>
            </a:pPr>
            <a:r>
              <a:rPr lang="en-GB" sz="2400" dirty="0" smtClean="0">
                <a:solidFill>
                  <a:srgbClr val="002060"/>
                </a:solidFill>
                <a:latin typeface="Arial" panose="020B0604020202020204" pitchFamily="34" charset="0"/>
                <a:cs typeface="Arial" panose="020B0604020202020204" pitchFamily="34" charset="0"/>
              </a:rPr>
              <a:t/>
            </a:r>
            <a:br>
              <a:rPr lang="en-GB" sz="2400" dirty="0" smtClean="0">
                <a:solidFill>
                  <a:srgbClr val="002060"/>
                </a:solidFill>
                <a:latin typeface="Arial" panose="020B0604020202020204" pitchFamily="34" charset="0"/>
                <a:cs typeface="Arial" panose="020B0604020202020204" pitchFamily="34" charset="0"/>
              </a:rPr>
            </a:br>
            <a:r>
              <a:rPr lang="en-GB" sz="2400" dirty="0">
                <a:solidFill>
                  <a:srgbClr val="002060"/>
                </a:solidFill>
                <a:latin typeface="Arial" panose="020B0604020202020204" pitchFamily="34" charset="0"/>
                <a:cs typeface="Arial" panose="020B0604020202020204" pitchFamily="34" charset="0"/>
              </a:rPr>
              <a:t> </a:t>
            </a:r>
            <a:r>
              <a:rPr lang="en-GB" sz="2400" dirty="0" smtClean="0">
                <a:solidFill>
                  <a:srgbClr val="002060"/>
                </a:solidFill>
                <a:latin typeface="Arial" panose="020B0604020202020204" pitchFamily="34" charset="0"/>
                <a:cs typeface="Arial" panose="020B0604020202020204" pitchFamily="34" charset="0"/>
              </a:rPr>
              <a:t>      </a:t>
            </a:r>
            <a:r>
              <a:rPr sz="2400" dirty="0" smtClean="0">
                <a:solidFill>
                  <a:srgbClr val="002060"/>
                </a:solidFill>
                <a:latin typeface="Arial" panose="020B0604020202020204" pitchFamily="34" charset="0"/>
                <a:cs typeface="Arial" panose="020B0604020202020204" pitchFamily="34" charset="0"/>
              </a:rPr>
              <a:t> </a:t>
            </a:r>
            <a:r>
              <a:rPr sz="2400" dirty="0">
                <a:solidFill>
                  <a:srgbClr val="002060"/>
                </a:solidFill>
                <a:latin typeface="Arial" panose="020B0604020202020204" pitchFamily="34" charset="0"/>
                <a:cs typeface="Arial" panose="020B0604020202020204" pitchFamily="34" charset="0"/>
              </a:rPr>
              <a:t>Cheese curd from homogenized milk shows poor </a:t>
            </a:r>
            <a:r>
              <a:rPr lang="en-GB" sz="2400" dirty="0" smtClean="0">
                <a:solidFill>
                  <a:srgbClr val="002060"/>
                </a:solidFill>
                <a:latin typeface="Arial" panose="020B0604020202020204" pitchFamily="34" charset="0"/>
                <a:cs typeface="Arial" panose="020B0604020202020204" pitchFamily="34" charset="0"/>
              </a:rPr>
              <a:t/>
            </a:r>
            <a:br>
              <a:rPr lang="en-GB" sz="2400" dirty="0" smtClean="0">
                <a:solidFill>
                  <a:srgbClr val="002060"/>
                </a:solidFill>
                <a:latin typeface="Arial" panose="020B0604020202020204" pitchFamily="34" charset="0"/>
                <a:cs typeface="Arial" panose="020B0604020202020204" pitchFamily="34" charset="0"/>
              </a:rPr>
            </a:br>
            <a:r>
              <a:rPr lang="en-GB" sz="2400" dirty="0">
                <a:solidFill>
                  <a:srgbClr val="002060"/>
                </a:solidFill>
                <a:latin typeface="Arial" panose="020B0604020202020204" pitchFamily="34" charset="0"/>
                <a:cs typeface="Arial" panose="020B0604020202020204" pitchFamily="34" charset="0"/>
              </a:rPr>
              <a:t> </a:t>
            </a:r>
            <a:r>
              <a:rPr lang="en-GB" sz="2400" dirty="0" smtClean="0">
                <a:solidFill>
                  <a:srgbClr val="002060"/>
                </a:solidFill>
                <a:latin typeface="Arial" panose="020B0604020202020204" pitchFamily="34" charset="0"/>
                <a:cs typeface="Arial" panose="020B0604020202020204" pitchFamily="34" charset="0"/>
              </a:rPr>
              <a:t>      </a:t>
            </a:r>
            <a:r>
              <a:rPr sz="2400" dirty="0" err="1" smtClean="0">
                <a:solidFill>
                  <a:srgbClr val="002060"/>
                </a:solidFill>
                <a:latin typeface="Arial" panose="020B0604020202020204" pitchFamily="34" charset="0"/>
                <a:cs typeface="Arial" panose="020B0604020202020204" pitchFamily="34" charset="0"/>
              </a:rPr>
              <a:t>syneresis</a:t>
            </a:r>
            <a:r>
              <a:rPr sz="2400" dirty="0" smtClean="0">
                <a:solidFill>
                  <a:srgbClr val="002060"/>
                </a:solidFill>
                <a:latin typeface="Arial" panose="020B0604020202020204" pitchFamily="34" charset="0"/>
                <a:cs typeface="Arial" panose="020B0604020202020204" pitchFamily="34" charset="0"/>
              </a:rPr>
              <a:t> </a:t>
            </a:r>
            <a:r>
              <a:rPr sz="2400" dirty="0">
                <a:solidFill>
                  <a:srgbClr val="002060"/>
                </a:solidFill>
                <a:latin typeface="Arial" panose="020B0604020202020204" pitchFamily="34" charset="0"/>
                <a:cs typeface="Arial" panose="020B0604020202020204" pitchFamily="34" charset="0"/>
              </a:rPr>
              <a:t>and, as a result, has high moisture content. </a:t>
            </a:r>
          </a:p>
          <a:p>
            <a:pPr algn="l">
              <a:buFont typeface="WPS Special 1"/>
              <a:buChar char="u"/>
            </a:pPr>
            <a:r>
              <a:rPr sz="2400" dirty="0">
                <a:solidFill>
                  <a:srgbClr val="002060"/>
                </a:solidFill>
                <a:latin typeface="Arial" panose="020B0604020202020204" pitchFamily="34" charset="0"/>
                <a:cs typeface="Arial" panose="020B0604020202020204" pitchFamily="34" charset="0"/>
              </a:rPr>
              <a:t> </a:t>
            </a:r>
            <a:r>
              <a:rPr lang="en-GB" sz="2400" dirty="0" smtClean="0">
                <a:solidFill>
                  <a:srgbClr val="002060"/>
                </a:solidFill>
                <a:latin typeface="Arial" panose="020B0604020202020204" pitchFamily="34" charset="0"/>
                <a:cs typeface="Arial" panose="020B0604020202020204" pitchFamily="34" charset="0"/>
              </a:rPr>
              <a:t/>
            </a:r>
            <a:br>
              <a:rPr lang="en-GB" sz="2400" dirty="0" smtClean="0">
                <a:solidFill>
                  <a:srgbClr val="002060"/>
                </a:solidFill>
                <a:latin typeface="Arial" panose="020B0604020202020204" pitchFamily="34" charset="0"/>
                <a:cs typeface="Arial" panose="020B0604020202020204" pitchFamily="34" charset="0"/>
              </a:rPr>
            </a:br>
            <a:r>
              <a:rPr lang="en-GB" sz="2400" dirty="0">
                <a:solidFill>
                  <a:srgbClr val="002060"/>
                </a:solidFill>
                <a:latin typeface="Arial" panose="020B0604020202020204" pitchFamily="34" charset="0"/>
                <a:cs typeface="Arial" panose="020B0604020202020204" pitchFamily="34" charset="0"/>
              </a:rPr>
              <a:t> </a:t>
            </a:r>
            <a:r>
              <a:rPr lang="en-GB" sz="2400" dirty="0" smtClean="0">
                <a:solidFill>
                  <a:srgbClr val="002060"/>
                </a:solidFill>
                <a:latin typeface="Arial" panose="020B0604020202020204" pitchFamily="34" charset="0"/>
                <a:cs typeface="Arial" panose="020B0604020202020204" pitchFamily="34" charset="0"/>
              </a:rPr>
              <a:t>      </a:t>
            </a:r>
            <a:r>
              <a:rPr sz="2400" dirty="0" smtClean="0">
                <a:solidFill>
                  <a:srgbClr val="002060"/>
                </a:solidFill>
                <a:latin typeface="Arial" panose="020B0604020202020204" pitchFamily="34" charset="0"/>
                <a:cs typeface="Arial" panose="020B0604020202020204" pitchFamily="34" charset="0"/>
              </a:rPr>
              <a:t>Furthermore</a:t>
            </a:r>
            <a:r>
              <a:rPr sz="2400" dirty="0">
                <a:solidFill>
                  <a:srgbClr val="002060"/>
                </a:solidFill>
                <a:latin typeface="Arial" panose="020B0604020202020204" pitchFamily="34" charset="0"/>
                <a:cs typeface="Arial" panose="020B0604020202020204" pitchFamily="34" charset="0"/>
              </a:rPr>
              <a:t>, cheese curd prepared from homogenized </a:t>
            </a:r>
            <a:r>
              <a:rPr lang="en-GB" sz="2400" dirty="0" smtClean="0">
                <a:solidFill>
                  <a:srgbClr val="002060"/>
                </a:solidFill>
                <a:latin typeface="Arial" panose="020B0604020202020204" pitchFamily="34" charset="0"/>
                <a:cs typeface="Arial" panose="020B0604020202020204" pitchFamily="34" charset="0"/>
              </a:rPr>
              <a:t/>
            </a:r>
            <a:br>
              <a:rPr lang="en-GB" sz="2400" dirty="0" smtClean="0">
                <a:solidFill>
                  <a:srgbClr val="002060"/>
                </a:solidFill>
                <a:latin typeface="Arial" panose="020B0604020202020204" pitchFamily="34" charset="0"/>
                <a:cs typeface="Arial" panose="020B0604020202020204" pitchFamily="34" charset="0"/>
              </a:rPr>
            </a:br>
            <a:r>
              <a:rPr lang="en-GB" sz="2400" dirty="0">
                <a:solidFill>
                  <a:srgbClr val="002060"/>
                </a:solidFill>
                <a:latin typeface="Arial" panose="020B0604020202020204" pitchFamily="34" charset="0"/>
                <a:cs typeface="Arial" panose="020B0604020202020204" pitchFamily="34" charset="0"/>
              </a:rPr>
              <a:t> </a:t>
            </a:r>
            <a:r>
              <a:rPr lang="en-GB" sz="2400" dirty="0" smtClean="0">
                <a:solidFill>
                  <a:srgbClr val="002060"/>
                </a:solidFill>
                <a:latin typeface="Arial" panose="020B0604020202020204" pitchFamily="34" charset="0"/>
                <a:cs typeface="Arial" panose="020B0604020202020204" pitchFamily="34" charset="0"/>
              </a:rPr>
              <a:t>     </a:t>
            </a:r>
            <a:r>
              <a:rPr sz="2400" dirty="0" smtClean="0">
                <a:solidFill>
                  <a:srgbClr val="002060"/>
                </a:solidFill>
                <a:latin typeface="Arial" panose="020B0604020202020204" pitchFamily="34" charset="0"/>
                <a:cs typeface="Arial" panose="020B0604020202020204" pitchFamily="34" charset="0"/>
              </a:rPr>
              <a:t>milk </a:t>
            </a:r>
            <a:r>
              <a:rPr lang="en-GB" sz="2400" dirty="0" smtClean="0">
                <a:solidFill>
                  <a:srgbClr val="002060"/>
                </a:solidFill>
                <a:latin typeface="Arial" panose="020B0604020202020204" pitchFamily="34" charset="0"/>
                <a:cs typeface="Arial" panose="020B0604020202020204" pitchFamily="34" charset="0"/>
              </a:rPr>
              <a:t>---</a:t>
            </a:r>
            <a:r>
              <a:rPr sz="2400" dirty="0" smtClean="0">
                <a:solidFill>
                  <a:srgbClr val="002060"/>
                </a:solidFill>
                <a:latin typeface="Arial" panose="020B0604020202020204" pitchFamily="34" charset="0"/>
                <a:cs typeface="Arial" panose="020B0604020202020204" pitchFamily="34" charset="0"/>
              </a:rPr>
              <a:t> </a:t>
            </a:r>
            <a:r>
              <a:rPr sz="2400" dirty="0">
                <a:solidFill>
                  <a:srgbClr val="002060"/>
                </a:solidFill>
                <a:latin typeface="Arial" panose="020B0604020202020204" pitchFamily="34" charset="0"/>
                <a:cs typeface="Arial" panose="020B0604020202020204" pitchFamily="34" charset="0"/>
              </a:rPr>
              <a:t>also often characterized by a coarse and brittle </a:t>
            </a:r>
            <a:r>
              <a:rPr lang="en-GB" sz="2400" dirty="0" smtClean="0">
                <a:solidFill>
                  <a:srgbClr val="002060"/>
                </a:solidFill>
                <a:latin typeface="Arial" panose="020B0604020202020204" pitchFamily="34" charset="0"/>
                <a:cs typeface="Arial" panose="020B0604020202020204" pitchFamily="34" charset="0"/>
              </a:rPr>
              <a:t>  </a:t>
            </a:r>
            <a:br>
              <a:rPr lang="en-GB" sz="2400" dirty="0" smtClean="0">
                <a:solidFill>
                  <a:srgbClr val="002060"/>
                </a:solidFill>
                <a:latin typeface="Arial" panose="020B0604020202020204" pitchFamily="34" charset="0"/>
                <a:cs typeface="Arial" panose="020B0604020202020204" pitchFamily="34" charset="0"/>
              </a:rPr>
            </a:br>
            <a:r>
              <a:rPr lang="en-GB" sz="2400" dirty="0">
                <a:solidFill>
                  <a:srgbClr val="002060"/>
                </a:solidFill>
                <a:latin typeface="Arial" panose="020B0604020202020204" pitchFamily="34" charset="0"/>
                <a:cs typeface="Arial" panose="020B0604020202020204" pitchFamily="34" charset="0"/>
              </a:rPr>
              <a:t> </a:t>
            </a:r>
            <a:r>
              <a:rPr lang="en-GB" sz="2400" dirty="0" smtClean="0">
                <a:solidFill>
                  <a:srgbClr val="002060"/>
                </a:solidFill>
                <a:latin typeface="Arial" panose="020B0604020202020204" pitchFamily="34" charset="0"/>
                <a:cs typeface="Arial" panose="020B0604020202020204" pitchFamily="34" charset="0"/>
              </a:rPr>
              <a:t>      </a:t>
            </a:r>
            <a:r>
              <a:rPr sz="2400" dirty="0" smtClean="0">
                <a:solidFill>
                  <a:srgbClr val="002060"/>
                </a:solidFill>
                <a:latin typeface="Arial" panose="020B0604020202020204" pitchFamily="34" charset="0"/>
                <a:cs typeface="Arial" panose="020B0604020202020204" pitchFamily="34" charset="0"/>
              </a:rPr>
              <a:t>structure</a:t>
            </a:r>
            <a:r>
              <a:rPr sz="3200" dirty="0"/>
              <a:t>. </a:t>
            </a:r>
            <a:endParaRPr dirty="0"/>
          </a:p>
        </p:txBody>
      </p:sp>
    </p:spTree>
    <p:extLst>
      <p:ext uri="{BB962C8B-B14F-4D97-AF65-F5344CB8AC3E}">
        <p14:creationId xmlns:p14="http://schemas.microsoft.com/office/powerpoint/2010/main" val="254129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68573" y="622079"/>
            <a:ext cx="8303740" cy="5968313"/>
          </a:xfrm>
        </p:spPr>
        <p:txBody>
          <a:bodyPr>
            <a:normAutofit/>
          </a:bodyPr>
          <a:lstStyle/>
          <a:p>
            <a:pPr>
              <a:spcBef>
                <a:spcPct val="20000"/>
              </a:spcBef>
              <a:spcAft>
                <a:spcPts val="600"/>
              </a:spcAft>
            </a:pPr>
            <a:r>
              <a:rPr lang="en-US" sz="2800" u="sng" dirty="0" smtClean="0">
                <a:solidFill>
                  <a:srgbClr val="002060"/>
                </a:solidFill>
                <a:latin typeface="Arial" panose="020B0604020202020204" pitchFamily="34" charset="0"/>
                <a:cs typeface="Arial" panose="020B0604020202020204" pitchFamily="34" charset="0"/>
              </a:rPr>
              <a:t>INTRODUCTION </a:t>
            </a:r>
            <a:br>
              <a:rPr lang="en-US" sz="2800" u="sng" dirty="0" smtClean="0">
                <a:solidFill>
                  <a:srgbClr val="002060"/>
                </a:solidFill>
                <a:latin typeface="Arial" panose="020B0604020202020204" pitchFamily="34" charset="0"/>
                <a:cs typeface="Arial" panose="020B0604020202020204" pitchFamily="34" charset="0"/>
              </a:rPr>
            </a:br>
            <a:r>
              <a:rPr lang="en-US" sz="2400" dirty="0" smtClean="0">
                <a:ln>
                  <a:noFill/>
                </a:ln>
                <a:solidFill>
                  <a:srgbClr val="D97828">
                    <a:lumMod val="75000"/>
                  </a:srgbClr>
                </a:solidFill>
                <a:latin typeface="Arial" panose="020B0604020202020204" pitchFamily="34" charset="0"/>
                <a:cs typeface="Arial" panose="020B0604020202020204" pitchFamily="34" charset="0"/>
              </a:rPr>
              <a:t>Most cheese making today involves the treatment of milk </a:t>
            </a:r>
            <a:br>
              <a:rPr lang="en-US" sz="2400" dirty="0" smtClean="0">
                <a:ln>
                  <a:noFill/>
                </a:ln>
                <a:solidFill>
                  <a:srgbClr val="D97828">
                    <a:lumMod val="75000"/>
                  </a:srgbClr>
                </a:solidFill>
                <a:latin typeface="Arial" panose="020B0604020202020204" pitchFamily="34" charset="0"/>
                <a:cs typeface="Arial" panose="020B0604020202020204" pitchFamily="34" charset="0"/>
              </a:rPr>
            </a:br>
            <a:r>
              <a:rPr lang="en-US" sz="2400" dirty="0" smtClean="0">
                <a:ln>
                  <a:noFill/>
                </a:ln>
                <a:solidFill>
                  <a:srgbClr val="D97828">
                    <a:lumMod val="75000"/>
                  </a:srgbClr>
                </a:solidFill>
                <a:latin typeface="Arial" panose="020B0604020202020204" pitchFamily="34" charset="0"/>
                <a:cs typeface="Arial" panose="020B0604020202020204" pitchFamily="34" charset="0"/>
              </a:rPr>
              <a:t/>
            </a:r>
            <a:br>
              <a:rPr lang="en-US" sz="2400" dirty="0" smtClean="0">
                <a:ln>
                  <a:noFill/>
                </a:ln>
                <a:solidFill>
                  <a:srgbClr val="D97828">
                    <a:lumMod val="75000"/>
                  </a:srgbClr>
                </a:solidFill>
                <a:latin typeface="Arial" panose="020B0604020202020204" pitchFamily="34" charset="0"/>
                <a:cs typeface="Arial" panose="020B0604020202020204" pitchFamily="34" charset="0"/>
              </a:rPr>
            </a:br>
            <a:r>
              <a:rPr lang="en-US" sz="2400" dirty="0" smtClean="0">
                <a:ln>
                  <a:noFill/>
                </a:ln>
                <a:solidFill>
                  <a:srgbClr val="D97828">
                    <a:lumMod val="75000"/>
                  </a:srgbClr>
                </a:solidFill>
                <a:latin typeface="Arial" panose="020B0604020202020204" pitchFamily="34" charset="0"/>
                <a:cs typeface="Arial" panose="020B0604020202020204" pitchFamily="34" charset="0"/>
              </a:rPr>
              <a:t>by one or more processing steps prior to addition of coagulation and starter culture</a:t>
            </a:r>
            <a:br>
              <a:rPr lang="en-US" sz="2400" dirty="0" smtClean="0">
                <a:ln>
                  <a:noFill/>
                </a:ln>
                <a:solidFill>
                  <a:srgbClr val="D97828">
                    <a:lumMod val="75000"/>
                  </a:srgbClr>
                </a:solidFill>
                <a:latin typeface="Arial" panose="020B0604020202020204" pitchFamily="34" charset="0"/>
                <a:cs typeface="Arial" panose="020B0604020202020204" pitchFamily="34" charset="0"/>
              </a:rPr>
            </a:br>
            <a:r>
              <a:rPr lang="en-US" sz="2400" dirty="0" smtClean="0">
                <a:ln>
                  <a:noFill/>
                </a:ln>
                <a:solidFill>
                  <a:srgbClr val="D97828">
                    <a:lumMod val="75000"/>
                  </a:srgbClr>
                </a:solidFill>
                <a:latin typeface="Arial" panose="020B0604020202020204" pitchFamily="34" charset="0"/>
                <a:cs typeface="Arial" panose="020B0604020202020204" pitchFamily="34" charset="0"/>
              </a:rPr>
              <a:t>The simplest and earliest technological intervention, driven by safety concerns,--the pasteurization of milk</a:t>
            </a:r>
            <a:br>
              <a:rPr lang="en-US" sz="2400" dirty="0" smtClean="0">
                <a:ln>
                  <a:noFill/>
                </a:ln>
                <a:solidFill>
                  <a:srgbClr val="D97828">
                    <a:lumMod val="75000"/>
                  </a:srgbClr>
                </a:solidFill>
                <a:latin typeface="Arial" panose="020B0604020202020204" pitchFamily="34" charset="0"/>
                <a:cs typeface="Arial" panose="020B0604020202020204" pitchFamily="34" charset="0"/>
              </a:rPr>
            </a:br>
            <a:r>
              <a:rPr lang="en-US" sz="2400" dirty="0" smtClean="0">
                <a:ln>
                  <a:noFill/>
                </a:ln>
                <a:solidFill>
                  <a:srgbClr val="D97828">
                    <a:lumMod val="75000"/>
                  </a:srgbClr>
                </a:solidFill>
                <a:latin typeface="Arial" panose="020B0604020202020204" pitchFamily="34" charset="0"/>
                <a:cs typeface="Arial" panose="020B0604020202020204" pitchFamily="34" charset="0"/>
              </a:rPr>
              <a:t/>
            </a:r>
            <a:br>
              <a:rPr lang="en-US" sz="2400" dirty="0" smtClean="0">
                <a:ln>
                  <a:noFill/>
                </a:ln>
                <a:solidFill>
                  <a:srgbClr val="D97828">
                    <a:lumMod val="75000"/>
                  </a:srgbClr>
                </a:solidFill>
                <a:latin typeface="Arial" panose="020B0604020202020204" pitchFamily="34" charset="0"/>
                <a:cs typeface="Arial" panose="020B0604020202020204" pitchFamily="34" charset="0"/>
              </a:rPr>
            </a:br>
            <a:r>
              <a:rPr lang="en-US" sz="2400" dirty="0" smtClean="0">
                <a:ln>
                  <a:noFill/>
                </a:ln>
                <a:solidFill>
                  <a:srgbClr val="D97828">
                    <a:lumMod val="75000"/>
                  </a:srgbClr>
                </a:solidFill>
                <a:latin typeface="Arial" panose="020B0604020202020204" pitchFamily="34" charset="0"/>
                <a:cs typeface="Arial" panose="020B0604020202020204" pitchFamily="34" charset="0"/>
              </a:rPr>
              <a:t> Pasteurization inactivates some enzymes, reverse shifts in the mineral balance of milk and influences the </a:t>
            </a:r>
            <a:r>
              <a:rPr lang="en-US" sz="2400" dirty="0" err="1" smtClean="0">
                <a:ln>
                  <a:noFill/>
                </a:ln>
                <a:solidFill>
                  <a:srgbClr val="D97828">
                    <a:lumMod val="75000"/>
                  </a:srgbClr>
                </a:solidFill>
                <a:latin typeface="Arial" panose="020B0604020202020204" pitchFamily="34" charset="0"/>
                <a:cs typeface="Arial" panose="020B0604020202020204" pitchFamily="34" charset="0"/>
              </a:rPr>
              <a:t>microflora</a:t>
            </a:r>
            <a:r>
              <a:rPr lang="en-US" sz="2400" dirty="0" smtClean="0">
                <a:ln>
                  <a:noFill/>
                </a:ln>
                <a:solidFill>
                  <a:srgbClr val="D97828">
                    <a:lumMod val="75000"/>
                  </a:srgbClr>
                </a:solidFill>
                <a:latin typeface="Arial" panose="020B0604020202020204" pitchFamily="34" charset="0"/>
                <a:cs typeface="Arial" panose="020B0604020202020204" pitchFamily="34" charset="0"/>
              </a:rPr>
              <a:t> of non-starter lactic acid bacteria (NSLAB)  in the final cheese </a:t>
            </a:r>
            <a:br>
              <a:rPr lang="en-US" sz="2400" dirty="0" smtClean="0">
                <a:ln>
                  <a:noFill/>
                </a:ln>
                <a:solidFill>
                  <a:srgbClr val="D97828">
                    <a:lumMod val="75000"/>
                  </a:srgbClr>
                </a:solidFill>
                <a:latin typeface="Arial" panose="020B0604020202020204" pitchFamily="34" charset="0"/>
                <a:cs typeface="Arial" panose="020B0604020202020204" pitchFamily="34" charset="0"/>
              </a:rPr>
            </a:br>
            <a:endParaRPr lang="zh-CN" altLang="zh-C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813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431010"/>
            <a:ext cx="8303740" cy="5968313"/>
          </a:xfrm>
        </p:spPr>
        <p:txBody>
          <a:bodyPr>
            <a:normAutofit fontScale="90000"/>
          </a:bodyPr>
          <a:lstStyle/>
          <a:p>
            <a:pPr marL="0" indent="0" algn="l">
              <a:buNone/>
            </a:pPr>
            <a:endParaRPr lang="zh-CN" altLang="zh-CN" dirty="0"/>
          </a:p>
          <a:p>
            <a:pPr algn="ctr"/>
            <a:r>
              <a:rPr lang="en-US" sz="3100" u="sng" dirty="0" smtClean="0">
                <a:solidFill>
                  <a:srgbClr val="C00000"/>
                </a:solidFill>
                <a:latin typeface="Arial" panose="020B0604020202020204" pitchFamily="34" charset="0"/>
                <a:cs typeface="Arial" panose="020B0604020202020204" pitchFamily="34" charset="0"/>
              </a:rPr>
              <a:t>CHILLING AND COLD STORAGE</a:t>
            </a:r>
            <a:br>
              <a:rPr lang="en-US" sz="3100" u="sng" dirty="0" smtClean="0">
                <a:solidFill>
                  <a:srgbClr val="C00000"/>
                </a:solidFill>
                <a:latin typeface="Arial" panose="020B0604020202020204" pitchFamily="34" charset="0"/>
                <a:cs typeface="Arial" panose="020B0604020202020204" pitchFamily="34" charset="0"/>
              </a:rPr>
            </a:br>
            <a:endParaRPr dirty="0" smtClean="0">
              <a:solidFill>
                <a:srgbClr val="C00000"/>
              </a:solidFill>
            </a:endParaRPr>
          </a:p>
          <a:p>
            <a:pPr marL="457200" indent="-457200" algn="l">
              <a:buFont typeface="Wingdings" panose="05000000000000000000" pitchFamily="2" charset="2"/>
              <a:buChar char="Ø"/>
            </a:pPr>
            <a:r>
              <a:rPr lang="en-US" sz="2600" dirty="0" smtClean="0">
                <a:solidFill>
                  <a:srgbClr val="000000"/>
                </a:solidFill>
                <a:latin typeface="Arial" panose="020B0604020202020204" pitchFamily="34" charset="0"/>
                <a:cs typeface="Arial" panose="020B0604020202020204" pitchFamily="34" charset="0"/>
              </a:rPr>
              <a:t>Raw milk is sometimes cooled to about 4 degree C and stored in refrigerated tanks or storage tanks prior to its conversion into cheese</a:t>
            </a:r>
            <a:r>
              <a:rPr lang="en-US" sz="2600" dirty="0" smtClean="0">
                <a:solidFill>
                  <a:srgbClr val="000000"/>
                </a:solidFill>
              </a:rPr>
              <a:t/>
            </a:r>
            <a:br>
              <a:rPr lang="en-US" sz="2600" dirty="0" smtClean="0">
                <a:solidFill>
                  <a:srgbClr val="000000"/>
                </a:solidFill>
              </a:rPr>
            </a:br>
            <a:r>
              <a:rPr lang="en-GB" sz="2600" dirty="0" smtClean="0">
                <a:solidFill>
                  <a:srgbClr val="000000"/>
                </a:solidFill>
              </a:rPr>
              <a:t/>
            </a:r>
            <a:br>
              <a:rPr lang="en-GB" sz="2600" dirty="0" smtClean="0">
                <a:solidFill>
                  <a:srgbClr val="000000"/>
                </a:solidFill>
              </a:rPr>
            </a:br>
            <a:r>
              <a:rPr lang="en-GB" sz="2600" dirty="0">
                <a:solidFill>
                  <a:srgbClr val="0070C0"/>
                </a:solidFill>
                <a:latin typeface="Arial" panose="020B0604020202020204" pitchFamily="34" charset="0"/>
                <a:cs typeface="Arial" panose="020B0604020202020204" pitchFamily="34" charset="0"/>
              </a:rPr>
              <a:t>P</a:t>
            </a:r>
            <a:r>
              <a:rPr sz="2600" dirty="0" err="1" smtClean="0">
                <a:solidFill>
                  <a:srgbClr val="0070C0"/>
                </a:solidFill>
                <a:latin typeface="Arial" panose="020B0604020202020204" pitchFamily="34" charset="0"/>
                <a:cs typeface="Arial" panose="020B0604020202020204" pitchFamily="34" charset="0"/>
              </a:rPr>
              <a:t>ractice</a:t>
            </a:r>
            <a:r>
              <a:rPr sz="2600" dirty="0" smtClean="0">
                <a:solidFill>
                  <a:srgbClr val="0070C0"/>
                </a:solidFill>
                <a:latin typeface="Arial" panose="020B0604020202020204" pitchFamily="34" charset="0"/>
                <a:cs typeface="Arial" panose="020B0604020202020204" pitchFamily="34" charset="0"/>
              </a:rPr>
              <a:t> of storing milk at refrigerated temp. not only increases the possibility of growth of psychrotrophs but also alters the </a:t>
            </a:r>
            <a:r>
              <a:rPr sz="2600" dirty="0" err="1" smtClean="0">
                <a:solidFill>
                  <a:srgbClr val="0070C0"/>
                </a:solidFill>
                <a:latin typeface="Arial" panose="020B0604020202020204" pitchFamily="34" charset="0"/>
                <a:cs typeface="Arial" panose="020B0604020202020204" pitchFamily="34" charset="0"/>
              </a:rPr>
              <a:t>physico</a:t>
            </a:r>
            <a:r>
              <a:rPr sz="2600" dirty="0" smtClean="0">
                <a:solidFill>
                  <a:srgbClr val="0070C0"/>
                </a:solidFill>
                <a:latin typeface="Arial" panose="020B0604020202020204" pitchFamily="34" charset="0"/>
                <a:cs typeface="Arial" panose="020B0604020202020204" pitchFamily="34" charset="0"/>
              </a:rPr>
              <a:t>-chemical properties of milk components like casein and minerals</a:t>
            </a:r>
            <a:r>
              <a:rPr sz="2600" b="1" dirty="0" smtClean="0">
                <a:solidFill>
                  <a:srgbClr val="000000"/>
                </a:solidFill>
              </a:rPr>
              <a:t>.</a:t>
            </a:r>
            <a:endParaRPr sz="2600" b="1" dirty="0" smtClean="0"/>
          </a:p>
          <a:p>
            <a:pPr algn="l">
              <a:buFont typeface="WPS Special 1"/>
              <a:buChar char="l"/>
            </a:pPr>
            <a:r>
              <a:rPr sz="2600" b="1" dirty="0" smtClean="0">
                <a:solidFill>
                  <a:srgbClr val="000000"/>
                </a:solidFill>
              </a:rPr>
              <a:t> </a:t>
            </a:r>
            <a:r>
              <a:rPr sz="2600" b="1" dirty="0">
                <a:solidFill>
                  <a:srgbClr val="002060"/>
                </a:solidFill>
                <a:latin typeface="Arial" panose="020B0604020202020204" pitchFamily="34" charset="0"/>
                <a:cs typeface="Arial" panose="020B0604020202020204" pitchFamily="34" charset="0"/>
              </a:rPr>
              <a:t>Due </a:t>
            </a:r>
            <a:r>
              <a:rPr sz="2600" dirty="0">
                <a:solidFill>
                  <a:srgbClr val="002060"/>
                </a:solidFill>
                <a:latin typeface="Arial" panose="020B0604020202020204" pitchFamily="34" charset="0"/>
                <a:cs typeface="Arial" panose="020B0604020202020204" pitchFamily="34" charset="0"/>
              </a:rPr>
              <a:t>to these alternations ,many properties change </a:t>
            </a:r>
            <a:r>
              <a:rPr lang="en-GB" sz="2600" dirty="0" smtClean="0">
                <a:solidFill>
                  <a:srgbClr val="002060"/>
                </a:solidFill>
                <a:latin typeface="Arial" panose="020B0604020202020204" pitchFamily="34" charset="0"/>
                <a:cs typeface="Arial" panose="020B0604020202020204" pitchFamily="34" charset="0"/>
              </a:rPr>
              <a:t> </a:t>
            </a:r>
            <a:br>
              <a:rPr lang="en-GB" sz="2600" dirty="0" smtClean="0">
                <a:solidFill>
                  <a:srgbClr val="002060"/>
                </a:solidFill>
                <a:latin typeface="Arial" panose="020B0604020202020204" pitchFamily="34" charset="0"/>
                <a:cs typeface="Arial" panose="020B0604020202020204" pitchFamily="34" charset="0"/>
              </a:rPr>
            </a:br>
            <a:r>
              <a:rPr lang="en-GB" sz="2600" dirty="0">
                <a:solidFill>
                  <a:srgbClr val="002060"/>
                </a:solidFill>
                <a:latin typeface="Arial" panose="020B0604020202020204" pitchFamily="34" charset="0"/>
                <a:cs typeface="Arial" panose="020B0604020202020204" pitchFamily="34" charset="0"/>
              </a:rPr>
              <a:t/>
            </a:r>
            <a:br>
              <a:rPr lang="en-GB" sz="2600" dirty="0">
                <a:solidFill>
                  <a:srgbClr val="002060"/>
                </a:solidFill>
                <a:latin typeface="Arial" panose="020B0604020202020204" pitchFamily="34" charset="0"/>
                <a:cs typeface="Arial" panose="020B0604020202020204" pitchFamily="34" charset="0"/>
              </a:rPr>
            </a:br>
            <a:r>
              <a:rPr lang="en-GB" sz="2600" dirty="0" smtClean="0">
                <a:solidFill>
                  <a:srgbClr val="002060"/>
                </a:solidFill>
                <a:latin typeface="Arial" panose="020B0604020202020204" pitchFamily="34" charset="0"/>
                <a:cs typeface="Arial" panose="020B0604020202020204" pitchFamily="34" charset="0"/>
              </a:rPr>
              <a:t>   </a:t>
            </a:r>
            <a:r>
              <a:rPr sz="2600" dirty="0" smtClean="0">
                <a:solidFill>
                  <a:srgbClr val="002060"/>
                </a:solidFill>
                <a:latin typeface="Arial" panose="020B0604020202020204" pitchFamily="34" charset="0"/>
                <a:cs typeface="Arial" panose="020B0604020202020204" pitchFamily="34" charset="0"/>
              </a:rPr>
              <a:t>significantly </a:t>
            </a:r>
            <a:r>
              <a:rPr sz="2600" dirty="0">
                <a:solidFill>
                  <a:srgbClr val="002060"/>
                </a:solidFill>
                <a:latin typeface="Arial" panose="020B0604020202020204" pitchFamily="34" charset="0"/>
                <a:cs typeface="Arial" panose="020B0604020202020204" pitchFamily="34" charset="0"/>
              </a:rPr>
              <a:t>like rennet coagulation time increases, firmness </a:t>
            </a:r>
            <a:r>
              <a:rPr lang="en-GB" sz="2600" dirty="0" smtClean="0">
                <a:solidFill>
                  <a:srgbClr val="002060"/>
                </a:solidFill>
                <a:latin typeface="Arial" panose="020B0604020202020204" pitchFamily="34" charset="0"/>
                <a:cs typeface="Arial" panose="020B0604020202020204" pitchFamily="34" charset="0"/>
              </a:rPr>
              <a:t/>
            </a:r>
            <a:br>
              <a:rPr lang="en-GB" sz="2600" dirty="0" smtClean="0">
                <a:solidFill>
                  <a:srgbClr val="002060"/>
                </a:solidFill>
                <a:latin typeface="Arial" panose="020B0604020202020204" pitchFamily="34" charset="0"/>
                <a:cs typeface="Arial" panose="020B0604020202020204" pitchFamily="34" charset="0"/>
              </a:rPr>
            </a:br>
            <a:r>
              <a:rPr lang="en-GB" sz="2600" dirty="0">
                <a:solidFill>
                  <a:srgbClr val="002060"/>
                </a:solidFill>
                <a:latin typeface="Arial" panose="020B0604020202020204" pitchFamily="34" charset="0"/>
                <a:cs typeface="Arial" panose="020B0604020202020204" pitchFamily="34" charset="0"/>
              </a:rPr>
              <a:t> </a:t>
            </a:r>
            <a:r>
              <a:rPr lang="en-GB" sz="2600" dirty="0" smtClean="0">
                <a:solidFill>
                  <a:srgbClr val="002060"/>
                </a:solidFill>
                <a:latin typeface="Arial" panose="020B0604020202020204" pitchFamily="34" charset="0"/>
                <a:cs typeface="Arial" panose="020B0604020202020204" pitchFamily="34" charset="0"/>
              </a:rPr>
              <a:t>   </a:t>
            </a:r>
            <a:r>
              <a:rPr sz="2600" dirty="0" smtClean="0">
                <a:solidFill>
                  <a:srgbClr val="002060"/>
                </a:solidFill>
                <a:latin typeface="Arial" panose="020B0604020202020204" pitchFamily="34" charset="0"/>
                <a:cs typeface="Arial" panose="020B0604020202020204" pitchFamily="34" charset="0"/>
              </a:rPr>
              <a:t>decreases </a:t>
            </a:r>
            <a:r>
              <a:rPr sz="2600" dirty="0">
                <a:solidFill>
                  <a:srgbClr val="002060"/>
                </a:solidFill>
                <a:latin typeface="Arial" panose="020B0604020202020204" pitchFamily="34" charset="0"/>
                <a:cs typeface="Arial" panose="020B0604020202020204" pitchFamily="34" charset="0"/>
              </a:rPr>
              <a:t>and moisture retention increases</a:t>
            </a:r>
            <a:r>
              <a:rPr sz="3200" dirty="0">
                <a:solidFill>
                  <a:srgbClr val="000000"/>
                </a:solidFill>
              </a:rPr>
              <a:t>. </a:t>
            </a:r>
            <a:endParaRPr dirty="0"/>
          </a:p>
        </p:txBody>
      </p:sp>
    </p:spTree>
    <p:extLst>
      <p:ext uri="{BB962C8B-B14F-4D97-AF65-F5344CB8AC3E}">
        <p14:creationId xmlns:p14="http://schemas.microsoft.com/office/powerpoint/2010/main" val="1866996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40" y="119448"/>
            <a:ext cx="8229600" cy="6285470"/>
          </a:xfrm>
        </p:spPr>
        <p:txBody>
          <a:bodyPr>
            <a:normAutofit/>
          </a:bodyPr>
          <a:lstStyle/>
          <a:p>
            <a:pPr algn="l">
              <a:buFont typeface="WPS Special 1"/>
              <a:buChar char="l"/>
            </a:pPr>
            <a:r>
              <a:rPr lang="en-US" sz="2400" dirty="0">
                <a:latin typeface="Arial" panose="020B0604020202020204" pitchFamily="34" charset="0"/>
                <a:cs typeface="Arial" panose="020B0604020202020204" pitchFamily="34" charset="0"/>
              </a:rPr>
              <a:t>The impaired technological properties as a result of chilling and cold storage of the raw milk - improved by adopting measures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endParaRPr lang="en-US" sz="2800" dirty="0"/>
          </a:p>
          <a:p>
            <a:pPr marL="457200" indent="-457200" algn="l">
              <a:buFont typeface="Wingdings" panose="05000000000000000000" pitchFamily="2" charset="2"/>
              <a:buChar char="Ø"/>
            </a:pPr>
            <a:r>
              <a:rPr sz="2400" dirty="0" smtClean="0">
                <a:latin typeface="Arial" panose="020B0604020202020204" pitchFamily="34" charset="0"/>
                <a:cs typeface="Arial" panose="020B0604020202020204" pitchFamily="34" charset="0"/>
              </a:rPr>
              <a:t>  </a:t>
            </a:r>
            <a:r>
              <a:rPr sz="2400" dirty="0">
                <a:solidFill>
                  <a:srgbClr val="002060"/>
                </a:solidFill>
                <a:latin typeface="Arial" panose="020B0604020202020204" pitchFamily="34" charset="0"/>
                <a:cs typeface="Arial" panose="020B0604020202020204" pitchFamily="34" charset="0"/>
              </a:rPr>
              <a:t>Acidification of cheese milk with lactic acid to pH 6.5.</a:t>
            </a:r>
          </a:p>
          <a:p>
            <a:pPr marL="457200" indent="-457200" algn="l">
              <a:buFont typeface="Wingdings" panose="05000000000000000000" pitchFamily="2" charset="2"/>
              <a:buChar char="Ø"/>
            </a:pPr>
            <a:r>
              <a:rPr sz="2400" dirty="0">
                <a:solidFill>
                  <a:srgbClr val="002060"/>
                </a:solidFill>
                <a:latin typeface="Arial" panose="020B0604020202020204" pitchFamily="34" charset="0"/>
                <a:cs typeface="Arial" panose="020B0604020202020204" pitchFamily="34" charset="0"/>
              </a:rPr>
              <a:t>  Addition of calcium chloride @0.02%.</a:t>
            </a:r>
          </a:p>
          <a:p>
            <a:pPr marL="457200" indent="-457200" algn="l">
              <a:buFont typeface="Wingdings" panose="05000000000000000000" pitchFamily="2" charset="2"/>
              <a:buChar char="Ø"/>
            </a:pPr>
            <a:r>
              <a:rPr sz="2400" dirty="0">
                <a:solidFill>
                  <a:srgbClr val="002060"/>
                </a:solidFill>
                <a:latin typeface="Arial" panose="020B0604020202020204" pitchFamily="34" charset="0"/>
                <a:cs typeface="Arial" panose="020B0604020202020204" pitchFamily="34" charset="0"/>
              </a:rPr>
              <a:t>  Addition of more rennet within permissible limits. </a:t>
            </a:r>
          </a:p>
          <a:p>
            <a:pPr marL="457200" indent="-457200" algn="l">
              <a:buFont typeface="Wingdings" panose="05000000000000000000" pitchFamily="2" charset="2"/>
              <a:buChar char="Ø"/>
            </a:pPr>
            <a:r>
              <a:rPr sz="2400" dirty="0">
                <a:solidFill>
                  <a:srgbClr val="002060"/>
                </a:solidFill>
                <a:latin typeface="Arial" panose="020B0604020202020204" pitchFamily="34" charset="0"/>
                <a:cs typeface="Arial" panose="020B0604020202020204" pitchFamily="34" charset="0"/>
              </a:rPr>
              <a:t>  Use of higher </a:t>
            </a:r>
            <a:r>
              <a:rPr sz="2400" dirty="0" err="1">
                <a:solidFill>
                  <a:srgbClr val="002060"/>
                </a:solidFill>
                <a:latin typeface="Arial" panose="020B0604020202020204" pitchFamily="34" charset="0"/>
                <a:cs typeface="Arial" panose="020B0604020202020204" pitchFamily="34" charset="0"/>
              </a:rPr>
              <a:t>renneting</a:t>
            </a:r>
            <a:r>
              <a:rPr sz="2400" dirty="0">
                <a:solidFill>
                  <a:srgbClr val="002060"/>
                </a:solidFill>
                <a:latin typeface="Arial" panose="020B0604020202020204" pitchFamily="34" charset="0"/>
                <a:cs typeface="Arial" panose="020B0604020202020204" pitchFamily="34" charset="0"/>
              </a:rPr>
              <a:t> temperature. </a:t>
            </a:r>
          </a:p>
          <a:p>
            <a:pPr marL="457200" indent="-457200" algn="l">
              <a:buFont typeface="Wingdings" panose="05000000000000000000" pitchFamily="2" charset="2"/>
              <a:buChar char="Ø"/>
            </a:pPr>
            <a:r>
              <a:rPr sz="2400" dirty="0">
                <a:solidFill>
                  <a:srgbClr val="002060"/>
                </a:solidFill>
                <a:latin typeface="Arial" panose="020B0604020202020204" pitchFamily="34" charset="0"/>
                <a:cs typeface="Arial" panose="020B0604020202020204" pitchFamily="34" charset="0"/>
              </a:rPr>
              <a:t>  Use of higher cooking temperatures</a:t>
            </a:r>
            <a:r>
              <a:rPr sz="3200" dirty="0">
                <a:solidFill>
                  <a:srgbClr val="FFCC00"/>
                </a:solidFill>
              </a:rPr>
              <a:t>. </a:t>
            </a:r>
            <a:endParaRPr dirty="0"/>
          </a:p>
        </p:txBody>
      </p:sp>
    </p:spTree>
    <p:extLst>
      <p:ext uri="{BB962C8B-B14F-4D97-AF65-F5344CB8AC3E}">
        <p14:creationId xmlns:p14="http://schemas.microsoft.com/office/powerpoint/2010/main" val="386412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5416"/>
            <a:ext cx="8229600" cy="5988908"/>
          </a:xfrm>
        </p:spPr>
        <p:txBody>
          <a:bodyPr/>
          <a:lstStyle/>
          <a:p>
            <a:r>
              <a:rPr lang="en-US" sz="2800" u="sng" dirty="0" smtClean="0">
                <a:solidFill>
                  <a:srgbClr val="C00000"/>
                </a:solidFill>
                <a:latin typeface="Arial" panose="020B0604020202020204" pitchFamily="34" charset="0"/>
                <a:cs typeface="Arial" panose="020B0604020202020204" pitchFamily="34" charset="0"/>
              </a:rPr>
              <a:t>CLARIFICATION </a:t>
            </a:r>
            <a:r>
              <a:rPr lang="en-US" u="sng" dirty="0" smtClean="0">
                <a:solidFill>
                  <a:srgbClr val="C00000"/>
                </a:solidFill>
              </a:rPr>
              <a:t/>
            </a:r>
            <a:br>
              <a:rPr lang="en-US" u="sng" dirty="0" smtClean="0">
                <a:solidFill>
                  <a:srgbClr val="C00000"/>
                </a:solidFill>
              </a:rPr>
            </a:br>
            <a:r>
              <a:rPr sz="2800" dirty="0" err="1" smtClean="0">
                <a:solidFill>
                  <a:srgbClr val="000000"/>
                </a:solidFill>
                <a:latin typeface="Arial" panose="020B0604020202020204" pitchFamily="34" charset="0"/>
                <a:cs typeface="Arial" panose="020B0604020202020204" pitchFamily="34" charset="0"/>
              </a:rPr>
              <a:t>Clarification</a:t>
            </a:r>
            <a:r>
              <a:rPr sz="2800" dirty="0" smtClean="0">
                <a:solidFill>
                  <a:srgbClr val="000000"/>
                </a:solidFill>
                <a:latin typeface="Arial" panose="020B0604020202020204" pitchFamily="34" charset="0"/>
                <a:cs typeface="Arial" panose="020B0604020202020204" pitchFamily="34" charset="0"/>
              </a:rPr>
              <a:t> </a:t>
            </a:r>
            <a:r>
              <a:rPr lang="en-GB" sz="2800" dirty="0" smtClean="0">
                <a:solidFill>
                  <a:srgbClr val="000000"/>
                </a:solidFill>
                <a:latin typeface="Arial" panose="020B0604020202020204" pitchFamily="34" charset="0"/>
                <a:cs typeface="Arial" panose="020B0604020202020204" pitchFamily="34" charset="0"/>
              </a:rPr>
              <a:t>----- </a:t>
            </a:r>
            <a:r>
              <a:rPr sz="2800" dirty="0" smtClean="0">
                <a:solidFill>
                  <a:srgbClr val="000000"/>
                </a:solidFill>
                <a:latin typeface="Arial" panose="020B0604020202020204" pitchFamily="34" charset="0"/>
                <a:cs typeface="Arial" panose="020B0604020202020204" pitchFamily="34" charset="0"/>
              </a:rPr>
              <a:t>centrifugal </a:t>
            </a:r>
            <a:r>
              <a:rPr sz="2800" dirty="0">
                <a:solidFill>
                  <a:srgbClr val="000000"/>
                </a:solidFill>
                <a:latin typeface="Arial" panose="020B0604020202020204" pitchFamily="34" charset="0"/>
                <a:cs typeface="Arial" panose="020B0604020202020204" pitchFamily="34" charset="0"/>
              </a:rPr>
              <a:t>process used in dairy </a:t>
            </a:r>
            <a:r>
              <a:rPr lang="en-GB" sz="2800" dirty="0" smtClean="0">
                <a:solidFill>
                  <a:srgbClr val="000000"/>
                </a:solidFill>
                <a:latin typeface="Arial" panose="020B0604020202020204" pitchFamily="34" charset="0"/>
                <a:cs typeface="Arial" panose="020B0604020202020204" pitchFamily="34" charset="0"/>
              </a:rPr>
              <a:t/>
            </a:r>
            <a:br>
              <a:rPr lang="en-GB" sz="2800" dirty="0" smtClean="0">
                <a:solidFill>
                  <a:srgbClr val="000000"/>
                </a:solidFill>
                <a:latin typeface="Arial" panose="020B0604020202020204" pitchFamily="34" charset="0"/>
                <a:cs typeface="Arial" panose="020B0604020202020204" pitchFamily="34" charset="0"/>
              </a:rPr>
            </a:br>
            <a:r>
              <a:rPr sz="2800" dirty="0" smtClean="0">
                <a:solidFill>
                  <a:srgbClr val="000000"/>
                </a:solidFill>
                <a:latin typeface="Arial" panose="020B0604020202020204" pitchFamily="34" charset="0"/>
                <a:cs typeface="Arial" panose="020B0604020202020204" pitchFamily="34" charset="0"/>
              </a:rPr>
              <a:t>industries</a:t>
            </a:r>
            <a:r>
              <a:rPr lang="en-GB" sz="3200" dirty="0" smtClean="0">
                <a:solidFill>
                  <a:srgbClr val="000000"/>
                </a:solidFill>
              </a:rPr>
              <a:t/>
            </a:r>
            <a:br>
              <a:rPr lang="en-GB" sz="3200" dirty="0" smtClean="0">
                <a:solidFill>
                  <a:srgbClr val="000000"/>
                </a:solidFill>
              </a:rPr>
            </a:br>
            <a:endParaRPr dirty="0"/>
          </a:p>
          <a:p>
            <a:pPr marL="457200" indent="-457200" algn="l">
              <a:buFont typeface="Wingdings" panose="05000000000000000000" pitchFamily="2" charset="2"/>
              <a:buChar char="Ø"/>
            </a:pPr>
            <a:r>
              <a:rPr lang="en-GB" sz="2800" dirty="0" smtClean="0">
                <a:solidFill>
                  <a:srgbClr val="002060"/>
                </a:solidFill>
                <a:latin typeface="Arial" panose="020B0604020202020204" pitchFamily="34" charset="0"/>
                <a:cs typeface="Arial" panose="020B0604020202020204" pitchFamily="34" charset="0"/>
              </a:rPr>
              <a:t>U</a:t>
            </a:r>
            <a:r>
              <a:rPr sz="2800" dirty="0" err="1" smtClean="0">
                <a:solidFill>
                  <a:srgbClr val="002060"/>
                </a:solidFill>
                <a:latin typeface="Arial" panose="020B0604020202020204" pitchFamily="34" charset="0"/>
                <a:cs typeface="Arial" panose="020B0604020202020204" pitchFamily="34" charset="0"/>
              </a:rPr>
              <a:t>sed</a:t>
            </a:r>
            <a:r>
              <a:rPr sz="2800" dirty="0" smtClean="0">
                <a:solidFill>
                  <a:srgbClr val="002060"/>
                </a:solidFill>
                <a:latin typeface="Arial" panose="020B0604020202020204" pitchFamily="34" charset="0"/>
                <a:cs typeface="Arial" panose="020B0604020202020204" pitchFamily="34" charset="0"/>
              </a:rPr>
              <a:t> </a:t>
            </a:r>
            <a:r>
              <a:rPr lang="en-GB" sz="2800" dirty="0" smtClean="0">
                <a:solidFill>
                  <a:srgbClr val="002060"/>
                </a:solidFill>
                <a:latin typeface="Arial" panose="020B0604020202020204" pitchFamily="34" charset="0"/>
                <a:cs typeface="Arial" panose="020B0604020202020204" pitchFamily="34" charset="0"/>
              </a:rPr>
              <a:t>------</a:t>
            </a:r>
            <a:r>
              <a:rPr sz="2800" dirty="0" smtClean="0">
                <a:solidFill>
                  <a:srgbClr val="002060"/>
                </a:solidFill>
                <a:latin typeface="Arial" panose="020B0604020202020204" pitchFamily="34" charset="0"/>
                <a:cs typeface="Arial" panose="020B0604020202020204" pitchFamily="34" charset="0"/>
              </a:rPr>
              <a:t> </a:t>
            </a:r>
            <a:r>
              <a:rPr sz="2800" dirty="0">
                <a:solidFill>
                  <a:srgbClr val="002060"/>
                </a:solidFill>
                <a:latin typeface="Arial" panose="020B0604020202020204" pitchFamily="34" charset="0"/>
                <a:cs typeface="Arial" panose="020B0604020202020204" pitchFamily="34" charset="0"/>
              </a:rPr>
              <a:t>remove leukocytes, cellular debris and particles from earth or fodder gaining entry into milk. </a:t>
            </a:r>
            <a:r>
              <a:rPr lang="en-GB" sz="2800" dirty="0" smtClean="0">
                <a:solidFill>
                  <a:srgbClr val="002060"/>
                </a:solidFill>
                <a:latin typeface="Arial" panose="020B0604020202020204" pitchFamily="34" charset="0"/>
                <a:cs typeface="Arial" panose="020B0604020202020204" pitchFamily="34" charset="0"/>
              </a:rPr>
              <a:t/>
            </a:r>
            <a:br>
              <a:rPr lang="en-GB" sz="2800" dirty="0" smtClean="0">
                <a:solidFill>
                  <a:srgbClr val="002060"/>
                </a:solidFill>
                <a:latin typeface="Arial" panose="020B0604020202020204" pitchFamily="34" charset="0"/>
                <a:cs typeface="Arial" panose="020B0604020202020204" pitchFamily="34" charset="0"/>
              </a:rPr>
            </a:br>
            <a:endParaRPr sz="2800" dirty="0">
              <a:solidFill>
                <a:srgbClr val="002060"/>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Ø"/>
            </a:pPr>
            <a:r>
              <a:rPr sz="2800" dirty="0">
                <a:solidFill>
                  <a:srgbClr val="002060"/>
                </a:solidFill>
                <a:latin typeface="Arial" panose="020B0604020202020204" pitchFamily="34" charset="0"/>
                <a:cs typeface="Arial" panose="020B0604020202020204" pitchFamily="34" charset="0"/>
              </a:rPr>
              <a:t>Centrifugation of milk by the clarifier removes much of small sized particles in milk, having a specific gravity higher than 1.032, particularly dirt, cells and larger microorganisms if they are present in clumps</a:t>
            </a:r>
            <a:r>
              <a:rPr sz="2800" dirty="0">
                <a:solidFill>
                  <a:srgbClr val="000000"/>
                </a:solidFill>
              </a:rPr>
              <a:t>. </a:t>
            </a:r>
            <a:endParaRPr sz="2800" dirty="0"/>
          </a:p>
        </p:txBody>
      </p:sp>
    </p:spTree>
    <p:extLst>
      <p:ext uri="{BB962C8B-B14F-4D97-AF65-F5344CB8AC3E}">
        <p14:creationId xmlns:p14="http://schemas.microsoft.com/office/powerpoint/2010/main" val="386412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151" y="218302"/>
            <a:ext cx="7961870" cy="6034216"/>
          </a:xfrm>
        </p:spPr>
        <p:txBody>
          <a:bodyPr>
            <a:normAutofit fontScale="90000"/>
          </a:bodyPr>
          <a:lstStyle/>
          <a:p>
            <a:r>
              <a:rPr lang="en-US" sz="3100" u="sng" dirty="0" smtClean="0">
                <a:solidFill>
                  <a:srgbClr val="C00000"/>
                </a:solidFill>
                <a:latin typeface="Arial" panose="020B0604020202020204" pitchFamily="34" charset="0"/>
                <a:cs typeface="Arial" panose="020B0604020202020204" pitchFamily="34" charset="0"/>
              </a:rPr>
              <a:t/>
            </a:r>
            <a:br>
              <a:rPr lang="en-US" sz="3100" u="sng" dirty="0" smtClean="0">
                <a:solidFill>
                  <a:srgbClr val="C00000"/>
                </a:solidFill>
                <a:latin typeface="Arial" panose="020B0604020202020204" pitchFamily="34" charset="0"/>
                <a:cs typeface="Arial" panose="020B0604020202020204" pitchFamily="34" charset="0"/>
              </a:rPr>
            </a:br>
            <a:r>
              <a:rPr lang="en-US" sz="3100" u="sng" dirty="0" smtClean="0">
                <a:solidFill>
                  <a:srgbClr val="C00000"/>
                </a:solidFill>
                <a:latin typeface="Arial" panose="020B0604020202020204" pitchFamily="34" charset="0"/>
                <a:cs typeface="Arial" panose="020B0604020202020204" pitchFamily="34" charset="0"/>
              </a:rPr>
              <a:t>BACTOFUGATION</a:t>
            </a:r>
            <a:r>
              <a:rPr lang="en-US" sz="4000" u="sng" dirty="0" smtClean="0">
                <a:solidFill>
                  <a:srgbClr val="C00000"/>
                </a:solidFill>
              </a:rPr>
              <a:t> </a:t>
            </a:r>
            <a:r>
              <a:rPr lang="en-US" u="sng" dirty="0" smtClean="0"/>
              <a:t/>
            </a:r>
            <a:br>
              <a:rPr lang="en-US" u="sng" dirty="0" smtClean="0"/>
            </a:br>
            <a:r>
              <a:rPr sz="3000" dirty="0" err="1" smtClean="0">
                <a:solidFill>
                  <a:srgbClr val="002060"/>
                </a:solidFill>
                <a:latin typeface="Arial" panose="020B0604020202020204" pitchFamily="34" charset="0"/>
                <a:cs typeface="Arial" panose="020B0604020202020204" pitchFamily="34" charset="0"/>
              </a:rPr>
              <a:t>Bactofugation</a:t>
            </a:r>
            <a:r>
              <a:rPr sz="3000" dirty="0" smtClean="0">
                <a:solidFill>
                  <a:srgbClr val="002060"/>
                </a:solidFill>
                <a:latin typeface="Arial" panose="020B0604020202020204" pitchFamily="34" charset="0"/>
                <a:cs typeface="Arial" panose="020B0604020202020204" pitchFamily="34" charset="0"/>
              </a:rPr>
              <a:t> </a:t>
            </a:r>
            <a:r>
              <a:rPr lang="en-GB" sz="3000" dirty="0" smtClean="0">
                <a:solidFill>
                  <a:srgbClr val="002060"/>
                </a:solidFill>
                <a:latin typeface="Arial" panose="020B0604020202020204" pitchFamily="34" charset="0"/>
                <a:cs typeface="Arial" panose="020B0604020202020204" pitchFamily="34" charset="0"/>
              </a:rPr>
              <a:t>---</a:t>
            </a:r>
            <a:r>
              <a:rPr sz="3000" dirty="0" smtClean="0">
                <a:solidFill>
                  <a:srgbClr val="002060"/>
                </a:solidFill>
                <a:latin typeface="Arial" panose="020B0604020202020204" pitchFamily="34" charset="0"/>
                <a:cs typeface="Arial" panose="020B0604020202020204" pitchFamily="34" charset="0"/>
              </a:rPr>
              <a:t> </a:t>
            </a:r>
            <a:r>
              <a:rPr sz="3000" dirty="0">
                <a:solidFill>
                  <a:srgbClr val="002060"/>
                </a:solidFill>
                <a:latin typeface="Arial" panose="020B0604020202020204" pitchFamily="34" charset="0"/>
                <a:cs typeface="Arial" panose="020B0604020202020204" pitchFamily="34" charset="0"/>
              </a:rPr>
              <a:t>physical process through which bacteria are removed from milk,  the size and density of bacteria being the criteria for their removal </a:t>
            </a:r>
            <a:endParaRPr sz="3000" dirty="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Ø"/>
            </a:pPr>
            <a:r>
              <a:rPr sz="2700" dirty="0">
                <a:solidFill>
                  <a:srgbClr val="002060"/>
                </a:solidFill>
                <a:latin typeface="Arial" panose="020B0604020202020204" pitchFamily="34" charset="0"/>
                <a:cs typeface="Arial" panose="020B0604020202020204" pitchFamily="34" charset="0"/>
              </a:rPr>
              <a:t>The other factors deciding the efficiency of </a:t>
            </a:r>
            <a:r>
              <a:rPr lang="en-GB" sz="2700" dirty="0" err="1">
                <a:solidFill>
                  <a:srgbClr val="002060"/>
                </a:solidFill>
                <a:latin typeface="Arial" panose="020B0604020202020204" pitchFamily="34" charset="0"/>
                <a:cs typeface="Arial" panose="020B0604020202020204" pitchFamily="34" charset="0"/>
              </a:rPr>
              <a:t>B</a:t>
            </a:r>
            <a:r>
              <a:rPr sz="2700" dirty="0" err="1" smtClean="0">
                <a:solidFill>
                  <a:srgbClr val="002060"/>
                </a:solidFill>
                <a:latin typeface="Arial" panose="020B0604020202020204" pitchFamily="34" charset="0"/>
                <a:cs typeface="Arial" panose="020B0604020202020204" pitchFamily="34" charset="0"/>
              </a:rPr>
              <a:t>actofuge</a:t>
            </a:r>
            <a:r>
              <a:rPr sz="2700" dirty="0" smtClean="0">
                <a:solidFill>
                  <a:srgbClr val="002060"/>
                </a:solidFill>
                <a:latin typeface="Arial" panose="020B0604020202020204" pitchFamily="34" charset="0"/>
                <a:cs typeface="Arial" panose="020B0604020202020204" pitchFamily="34" charset="0"/>
              </a:rPr>
              <a:t> </a:t>
            </a:r>
            <a:r>
              <a:rPr sz="2700" dirty="0">
                <a:solidFill>
                  <a:srgbClr val="002060"/>
                </a:solidFill>
                <a:latin typeface="Arial" panose="020B0604020202020204" pitchFamily="34" charset="0"/>
                <a:cs typeface="Arial" panose="020B0604020202020204" pitchFamily="34" charset="0"/>
              </a:rPr>
              <a:t>to remove bacteria </a:t>
            </a:r>
            <a:r>
              <a:rPr lang="en-GB" sz="2700" dirty="0" smtClean="0">
                <a:solidFill>
                  <a:srgbClr val="002060"/>
                </a:solidFill>
                <a:latin typeface="Arial" panose="020B0604020202020204" pitchFamily="34" charset="0"/>
                <a:cs typeface="Arial" panose="020B0604020202020204" pitchFamily="34" charset="0"/>
              </a:rPr>
              <a:t>---</a:t>
            </a:r>
            <a:br>
              <a:rPr lang="en-GB" sz="2700" dirty="0" smtClean="0">
                <a:solidFill>
                  <a:srgbClr val="002060"/>
                </a:solidFill>
                <a:latin typeface="Arial" panose="020B0604020202020204" pitchFamily="34" charset="0"/>
                <a:cs typeface="Arial" panose="020B0604020202020204" pitchFamily="34" charset="0"/>
              </a:rPr>
            </a:br>
            <a:r>
              <a:rPr sz="2700" dirty="0" smtClean="0">
                <a:solidFill>
                  <a:srgbClr val="002060"/>
                </a:solidFill>
                <a:latin typeface="Arial" panose="020B0604020202020204" pitchFamily="34" charset="0"/>
                <a:cs typeface="Arial" panose="020B0604020202020204" pitchFamily="34" charset="0"/>
              </a:rPr>
              <a:t> </a:t>
            </a:r>
            <a:r>
              <a:rPr lang="en-GB" sz="2700" dirty="0">
                <a:solidFill>
                  <a:schemeClr val="accent5">
                    <a:lumMod val="75000"/>
                  </a:schemeClr>
                </a:solidFill>
                <a:latin typeface="Arial" panose="020B0604020202020204" pitchFamily="34" charset="0"/>
                <a:cs typeface="Arial" panose="020B0604020202020204" pitchFamily="34" charset="0"/>
              </a:rPr>
              <a:t>I</a:t>
            </a:r>
            <a:r>
              <a:rPr sz="2700" dirty="0" err="1" smtClean="0">
                <a:solidFill>
                  <a:schemeClr val="accent5">
                    <a:lumMod val="75000"/>
                  </a:schemeClr>
                </a:solidFill>
                <a:latin typeface="Arial" panose="020B0604020202020204" pitchFamily="34" charset="0"/>
                <a:cs typeface="Arial" panose="020B0604020202020204" pitchFamily="34" charset="0"/>
              </a:rPr>
              <a:t>nitial</a:t>
            </a:r>
            <a:r>
              <a:rPr sz="2700" dirty="0" smtClean="0">
                <a:solidFill>
                  <a:schemeClr val="accent5">
                    <a:lumMod val="75000"/>
                  </a:schemeClr>
                </a:solidFill>
                <a:latin typeface="Arial" panose="020B0604020202020204" pitchFamily="34" charset="0"/>
                <a:cs typeface="Arial" panose="020B0604020202020204" pitchFamily="34" charset="0"/>
              </a:rPr>
              <a:t> </a:t>
            </a:r>
            <a:r>
              <a:rPr sz="2700" dirty="0">
                <a:solidFill>
                  <a:schemeClr val="accent5">
                    <a:lumMod val="75000"/>
                  </a:schemeClr>
                </a:solidFill>
                <a:latin typeface="Arial" panose="020B0604020202020204" pitchFamily="34" charset="0"/>
                <a:cs typeface="Arial" panose="020B0604020202020204" pitchFamily="34" charset="0"/>
              </a:rPr>
              <a:t>bacterial load, </a:t>
            </a:r>
            <a:r>
              <a:rPr lang="en-GB" sz="2700" dirty="0" smtClean="0">
                <a:solidFill>
                  <a:schemeClr val="accent5">
                    <a:lumMod val="75000"/>
                  </a:schemeClr>
                </a:solidFill>
                <a:latin typeface="Arial" panose="020B0604020202020204" pitchFamily="34" charset="0"/>
                <a:cs typeface="Arial" panose="020B0604020202020204" pitchFamily="34" charset="0"/>
              </a:rPr>
              <a:t/>
            </a:r>
            <a:br>
              <a:rPr lang="en-GB" sz="2700" dirty="0" smtClean="0">
                <a:solidFill>
                  <a:schemeClr val="accent5">
                    <a:lumMod val="75000"/>
                  </a:schemeClr>
                </a:solidFill>
                <a:latin typeface="Arial" panose="020B0604020202020204" pitchFamily="34" charset="0"/>
                <a:cs typeface="Arial" panose="020B0604020202020204" pitchFamily="34" charset="0"/>
              </a:rPr>
            </a:br>
            <a:r>
              <a:rPr sz="2700" dirty="0" smtClean="0">
                <a:solidFill>
                  <a:schemeClr val="accent5">
                    <a:lumMod val="75000"/>
                  </a:schemeClr>
                </a:solidFill>
                <a:latin typeface="Arial" panose="020B0604020202020204" pitchFamily="34" charset="0"/>
                <a:cs typeface="Arial" panose="020B0604020202020204" pitchFamily="34" charset="0"/>
              </a:rPr>
              <a:t> </a:t>
            </a:r>
            <a:r>
              <a:rPr lang="en-GB" sz="2700" dirty="0">
                <a:solidFill>
                  <a:schemeClr val="accent5">
                    <a:lumMod val="75000"/>
                  </a:schemeClr>
                </a:solidFill>
                <a:latin typeface="Arial" panose="020B0604020202020204" pitchFamily="34" charset="0"/>
                <a:cs typeface="Arial" panose="020B0604020202020204" pitchFamily="34" charset="0"/>
              </a:rPr>
              <a:t>P</a:t>
            </a:r>
            <a:r>
              <a:rPr sz="2700" dirty="0" smtClean="0">
                <a:solidFill>
                  <a:schemeClr val="accent5">
                    <a:lumMod val="75000"/>
                  </a:schemeClr>
                </a:solidFill>
                <a:latin typeface="Arial" panose="020B0604020202020204" pitchFamily="34" charset="0"/>
                <a:cs typeface="Arial" panose="020B0604020202020204" pitchFamily="34" charset="0"/>
              </a:rPr>
              <a:t>re-treatment </a:t>
            </a:r>
            <a:r>
              <a:rPr sz="2700" dirty="0">
                <a:solidFill>
                  <a:schemeClr val="accent5">
                    <a:lumMod val="75000"/>
                  </a:schemeClr>
                </a:solidFill>
                <a:latin typeface="Arial" panose="020B0604020202020204" pitchFamily="34" charset="0"/>
                <a:cs typeface="Arial" panose="020B0604020202020204" pitchFamily="34" charset="0"/>
              </a:rPr>
              <a:t>of milk, </a:t>
            </a:r>
            <a:r>
              <a:rPr lang="en-GB" sz="2700" dirty="0" smtClean="0">
                <a:solidFill>
                  <a:schemeClr val="accent5">
                    <a:lumMod val="75000"/>
                  </a:schemeClr>
                </a:solidFill>
                <a:latin typeface="Arial" panose="020B0604020202020204" pitchFamily="34" charset="0"/>
                <a:cs typeface="Arial" panose="020B0604020202020204" pitchFamily="34" charset="0"/>
              </a:rPr>
              <a:t/>
            </a:r>
            <a:br>
              <a:rPr lang="en-GB" sz="2700" dirty="0" smtClean="0">
                <a:solidFill>
                  <a:schemeClr val="accent5">
                    <a:lumMod val="75000"/>
                  </a:schemeClr>
                </a:solidFill>
                <a:latin typeface="Arial" panose="020B0604020202020204" pitchFamily="34" charset="0"/>
                <a:cs typeface="Arial" panose="020B0604020202020204" pitchFamily="34" charset="0"/>
              </a:rPr>
            </a:br>
            <a:r>
              <a:rPr sz="2700" dirty="0" smtClean="0">
                <a:solidFill>
                  <a:schemeClr val="accent5">
                    <a:lumMod val="75000"/>
                  </a:schemeClr>
                </a:solidFill>
                <a:latin typeface="Arial" panose="020B0604020202020204" pitchFamily="34" charset="0"/>
                <a:cs typeface="Arial" panose="020B0604020202020204" pitchFamily="34" charset="0"/>
              </a:rPr>
              <a:t> </a:t>
            </a:r>
            <a:r>
              <a:rPr lang="en-GB" sz="2700" dirty="0">
                <a:solidFill>
                  <a:schemeClr val="accent5">
                    <a:lumMod val="75000"/>
                  </a:schemeClr>
                </a:solidFill>
                <a:latin typeface="Arial" panose="020B0604020202020204" pitchFamily="34" charset="0"/>
                <a:cs typeface="Arial" panose="020B0604020202020204" pitchFamily="34" charset="0"/>
              </a:rPr>
              <a:t>T</a:t>
            </a:r>
            <a:r>
              <a:rPr sz="2700" dirty="0" err="1" smtClean="0">
                <a:solidFill>
                  <a:schemeClr val="accent5">
                    <a:lumMod val="75000"/>
                  </a:schemeClr>
                </a:solidFill>
                <a:latin typeface="Arial" panose="020B0604020202020204" pitchFamily="34" charset="0"/>
                <a:cs typeface="Arial" panose="020B0604020202020204" pitchFamily="34" charset="0"/>
              </a:rPr>
              <a:t>hroughout</a:t>
            </a:r>
            <a:r>
              <a:rPr sz="2700" dirty="0" smtClean="0">
                <a:solidFill>
                  <a:schemeClr val="accent5">
                    <a:lumMod val="75000"/>
                  </a:schemeClr>
                </a:solidFill>
                <a:latin typeface="Arial" panose="020B0604020202020204" pitchFamily="34" charset="0"/>
                <a:cs typeface="Arial" panose="020B0604020202020204" pitchFamily="34" charset="0"/>
              </a:rPr>
              <a:t> </a:t>
            </a:r>
            <a:r>
              <a:rPr sz="2700" dirty="0">
                <a:solidFill>
                  <a:schemeClr val="accent5">
                    <a:lumMod val="75000"/>
                  </a:schemeClr>
                </a:solidFill>
                <a:latin typeface="Arial" panose="020B0604020202020204" pitchFamily="34" charset="0"/>
                <a:cs typeface="Arial" panose="020B0604020202020204" pitchFamily="34" charset="0"/>
              </a:rPr>
              <a:t>of machine, </a:t>
            </a:r>
            <a:r>
              <a:rPr lang="en-GB" sz="2700" dirty="0" smtClean="0">
                <a:solidFill>
                  <a:schemeClr val="accent5">
                    <a:lumMod val="75000"/>
                  </a:schemeClr>
                </a:solidFill>
                <a:latin typeface="Arial" panose="020B0604020202020204" pitchFamily="34" charset="0"/>
                <a:cs typeface="Arial" panose="020B0604020202020204" pitchFamily="34" charset="0"/>
              </a:rPr>
              <a:t/>
            </a:r>
            <a:br>
              <a:rPr lang="en-GB" sz="2700" dirty="0" smtClean="0">
                <a:solidFill>
                  <a:schemeClr val="accent5">
                    <a:lumMod val="75000"/>
                  </a:schemeClr>
                </a:solidFill>
                <a:latin typeface="Arial" panose="020B0604020202020204" pitchFamily="34" charset="0"/>
                <a:cs typeface="Arial" panose="020B0604020202020204" pitchFamily="34" charset="0"/>
              </a:rPr>
            </a:br>
            <a:r>
              <a:rPr sz="2700" dirty="0" smtClean="0">
                <a:solidFill>
                  <a:schemeClr val="accent5">
                    <a:lumMod val="75000"/>
                  </a:schemeClr>
                </a:solidFill>
                <a:latin typeface="Arial" panose="020B0604020202020204" pitchFamily="34" charset="0"/>
                <a:cs typeface="Arial" panose="020B0604020202020204" pitchFamily="34" charset="0"/>
              </a:rPr>
              <a:t> </a:t>
            </a:r>
            <a:r>
              <a:rPr lang="en-GB" sz="2700" dirty="0">
                <a:solidFill>
                  <a:schemeClr val="accent5">
                    <a:lumMod val="75000"/>
                  </a:schemeClr>
                </a:solidFill>
                <a:latin typeface="Arial" panose="020B0604020202020204" pitchFamily="34" charset="0"/>
                <a:cs typeface="Arial" panose="020B0604020202020204" pitchFamily="34" charset="0"/>
              </a:rPr>
              <a:t>V</a:t>
            </a:r>
            <a:r>
              <a:rPr sz="2700" dirty="0" err="1" smtClean="0">
                <a:solidFill>
                  <a:schemeClr val="accent5">
                    <a:lumMod val="75000"/>
                  </a:schemeClr>
                </a:solidFill>
                <a:latin typeface="Arial" panose="020B0604020202020204" pitchFamily="34" charset="0"/>
                <a:cs typeface="Arial" panose="020B0604020202020204" pitchFamily="34" charset="0"/>
              </a:rPr>
              <a:t>olume</a:t>
            </a:r>
            <a:r>
              <a:rPr sz="2700" dirty="0" smtClean="0">
                <a:solidFill>
                  <a:schemeClr val="accent5">
                    <a:lumMod val="75000"/>
                  </a:schemeClr>
                </a:solidFill>
                <a:latin typeface="Arial" panose="020B0604020202020204" pitchFamily="34" charset="0"/>
                <a:cs typeface="Arial" panose="020B0604020202020204" pitchFamily="34" charset="0"/>
              </a:rPr>
              <a:t> </a:t>
            </a:r>
            <a:r>
              <a:rPr sz="2700" dirty="0">
                <a:solidFill>
                  <a:schemeClr val="accent5">
                    <a:lumMod val="75000"/>
                  </a:schemeClr>
                </a:solidFill>
                <a:latin typeface="Arial" panose="020B0604020202020204" pitchFamily="34" charset="0"/>
                <a:cs typeface="Arial" panose="020B0604020202020204" pitchFamily="34" charset="0"/>
              </a:rPr>
              <a:t>of </a:t>
            </a:r>
            <a:r>
              <a:rPr sz="2700" dirty="0" err="1">
                <a:solidFill>
                  <a:schemeClr val="accent5">
                    <a:lumMod val="75000"/>
                  </a:schemeClr>
                </a:solidFill>
                <a:latin typeface="Arial" panose="020B0604020202020204" pitchFamily="34" charset="0"/>
                <a:cs typeface="Arial" panose="020B0604020202020204" pitchFamily="34" charset="0"/>
              </a:rPr>
              <a:t>bactofugate</a:t>
            </a:r>
            <a:r>
              <a:rPr sz="2700" dirty="0">
                <a:solidFill>
                  <a:schemeClr val="accent5">
                    <a:lumMod val="75000"/>
                  </a:schemeClr>
                </a:solidFill>
                <a:latin typeface="Arial" panose="020B0604020202020204" pitchFamily="34" charset="0"/>
                <a:cs typeface="Arial" panose="020B0604020202020204" pitchFamily="34" charset="0"/>
              </a:rPr>
              <a:t> to throughout, </a:t>
            </a:r>
            <a:r>
              <a:rPr lang="en-GB" sz="2700" dirty="0" smtClean="0">
                <a:solidFill>
                  <a:schemeClr val="accent5">
                    <a:lumMod val="75000"/>
                  </a:schemeClr>
                </a:solidFill>
                <a:latin typeface="Arial" panose="020B0604020202020204" pitchFamily="34" charset="0"/>
                <a:cs typeface="Arial" panose="020B0604020202020204" pitchFamily="34" charset="0"/>
              </a:rPr>
              <a:t/>
            </a:r>
            <a:br>
              <a:rPr lang="en-GB" sz="2700" dirty="0" smtClean="0">
                <a:solidFill>
                  <a:schemeClr val="accent5">
                    <a:lumMod val="75000"/>
                  </a:schemeClr>
                </a:solidFill>
                <a:latin typeface="Arial" panose="020B0604020202020204" pitchFamily="34" charset="0"/>
                <a:cs typeface="Arial" panose="020B0604020202020204" pitchFamily="34" charset="0"/>
              </a:rPr>
            </a:br>
            <a:r>
              <a:rPr sz="2700" dirty="0" smtClean="0">
                <a:solidFill>
                  <a:schemeClr val="accent5">
                    <a:lumMod val="75000"/>
                  </a:schemeClr>
                </a:solidFill>
                <a:latin typeface="Arial" panose="020B0604020202020204" pitchFamily="34" charset="0"/>
                <a:cs typeface="Arial" panose="020B0604020202020204" pitchFamily="34" charset="0"/>
              </a:rPr>
              <a:t> </a:t>
            </a:r>
            <a:r>
              <a:rPr lang="en-GB" sz="2700" dirty="0">
                <a:solidFill>
                  <a:schemeClr val="accent5">
                    <a:lumMod val="75000"/>
                  </a:schemeClr>
                </a:solidFill>
                <a:latin typeface="Arial" panose="020B0604020202020204" pitchFamily="34" charset="0"/>
                <a:cs typeface="Arial" panose="020B0604020202020204" pitchFamily="34" charset="0"/>
              </a:rPr>
              <a:t>F</a:t>
            </a:r>
            <a:r>
              <a:rPr sz="2700" dirty="0" err="1" smtClean="0">
                <a:solidFill>
                  <a:schemeClr val="accent5">
                    <a:lumMod val="75000"/>
                  </a:schemeClr>
                </a:solidFill>
                <a:latin typeface="Arial" panose="020B0604020202020204" pitchFamily="34" charset="0"/>
                <a:cs typeface="Arial" panose="020B0604020202020204" pitchFamily="34" charset="0"/>
              </a:rPr>
              <a:t>requency</a:t>
            </a:r>
            <a:r>
              <a:rPr sz="2700" dirty="0" smtClean="0">
                <a:solidFill>
                  <a:schemeClr val="accent5">
                    <a:lumMod val="75000"/>
                  </a:schemeClr>
                </a:solidFill>
                <a:latin typeface="Arial" panose="020B0604020202020204" pitchFamily="34" charset="0"/>
                <a:cs typeface="Arial" panose="020B0604020202020204" pitchFamily="34" charset="0"/>
              </a:rPr>
              <a:t> </a:t>
            </a:r>
            <a:r>
              <a:rPr sz="2700" dirty="0">
                <a:solidFill>
                  <a:schemeClr val="accent5">
                    <a:lumMod val="75000"/>
                  </a:schemeClr>
                </a:solidFill>
                <a:latin typeface="Arial" panose="020B0604020202020204" pitchFamily="34" charset="0"/>
                <a:cs typeface="Arial" panose="020B0604020202020204" pitchFamily="34" charset="0"/>
              </a:rPr>
              <a:t>of partial </a:t>
            </a:r>
            <a:r>
              <a:rPr sz="2700" dirty="0" err="1">
                <a:solidFill>
                  <a:schemeClr val="accent5">
                    <a:lumMod val="75000"/>
                  </a:schemeClr>
                </a:solidFill>
                <a:latin typeface="Arial" panose="020B0604020202020204" pitchFamily="34" charset="0"/>
                <a:cs typeface="Arial" panose="020B0604020202020204" pitchFamily="34" charset="0"/>
              </a:rPr>
              <a:t>desludging</a:t>
            </a:r>
            <a:r>
              <a:rPr sz="2700" dirty="0">
                <a:solidFill>
                  <a:schemeClr val="accent5">
                    <a:lumMod val="75000"/>
                  </a:schemeClr>
                </a:solidFill>
                <a:latin typeface="Arial" panose="020B0604020202020204" pitchFamily="34" charset="0"/>
                <a:cs typeface="Arial" panose="020B0604020202020204" pitchFamily="34" charset="0"/>
              </a:rPr>
              <a:t> and duration of the run.</a:t>
            </a:r>
          </a:p>
          <a:p>
            <a:pPr algn="l">
              <a:buFont typeface="WPS Special 1"/>
              <a:buChar char="l"/>
            </a:pPr>
            <a:r>
              <a:rPr sz="2700" dirty="0" err="1">
                <a:solidFill>
                  <a:srgbClr val="002060"/>
                </a:solidFill>
                <a:latin typeface="Arial" panose="020B0604020202020204" pitchFamily="34" charset="0"/>
                <a:cs typeface="Arial" panose="020B0604020202020204" pitchFamily="34" charset="0"/>
              </a:rPr>
              <a:t>Bactofuge</a:t>
            </a:r>
            <a:r>
              <a:rPr sz="2700" dirty="0">
                <a:solidFill>
                  <a:srgbClr val="002060"/>
                </a:solidFill>
                <a:latin typeface="Arial" panose="020B0604020202020204" pitchFamily="34" charset="0"/>
                <a:cs typeface="Arial" panose="020B0604020202020204" pitchFamily="34" charset="0"/>
              </a:rPr>
              <a:t> is a clarifier with one inlet for raw milk and one outlet for treated milk</a:t>
            </a:r>
            <a:r>
              <a:rPr sz="3200" dirty="0">
                <a:solidFill>
                  <a:srgbClr val="000000"/>
                </a:solidFill>
              </a:rPr>
              <a:t>. </a:t>
            </a:r>
            <a:endParaRPr dirty="0"/>
          </a:p>
        </p:txBody>
      </p:sp>
    </p:spTree>
    <p:extLst>
      <p:ext uri="{BB962C8B-B14F-4D97-AF65-F5344CB8AC3E}">
        <p14:creationId xmlns:p14="http://schemas.microsoft.com/office/powerpoint/2010/main" val="3864121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59" y="333632"/>
            <a:ext cx="8229600" cy="6013621"/>
          </a:xfrm>
        </p:spPr>
        <p:txBody>
          <a:bodyPr>
            <a:normAutofit/>
          </a:bodyPr>
          <a:lstStyle/>
          <a:p>
            <a:pPr algn="l">
              <a:buFont typeface="WPS Special 1"/>
              <a:buChar char="l"/>
            </a:pPr>
            <a:r>
              <a:rPr lang="en-GB" sz="2800" dirty="0" smtClean="0">
                <a:solidFill>
                  <a:srgbClr val="002060"/>
                </a:solidFill>
                <a:latin typeface="Arial" panose="020B0604020202020204" pitchFamily="34" charset="0"/>
                <a:cs typeface="Arial" panose="020B0604020202020204" pitchFamily="34" charset="0"/>
              </a:rPr>
              <a:t>Consists </a:t>
            </a:r>
            <a:r>
              <a:rPr sz="2800" dirty="0" smtClean="0">
                <a:solidFill>
                  <a:srgbClr val="002060"/>
                </a:solidFill>
                <a:latin typeface="Arial" panose="020B0604020202020204" pitchFamily="34" charset="0"/>
                <a:cs typeface="Arial" panose="020B0604020202020204" pitchFamily="34" charset="0"/>
              </a:rPr>
              <a:t>2-4 </a:t>
            </a:r>
            <a:r>
              <a:rPr sz="2800" dirty="0">
                <a:solidFill>
                  <a:srgbClr val="002060"/>
                </a:solidFill>
                <a:latin typeface="Arial" panose="020B0604020202020204" pitchFamily="34" charset="0"/>
                <a:cs typeface="Arial" panose="020B0604020202020204" pitchFamily="34" charset="0"/>
              </a:rPr>
              <a:t>nozzles fitted into the bowl wall for the discharge of skim milk. </a:t>
            </a:r>
            <a:r>
              <a:rPr lang="en-GB" sz="2800" dirty="0" smtClean="0">
                <a:solidFill>
                  <a:srgbClr val="002060"/>
                </a:solidFill>
                <a:latin typeface="Arial" panose="020B0604020202020204" pitchFamily="34" charset="0"/>
                <a:cs typeface="Arial" panose="020B0604020202020204" pitchFamily="34" charset="0"/>
              </a:rPr>
              <a:t/>
            </a:r>
            <a:br>
              <a:rPr lang="en-GB" sz="2800" dirty="0" smtClean="0">
                <a:solidFill>
                  <a:srgbClr val="002060"/>
                </a:solidFill>
                <a:latin typeface="Arial" panose="020B0604020202020204" pitchFamily="34" charset="0"/>
                <a:cs typeface="Arial" panose="020B0604020202020204" pitchFamily="34" charset="0"/>
              </a:rPr>
            </a:br>
            <a:endParaRPr lang="en-US" sz="2800" dirty="0">
              <a:solidFill>
                <a:srgbClr val="002060"/>
              </a:solidFill>
              <a:latin typeface="Arial" panose="020B0604020202020204" pitchFamily="34" charset="0"/>
              <a:cs typeface="Arial" panose="020B0604020202020204" pitchFamily="34" charset="0"/>
            </a:endParaRPr>
          </a:p>
          <a:p>
            <a:pPr algn="l">
              <a:buFont typeface="WPS Special 1"/>
              <a:buChar char="l"/>
            </a:pPr>
            <a:r>
              <a:rPr sz="2800" dirty="0">
                <a:solidFill>
                  <a:srgbClr val="002060"/>
                </a:solidFill>
                <a:latin typeface="Arial" panose="020B0604020202020204" pitchFamily="34" charset="0"/>
                <a:cs typeface="Arial" panose="020B0604020202020204" pitchFamily="34" charset="0"/>
              </a:rPr>
              <a:t>Bacteria are subjected to a centrifugal force of the order of 7000-9000 gravitational force. </a:t>
            </a:r>
            <a:r>
              <a:rPr lang="en-GB" sz="2800" dirty="0" smtClean="0">
                <a:solidFill>
                  <a:srgbClr val="002060"/>
                </a:solidFill>
                <a:latin typeface="Arial" panose="020B0604020202020204" pitchFamily="34" charset="0"/>
                <a:cs typeface="Arial" panose="020B0604020202020204" pitchFamily="34" charset="0"/>
              </a:rPr>
              <a:t/>
            </a:r>
            <a:br>
              <a:rPr lang="en-GB" sz="2800" dirty="0" smtClean="0">
                <a:solidFill>
                  <a:srgbClr val="002060"/>
                </a:solidFill>
                <a:latin typeface="Arial" panose="020B0604020202020204" pitchFamily="34" charset="0"/>
                <a:cs typeface="Arial" panose="020B0604020202020204" pitchFamily="34" charset="0"/>
              </a:rPr>
            </a:br>
            <a:endParaRPr sz="2800" dirty="0">
              <a:solidFill>
                <a:srgbClr val="002060"/>
              </a:solidFill>
              <a:latin typeface="Arial" panose="020B0604020202020204" pitchFamily="34" charset="0"/>
              <a:cs typeface="Arial" panose="020B0604020202020204" pitchFamily="34" charset="0"/>
            </a:endParaRPr>
          </a:p>
          <a:p>
            <a:pPr algn="l">
              <a:buFont typeface="WPS Special 1"/>
              <a:buChar char="l"/>
            </a:pPr>
            <a:r>
              <a:rPr sz="2400" dirty="0">
                <a:solidFill>
                  <a:srgbClr val="002060"/>
                </a:solidFill>
                <a:latin typeface="Arial" panose="020B0604020202020204" pitchFamily="34" charset="0"/>
                <a:cs typeface="Arial" panose="020B0604020202020204" pitchFamily="34" charset="0"/>
              </a:rPr>
              <a:t>The </a:t>
            </a:r>
            <a:r>
              <a:rPr sz="2400" dirty="0" err="1">
                <a:solidFill>
                  <a:srgbClr val="002060"/>
                </a:solidFill>
                <a:latin typeface="Arial" panose="020B0604020202020204" pitchFamily="34" charset="0"/>
                <a:cs typeface="Arial" panose="020B0604020202020204" pitchFamily="34" charset="0"/>
              </a:rPr>
              <a:t>bactofuge</a:t>
            </a:r>
            <a:r>
              <a:rPr sz="2400" dirty="0">
                <a:solidFill>
                  <a:srgbClr val="002060"/>
                </a:solidFill>
                <a:latin typeface="Arial" panose="020B0604020202020204" pitchFamily="34" charset="0"/>
                <a:cs typeface="Arial" panose="020B0604020202020204" pitchFamily="34" charset="0"/>
              </a:rPr>
              <a:t> system </a:t>
            </a:r>
            <a:r>
              <a:rPr lang="en-GB" sz="2400" dirty="0" smtClean="0">
                <a:solidFill>
                  <a:srgbClr val="002060"/>
                </a:solidFill>
                <a:latin typeface="Arial" panose="020B0604020202020204" pitchFamily="34" charset="0"/>
                <a:cs typeface="Arial" panose="020B0604020202020204" pitchFamily="34" charset="0"/>
              </a:rPr>
              <a:t>----</a:t>
            </a:r>
            <a:r>
              <a:rPr sz="2400" dirty="0" smtClean="0">
                <a:solidFill>
                  <a:srgbClr val="002060"/>
                </a:solidFill>
                <a:latin typeface="Arial" panose="020B0604020202020204" pitchFamily="34" charset="0"/>
                <a:cs typeface="Arial" panose="020B0604020202020204" pitchFamily="34" charset="0"/>
              </a:rPr>
              <a:t>used </a:t>
            </a:r>
            <a:r>
              <a:rPr sz="2400" dirty="0">
                <a:solidFill>
                  <a:srgbClr val="002060"/>
                </a:solidFill>
                <a:latin typeface="Arial" panose="020B0604020202020204" pitchFamily="34" charset="0"/>
                <a:cs typeface="Arial" panose="020B0604020202020204" pitchFamily="34" charset="0"/>
              </a:rPr>
              <a:t>in the cheese </a:t>
            </a:r>
            <a:r>
              <a:rPr sz="2400" dirty="0" smtClean="0">
                <a:solidFill>
                  <a:srgbClr val="002060"/>
                </a:solidFill>
                <a:latin typeface="Arial" panose="020B0604020202020204" pitchFamily="34" charset="0"/>
                <a:cs typeface="Arial" panose="020B0604020202020204" pitchFamily="34" charset="0"/>
              </a:rPr>
              <a:t>industry</a:t>
            </a:r>
            <a:r>
              <a:rPr lang="en-GB" sz="2800" dirty="0" smtClean="0">
                <a:solidFill>
                  <a:srgbClr val="002060"/>
                </a:solidFill>
                <a:latin typeface="Arial" panose="020B0604020202020204" pitchFamily="34" charset="0"/>
                <a:cs typeface="Arial" panose="020B0604020202020204" pitchFamily="34" charset="0"/>
              </a:rPr>
              <a:t/>
            </a:r>
            <a:br>
              <a:rPr lang="en-GB" sz="2800" dirty="0" smtClean="0">
                <a:solidFill>
                  <a:srgbClr val="002060"/>
                </a:solidFill>
                <a:latin typeface="Arial" panose="020B0604020202020204" pitchFamily="34" charset="0"/>
                <a:cs typeface="Arial" panose="020B0604020202020204" pitchFamily="34" charset="0"/>
              </a:rPr>
            </a:br>
            <a:r>
              <a:rPr sz="2800" dirty="0" smtClean="0">
                <a:solidFill>
                  <a:srgbClr val="C00000"/>
                </a:solidFill>
                <a:latin typeface="Arial" panose="020B0604020202020204" pitchFamily="34" charset="0"/>
                <a:cs typeface="Arial" panose="020B0604020202020204" pitchFamily="34" charset="0"/>
              </a:rPr>
              <a:t> </a:t>
            </a:r>
            <a:r>
              <a:rPr lang="en-GB" sz="2800" dirty="0" smtClean="0">
                <a:solidFill>
                  <a:srgbClr val="C00000"/>
                </a:solidFill>
                <a:latin typeface="Arial" panose="020B0604020202020204" pitchFamily="34" charset="0"/>
                <a:cs typeface="Arial" panose="020B0604020202020204" pitchFamily="34" charset="0"/>
              </a:rPr>
              <a:t>                            </a:t>
            </a:r>
            <a:r>
              <a:rPr sz="2800" dirty="0" smtClean="0">
                <a:solidFill>
                  <a:srgbClr val="C00000"/>
                </a:solidFill>
                <a:latin typeface="Arial" panose="020B0604020202020204" pitchFamily="34" charset="0"/>
                <a:cs typeface="Arial" panose="020B0604020202020204" pitchFamily="34" charset="0"/>
              </a:rPr>
              <a:t>where</a:t>
            </a:r>
            <a:r>
              <a:rPr lang="en-GB" sz="2800" dirty="0" smtClean="0">
                <a:solidFill>
                  <a:srgbClr val="C00000"/>
                </a:solidFill>
                <a:latin typeface="Arial" panose="020B0604020202020204" pitchFamily="34" charset="0"/>
                <a:cs typeface="Arial" panose="020B0604020202020204" pitchFamily="34" charset="0"/>
              </a:rPr>
              <a:t/>
            </a:r>
            <a:br>
              <a:rPr lang="en-GB" sz="2800" dirty="0" smtClean="0">
                <a:solidFill>
                  <a:srgbClr val="C00000"/>
                </a:solidFill>
                <a:latin typeface="Arial" panose="020B0604020202020204" pitchFamily="34" charset="0"/>
                <a:cs typeface="Arial" panose="020B0604020202020204" pitchFamily="34" charset="0"/>
              </a:rPr>
            </a:br>
            <a:r>
              <a:rPr sz="2800" dirty="0" smtClean="0">
                <a:solidFill>
                  <a:srgbClr val="002060"/>
                </a:solidFill>
                <a:latin typeface="Arial" panose="020B0604020202020204" pitchFamily="34" charset="0"/>
                <a:cs typeface="Arial" panose="020B0604020202020204" pitchFamily="34" charset="0"/>
              </a:rPr>
              <a:t> </a:t>
            </a:r>
            <a:r>
              <a:rPr lang="en-GB" sz="2800" dirty="0" smtClean="0">
                <a:solidFill>
                  <a:srgbClr val="002060"/>
                </a:solidFill>
                <a:latin typeface="Arial" panose="020B0604020202020204" pitchFamily="34" charset="0"/>
                <a:cs typeface="Arial" panose="020B0604020202020204" pitchFamily="34" charset="0"/>
              </a:rPr>
              <a:t>  </a:t>
            </a:r>
            <a:r>
              <a:rPr sz="2800" dirty="0" smtClean="0">
                <a:solidFill>
                  <a:srgbClr val="002060"/>
                </a:solidFill>
                <a:latin typeface="Arial" panose="020B0604020202020204" pitchFamily="34" charset="0"/>
                <a:cs typeface="Arial" panose="020B0604020202020204" pitchFamily="34" charset="0"/>
              </a:rPr>
              <a:t>its </a:t>
            </a:r>
            <a:r>
              <a:rPr sz="2800" dirty="0">
                <a:solidFill>
                  <a:srgbClr val="002060"/>
                </a:solidFill>
                <a:latin typeface="Arial" panose="020B0604020202020204" pitchFamily="34" charset="0"/>
                <a:cs typeface="Arial" panose="020B0604020202020204" pitchFamily="34" charset="0"/>
              </a:rPr>
              <a:t>high-cleaning capabilities </a:t>
            </a:r>
            <a:r>
              <a:rPr lang="en-GB" sz="2800" dirty="0" smtClean="0">
                <a:solidFill>
                  <a:srgbClr val="002060"/>
                </a:solidFill>
                <a:latin typeface="Arial" panose="020B0604020202020204" pitchFamily="34" charset="0"/>
                <a:cs typeface="Arial" panose="020B0604020202020204" pitchFamily="34" charset="0"/>
              </a:rPr>
              <a:t>-----</a:t>
            </a:r>
            <a:r>
              <a:rPr sz="2800" dirty="0" smtClean="0">
                <a:solidFill>
                  <a:srgbClr val="002060"/>
                </a:solidFill>
                <a:latin typeface="Arial" panose="020B0604020202020204" pitchFamily="34" charset="0"/>
                <a:cs typeface="Arial" panose="020B0604020202020204" pitchFamily="34" charset="0"/>
              </a:rPr>
              <a:t> </a:t>
            </a:r>
            <a:r>
              <a:rPr sz="2800" dirty="0">
                <a:solidFill>
                  <a:srgbClr val="002060"/>
                </a:solidFill>
                <a:latin typeface="Arial" panose="020B0604020202020204" pitchFamily="34" charset="0"/>
                <a:cs typeface="Arial" panose="020B0604020202020204" pitchFamily="34" charset="0"/>
              </a:rPr>
              <a:t>used to </a:t>
            </a:r>
            <a:r>
              <a:rPr lang="en-GB" sz="2800" dirty="0" smtClean="0">
                <a:solidFill>
                  <a:srgbClr val="002060"/>
                </a:solidFill>
                <a:latin typeface="Arial" panose="020B0604020202020204" pitchFamily="34" charset="0"/>
                <a:cs typeface="Arial" panose="020B0604020202020204" pitchFamily="34" charset="0"/>
              </a:rPr>
              <a:t> </a:t>
            </a:r>
            <a:br>
              <a:rPr lang="en-GB" sz="2800" dirty="0" smtClean="0">
                <a:solidFill>
                  <a:srgbClr val="002060"/>
                </a:solidFill>
                <a:latin typeface="Arial" panose="020B0604020202020204" pitchFamily="34" charset="0"/>
                <a:cs typeface="Arial" panose="020B0604020202020204" pitchFamily="34" charset="0"/>
              </a:rPr>
            </a:br>
            <a:r>
              <a:rPr lang="en-GB" sz="2800" dirty="0">
                <a:solidFill>
                  <a:srgbClr val="002060"/>
                </a:solidFill>
                <a:latin typeface="Arial" panose="020B0604020202020204" pitchFamily="34" charset="0"/>
                <a:cs typeface="Arial" panose="020B0604020202020204" pitchFamily="34" charset="0"/>
              </a:rPr>
              <a:t> </a:t>
            </a:r>
            <a:r>
              <a:rPr lang="en-GB" sz="2800" dirty="0" smtClean="0">
                <a:solidFill>
                  <a:srgbClr val="002060"/>
                </a:solidFill>
                <a:latin typeface="Arial" panose="020B0604020202020204" pitchFamily="34" charset="0"/>
                <a:cs typeface="Arial" panose="020B0604020202020204" pitchFamily="34" charset="0"/>
              </a:rPr>
              <a:t>   </a:t>
            </a:r>
            <a:r>
              <a:rPr sz="2800" dirty="0" smtClean="0">
                <a:solidFill>
                  <a:srgbClr val="002060"/>
                </a:solidFill>
                <a:latin typeface="Arial" panose="020B0604020202020204" pitchFamily="34" charset="0"/>
                <a:cs typeface="Arial" panose="020B0604020202020204" pitchFamily="34" charset="0"/>
              </a:rPr>
              <a:t>remove </a:t>
            </a:r>
            <a:r>
              <a:rPr sz="2800" dirty="0">
                <a:solidFill>
                  <a:srgbClr val="002060"/>
                </a:solidFill>
                <a:latin typeface="Arial" panose="020B0604020202020204" pitchFamily="34" charset="0"/>
                <a:cs typeface="Arial" panose="020B0604020202020204" pitchFamily="34" charset="0"/>
              </a:rPr>
              <a:t>spores from cheese milk </a:t>
            </a:r>
            <a:r>
              <a:rPr sz="2800" dirty="0" smtClean="0">
                <a:solidFill>
                  <a:srgbClr val="002060"/>
                </a:solidFill>
                <a:latin typeface="Arial" panose="020B0604020202020204" pitchFamily="34" charset="0"/>
                <a:cs typeface="Arial" panose="020B0604020202020204" pitchFamily="34" charset="0"/>
              </a:rPr>
              <a:t>that could </a:t>
            </a:r>
            <a:r>
              <a:rPr lang="en-GB" sz="2800" dirty="0" smtClean="0">
                <a:solidFill>
                  <a:srgbClr val="002060"/>
                </a:solidFill>
                <a:latin typeface="Arial" panose="020B0604020202020204" pitchFamily="34" charset="0"/>
                <a:cs typeface="Arial" panose="020B0604020202020204" pitchFamily="34" charset="0"/>
              </a:rPr>
              <a:t>  </a:t>
            </a:r>
            <a:br>
              <a:rPr lang="en-GB" sz="2800" dirty="0" smtClean="0">
                <a:solidFill>
                  <a:srgbClr val="002060"/>
                </a:solidFill>
                <a:latin typeface="Arial" panose="020B0604020202020204" pitchFamily="34" charset="0"/>
                <a:cs typeface="Arial" panose="020B0604020202020204" pitchFamily="34" charset="0"/>
              </a:rPr>
            </a:br>
            <a:r>
              <a:rPr lang="en-GB" sz="2800" dirty="0">
                <a:solidFill>
                  <a:srgbClr val="002060"/>
                </a:solidFill>
                <a:latin typeface="Arial" panose="020B0604020202020204" pitchFamily="34" charset="0"/>
                <a:cs typeface="Arial" panose="020B0604020202020204" pitchFamily="34" charset="0"/>
              </a:rPr>
              <a:t> </a:t>
            </a:r>
            <a:r>
              <a:rPr lang="en-GB" sz="2800" dirty="0" smtClean="0">
                <a:solidFill>
                  <a:srgbClr val="002060"/>
                </a:solidFill>
                <a:latin typeface="Arial" panose="020B0604020202020204" pitchFamily="34" charset="0"/>
                <a:cs typeface="Arial" panose="020B0604020202020204" pitchFamily="34" charset="0"/>
              </a:rPr>
              <a:t>  </a:t>
            </a:r>
            <a:r>
              <a:rPr sz="2800" dirty="0" smtClean="0">
                <a:solidFill>
                  <a:srgbClr val="002060"/>
                </a:solidFill>
                <a:latin typeface="Arial" panose="020B0604020202020204" pitchFamily="34" charset="0"/>
                <a:cs typeface="Arial" panose="020B0604020202020204" pitchFamily="34" charset="0"/>
              </a:rPr>
              <a:t>cause </a:t>
            </a:r>
            <a:r>
              <a:rPr sz="2800" dirty="0">
                <a:solidFill>
                  <a:srgbClr val="002060"/>
                </a:solidFill>
                <a:latin typeface="Arial" panose="020B0604020202020204" pitchFamily="34" charset="0"/>
                <a:cs typeface="Arial" panose="020B0604020202020204" pitchFamily="34" charset="0"/>
              </a:rPr>
              <a:t>late fermentation in semi-hard cheeses. </a:t>
            </a:r>
          </a:p>
        </p:txBody>
      </p:sp>
    </p:spTree>
    <p:extLst>
      <p:ext uri="{BB962C8B-B14F-4D97-AF65-F5344CB8AC3E}">
        <p14:creationId xmlns:p14="http://schemas.microsoft.com/office/powerpoint/2010/main" val="3864121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556" y="296562"/>
            <a:ext cx="8229600" cy="6087762"/>
          </a:xfrm>
        </p:spPr>
        <p:txBody>
          <a:bodyPr>
            <a:normAutofit fontScale="90000"/>
          </a:bodyPr>
          <a:lstStyle/>
          <a:p>
            <a:r>
              <a:rPr sz="3600" u="sng" dirty="0">
                <a:solidFill>
                  <a:srgbClr val="000080"/>
                </a:solidFill>
                <a:latin typeface="Arial" panose="020B0604020202020204" pitchFamily="34" charset="0"/>
                <a:cs typeface="Arial" panose="020B0604020202020204" pitchFamily="34" charset="0"/>
              </a:rPr>
              <a:t>Effect of </a:t>
            </a:r>
            <a:r>
              <a:rPr lang="en-GB" sz="3600" u="sng" dirty="0" err="1">
                <a:solidFill>
                  <a:srgbClr val="000080"/>
                </a:solidFill>
                <a:latin typeface="Arial" panose="020B0604020202020204" pitchFamily="34" charset="0"/>
                <a:cs typeface="Arial" panose="020B0604020202020204" pitchFamily="34" charset="0"/>
              </a:rPr>
              <a:t>B</a:t>
            </a:r>
            <a:r>
              <a:rPr sz="3600" u="sng" dirty="0" err="1" smtClean="0">
                <a:solidFill>
                  <a:srgbClr val="000080"/>
                </a:solidFill>
                <a:latin typeface="Arial" panose="020B0604020202020204" pitchFamily="34" charset="0"/>
                <a:cs typeface="Arial" panose="020B0604020202020204" pitchFamily="34" charset="0"/>
              </a:rPr>
              <a:t>actofugation</a:t>
            </a:r>
            <a:r>
              <a:rPr sz="3600" u="sng" dirty="0" smtClean="0">
                <a:solidFill>
                  <a:srgbClr val="000080"/>
                </a:solidFill>
                <a:latin typeface="Arial" panose="020B0604020202020204" pitchFamily="34" charset="0"/>
                <a:cs typeface="Arial" panose="020B0604020202020204" pitchFamily="34" charset="0"/>
              </a:rPr>
              <a:t> </a:t>
            </a:r>
            <a:r>
              <a:rPr sz="3600" u="sng" dirty="0">
                <a:solidFill>
                  <a:srgbClr val="000080"/>
                </a:solidFill>
                <a:latin typeface="Arial" panose="020B0604020202020204" pitchFamily="34" charset="0"/>
                <a:cs typeface="Arial" panose="020B0604020202020204" pitchFamily="34" charset="0"/>
              </a:rPr>
              <a:t>on cheese </a:t>
            </a:r>
            <a:r>
              <a:rPr sz="3600" u="sng" dirty="0" smtClean="0">
                <a:solidFill>
                  <a:srgbClr val="000080"/>
                </a:solidFill>
                <a:latin typeface="Arial" panose="020B0604020202020204" pitchFamily="34" charset="0"/>
                <a:cs typeface="Arial" panose="020B0604020202020204" pitchFamily="34" charset="0"/>
              </a:rPr>
              <a:t>making</a:t>
            </a:r>
            <a:endParaRPr u="sng" dirty="0">
              <a:latin typeface="Arial" panose="020B0604020202020204" pitchFamily="34" charset="0"/>
              <a:cs typeface="Arial" panose="020B0604020202020204" pitchFamily="34" charset="0"/>
            </a:endParaRPr>
          </a:p>
          <a:p>
            <a:pPr marL="571500" indent="-571500" algn="l">
              <a:buFont typeface="Wingdings" panose="05000000000000000000" pitchFamily="2" charset="2"/>
              <a:buChar char="Ø"/>
            </a:pPr>
            <a:r>
              <a:rPr sz="2800" dirty="0" smtClean="0">
                <a:solidFill>
                  <a:srgbClr val="008000"/>
                </a:solidFill>
                <a:latin typeface="Arial" panose="020B0604020202020204" pitchFamily="34" charset="0"/>
                <a:cs typeface="Arial" panose="020B0604020202020204" pitchFamily="34" charset="0"/>
              </a:rPr>
              <a:t>Effective </a:t>
            </a:r>
            <a:r>
              <a:rPr sz="2800" dirty="0">
                <a:solidFill>
                  <a:srgbClr val="008000"/>
                </a:solidFill>
                <a:latin typeface="Arial" panose="020B0604020202020204" pitchFamily="34" charset="0"/>
                <a:cs typeface="Arial" panose="020B0604020202020204" pitchFamily="34" charset="0"/>
              </a:rPr>
              <a:t>method for preventing late blowing defect in semi-hard or hard varieties of cheeses. It is mainly due to removal of anaerobic microorganism </a:t>
            </a:r>
            <a:r>
              <a:rPr lang="en-GB" sz="2800" dirty="0" smtClean="0">
                <a:solidFill>
                  <a:srgbClr val="008000"/>
                </a:solidFill>
                <a:latin typeface="Arial" panose="020B0604020202020204" pitchFamily="34" charset="0"/>
                <a:cs typeface="Arial" panose="020B0604020202020204" pitchFamily="34" charset="0"/>
              </a:rPr>
              <a:t>  </a:t>
            </a:r>
            <a:r>
              <a:rPr sz="2800" i="1" dirty="0" smtClean="0">
                <a:solidFill>
                  <a:srgbClr val="002060"/>
                </a:solidFill>
                <a:latin typeface="Arial" panose="020B0604020202020204" pitchFamily="34" charset="0"/>
                <a:cs typeface="Arial" panose="020B0604020202020204" pitchFamily="34" charset="0"/>
              </a:rPr>
              <a:t>(</a:t>
            </a:r>
            <a:r>
              <a:rPr sz="2800" i="1" dirty="0">
                <a:solidFill>
                  <a:srgbClr val="002060"/>
                </a:solidFill>
                <a:latin typeface="Arial" panose="020B0604020202020204" pitchFamily="34" charset="0"/>
                <a:cs typeface="Arial" panose="020B0604020202020204" pitchFamily="34" charset="0"/>
              </a:rPr>
              <a:t>clostridium </a:t>
            </a:r>
            <a:r>
              <a:rPr sz="2800" i="1" dirty="0" err="1">
                <a:solidFill>
                  <a:srgbClr val="002060"/>
                </a:solidFill>
                <a:latin typeface="Arial" panose="020B0604020202020204" pitchFamily="34" charset="0"/>
                <a:cs typeface="Arial" panose="020B0604020202020204" pitchFamily="34" charset="0"/>
              </a:rPr>
              <a:t>tyrobutyricum</a:t>
            </a:r>
            <a:r>
              <a:rPr sz="2800" i="1" dirty="0" smtClean="0">
                <a:solidFill>
                  <a:srgbClr val="002060"/>
                </a:solidFill>
                <a:latin typeface="Arial" panose="020B0604020202020204" pitchFamily="34" charset="0"/>
                <a:cs typeface="Arial" panose="020B0604020202020204" pitchFamily="34" charset="0"/>
              </a:rPr>
              <a:t>)</a:t>
            </a:r>
            <a:r>
              <a:rPr lang="en-GB" sz="2800" i="1" dirty="0" smtClean="0">
                <a:solidFill>
                  <a:srgbClr val="002060"/>
                </a:solidFill>
                <a:latin typeface="Arial" panose="020B0604020202020204" pitchFamily="34" charset="0"/>
                <a:cs typeface="Arial" panose="020B0604020202020204" pitchFamily="34" charset="0"/>
              </a:rPr>
              <a:t/>
            </a:r>
            <a:br>
              <a:rPr lang="en-GB" sz="2800" i="1" dirty="0" smtClean="0">
                <a:solidFill>
                  <a:srgbClr val="002060"/>
                </a:solidFill>
                <a:latin typeface="Arial" panose="020B0604020202020204" pitchFamily="34" charset="0"/>
                <a:cs typeface="Arial" panose="020B0604020202020204" pitchFamily="34" charset="0"/>
              </a:rPr>
            </a:br>
            <a:endParaRPr sz="2800" i="1" dirty="0">
              <a:solidFill>
                <a:srgbClr val="002060"/>
              </a:solidFill>
              <a:latin typeface="Arial" panose="020B0604020202020204" pitchFamily="34" charset="0"/>
              <a:cs typeface="Arial" panose="020B0604020202020204" pitchFamily="34" charset="0"/>
            </a:endParaRPr>
          </a:p>
          <a:p>
            <a:pPr marL="571500" indent="-571500" algn="l">
              <a:buFont typeface="Wingdings" panose="05000000000000000000" pitchFamily="2" charset="2"/>
              <a:buChar char="Ø"/>
            </a:pPr>
            <a:r>
              <a:rPr sz="2800" dirty="0" smtClean="0">
                <a:solidFill>
                  <a:srgbClr val="008000"/>
                </a:solidFill>
                <a:latin typeface="Arial" panose="020B0604020202020204" pitchFamily="34" charset="0"/>
                <a:cs typeface="Arial" panose="020B0604020202020204" pitchFamily="34" charset="0"/>
              </a:rPr>
              <a:t>Facilities </a:t>
            </a:r>
            <a:r>
              <a:rPr sz="2800" dirty="0">
                <a:solidFill>
                  <a:srgbClr val="008000"/>
                </a:solidFill>
                <a:latin typeface="Arial" panose="020B0604020202020204" pitchFamily="34" charset="0"/>
                <a:cs typeface="Arial" panose="020B0604020202020204" pitchFamily="34" charset="0"/>
              </a:rPr>
              <a:t>reduction </a:t>
            </a:r>
            <a:r>
              <a:rPr sz="2800" i="1" dirty="0">
                <a:solidFill>
                  <a:srgbClr val="008000"/>
                </a:solidFill>
                <a:latin typeface="Arial" panose="020B0604020202020204" pitchFamily="34" charset="0"/>
                <a:cs typeface="Arial" panose="020B0604020202020204" pitchFamily="34" charset="0"/>
              </a:rPr>
              <a:t>or </a:t>
            </a:r>
            <a:r>
              <a:rPr sz="2800" dirty="0">
                <a:solidFill>
                  <a:srgbClr val="008000"/>
                </a:solidFill>
                <a:latin typeface="Arial" panose="020B0604020202020204" pitchFamily="34" charset="0"/>
                <a:cs typeface="Arial" panose="020B0604020202020204" pitchFamily="34" charset="0"/>
              </a:rPr>
              <a:t>elimination in the use of nitrates </a:t>
            </a:r>
            <a:r>
              <a:rPr sz="2800" dirty="0">
                <a:solidFill>
                  <a:srgbClr val="D66565"/>
                </a:solidFill>
                <a:latin typeface="Arial" panose="020B0604020202020204" pitchFamily="34" charset="0"/>
                <a:cs typeface="Arial" panose="020B0604020202020204" pitchFamily="34" charset="0"/>
              </a:rPr>
              <a:t>(</a:t>
            </a:r>
            <a:r>
              <a:rPr sz="2800" dirty="0">
                <a:solidFill>
                  <a:srgbClr val="002060"/>
                </a:solidFill>
                <a:latin typeface="Arial" panose="020B0604020202020204" pitchFamily="34" charset="0"/>
                <a:cs typeface="Arial" panose="020B0604020202020204" pitchFamily="34" charset="0"/>
              </a:rPr>
              <a:t>nitrates are added to prevent late fermentation in cheese</a:t>
            </a:r>
            <a:r>
              <a:rPr sz="2800" dirty="0" smtClean="0">
                <a:solidFill>
                  <a:srgbClr val="D66565"/>
                </a:solidFill>
                <a:latin typeface="Arial" panose="020B0604020202020204" pitchFamily="34" charset="0"/>
                <a:cs typeface="Arial" panose="020B0604020202020204" pitchFamily="34" charset="0"/>
              </a:rPr>
              <a:t>)</a:t>
            </a:r>
            <a:r>
              <a:rPr lang="en-GB" sz="2800" dirty="0" smtClean="0">
                <a:solidFill>
                  <a:srgbClr val="D66565"/>
                </a:solidFill>
                <a:latin typeface="Arial" panose="020B0604020202020204" pitchFamily="34" charset="0"/>
                <a:cs typeface="Arial" panose="020B0604020202020204" pitchFamily="34" charset="0"/>
              </a:rPr>
              <a:t/>
            </a:r>
            <a:br>
              <a:rPr lang="en-GB" sz="2800" dirty="0" smtClean="0">
                <a:solidFill>
                  <a:srgbClr val="D66565"/>
                </a:solidFill>
                <a:latin typeface="Arial" panose="020B0604020202020204" pitchFamily="34" charset="0"/>
                <a:cs typeface="Arial" panose="020B0604020202020204" pitchFamily="34" charset="0"/>
              </a:rPr>
            </a:br>
            <a:endParaRPr sz="2800" dirty="0">
              <a:latin typeface="Arial" panose="020B0604020202020204" pitchFamily="34" charset="0"/>
              <a:cs typeface="Arial" panose="020B0604020202020204" pitchFamily="34" charset="0"/>
            </a:endParaRPr>
          </a:p>
          <a:p>
            <a:pPr marL="571500" indent="-571500" algn="l">
              <a:buFont typeface="Wingdings" panose="05000000000000000000" pitchFamily="2" charset="2"/>
              <a:buChar char="Ø"/>
            </a:pPr>
            <a:r>
              <a:rPr sz="2800" dirty="0" smtClean="0">
                <a:solidFill>
                  <a:srgbClr val="000000"/>
                </a:solidFill>
                <a:latin typeface="Arial" panose="020B0604020202020204" pitchFamily="34" charset="0"/>
                <a:cs typeface="Arial" panose="020B0604020202020204" pitchFamily="34" charset="0"/>
              </a:rPr>
              <a:t> </a:t>
            </a:r>
            <a:r>
              <a:rPr sz="2800" dirty="0" smtClean="0">
                <a:solidFill>
                  <a:srgbClr val="008000"/>
                </a:solidFill>
                <a:latin typeface="Arial" panose="020B0604020202020204" pitchFamily="34" charset="0"/>
                <a:cs typeface="Arial" panose="020B0604020202020204" pitchFamily="34" charset="0"/>
              </a:rPr>
              <a:t>Weakens </a:t>
            </a:r>
            <a:r>
              <a:rPr sz="2800" dirty="0">
                <a:solidFill>
                  <a:srgbClr val="008000"/>
                </a:solidFill>
                <a:latin typeface="Arial" panose="020B0604020202020204" pitchFamily="34" charset="0"/>
                <a:cs typeface="Arial" panose="020B0604020202020204" pitchFamily="34" charset="0"/>
              </a:rPr>
              <a:t>the coagulum during cheese making which can be overcome by addition of calcium chloride.</a:t>
            </a:r>
            <a:r>
              <a:rPr sz="3100" dirty="0">
                <a:solidFill>
                  <a:srgbClr val="008000"/>
                </a:solidFill>
                <a:latin typeface="Arial" panose="020B0604020202020204" pitchFamily="34" charset="0"/>
                <a:cs typeface="Arial" panose="020B0604020202020204" pitchFamily="34" charset="0"/>
              </a:rPr>
              <a:t> </a:t>
            </a:r>
            <a:endParaRPr sz="3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4121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605" y="255372"/>
            <a:ext cx="7792995" cy="5890055"/>
          </a:xfrm>
        </p:spPr>
        <p:txBody>
          <a:bodyPr>
            <a:normAutofit fontScale="90000"/>
          </a:bodyPr>
          <a:lstStyle/>
          <a:p>
            <a:r>
              <a:rPr lang="en-US" sz="2800" u="sng" dirty="0" smtClean="0">
                <a:solidFill>
                  <a:srgbClr val="C00000"/>
                </a:solidFill>
                <a:latin typeface="Arial" panose="020B0604020202020204" pitchFamily="34" charset="0"/>
                <a:cs typeface="Arial" panose="020B0604020202020204" pitchFamily="34" charset="0"/>
              </a:rPr>
              <a:t/>
            </a:r>
            <a:br>
              <a:rPr lang="en-US" sz="2800" u="sng" dirty="0" smtClean="0">
                <a:solidFill>
                  <a:srgbClr val="C00000"/>
                </a:solidFill>
                <a:latin typeface="Arial" panose="020B0604020202020204" pitchFamily="34" charset="0"/>
                <a:cs typeface="Arial" panose="020B0604020202020204" pitchFamily="34" charset="0"/>
              </a:rPr>
            </a:br>
            <a:r>
              <a:rPr lang="en-US" sz="2800" u="sng" dirty="0" smtClean="0">
                <a:solidFill>
                  <a:srgbClr val="C00000"/>
                </a:solidFill>
                <a:latin typeface="Arial" panose="020B0604020202020204" pitchFamily="34" charset="0"/>
                <a:cs typeface="Arial" panose="020B0604020202020204" pitchFamily="34" charset="0"/>
              </a:rPr>
              <a:t>HEAT TREATMENTS</a:t>
            </a:r>
            <a:r>
              <a:rPr lang="en-US" sz="3100" u="sng" dirty="0" smtClean="0">
                <a:solidFill>
                  <a:srgbClr val="C00000"/>
                </a:solidFill>
                <a:latin typeface="Arial" panose="020B0604020202020204" pitchFamily="34" charset="0"/>
                <a:cs typeface="Arial" panose="020B0604020202020204" pitchFamily="34" charset="0"/>
              </a:rPr>
              <a:t/>
            </a:r>
            <a:br>
              <a:rPr lang="en-US" sz="3100" u="sng" dirty="0" smtClean="0">
                <a:solidFill>
                  <a:srgbClr val="C00000"/>
                </a:solidFill>
                <a:latin typeface="Arial" panose="020B0604020202020204" pitchFamily="34" charset="0"/>
                <a:cs typeface="Arial" panose="020B0604020202020204" pitchFamily="34" charset="0"/>
              </a:rPr>
            </a:br>
            <a:endParaRPr lang="en-US" sz="3100" u="sng" dirty="0" smtClean="0">
              <a:solidFill>
                <a:srgbClr val="C00000"/>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Ø"/>
            </a:pPr>
            <a:r>
              <a:rPr sz="3200" dirty="0" smtClean="0">
                <a:solidFill>
                  <a:srgbClr val="000000"/>
                </a:solidFill>
              </a:rPr>
              <a:t> </a:t>
            </a:r>
            <a:r>
              <a:rPr sz="2800" dirty="0" smtClean="0">
                <a:solidFill>
                  <a:srgbClr val="002060"/>
                </a:solidFill>
                <a:latin typeface="Arial" panose="020B0604020202020204" pitchFamily="34" charset="0"/>
                <a:cs typeface="Arial" panose="020B0604020202020204" pitchFamily="34" charset="0"/>
              </a:rPr>
              <a:t>Milk for cheese manufacture </a:t>
            </a:r>
            <a:r>
              <a:rPr lang="en-GB" sz="2800" dirty="0" smtClean="0">
                <a:solidFill>
                  <a:srgbClr val="002060"/>
                </a:solidFill>
                <a:latin typeface="Arial" panose="020B0604020202020204" pitchFamily="34" charset="0"/>
                <a:cs typeface="Arial" panose="020B0604020202020204" pitchFamily="34" charset="0"/>
              </a:rPr>
              <a:t>---- </a:t>
            </a:r>
            <a:r>
              <a:rPr sz="2800" dirty="0" smtClean="0">
                <a:solidFill>
                  <a:srgbClr val="002060"/>
                </a:solidFill>
                <a:latin typeface="Arial" panose="020B0604020202020204" pitchFamily="34" charset="0"/>
                <a:cs typeface="Arial" panose="020B0604020202020204" pitchFamily="34" charset="0"/>
              </a:rPr>
              <a:t>heated to </a:t>
            </a:r>
            <a:r>
              <a:rPr lang="en-GB" sz="2800" dirty="0" smtClean="0">
                <a:solidFill>
                  <a:srgbClr val="002060"/>
                </a:solidFill>
                <a:latin typeface="Arial" panose="020B0604020202020204" pitchFamily="34" charset="0"/>
                <a:cs typeface="Arial" panose="020B0604020202020204" pitchFamily="34" charset="0"/>
              </a:rPr>
              <a:t>  </a:t>
            </a:r>
            <a:br>
              <a:rPr lang="en-GB" sz="2800" dirty="0" smtClean="0">
                <a:solidFill>
                  <a:srgbClr val="002060"/>
                </a:solidFill>
                <a:latin typeface="Arial" panose="020B0604020202020204" pitchFamily="34" charset="0"/>
                <a:cs typeface="Arial" panose="020B0604020202020204" pitchFamily="34" charset="0"/>
              </a:rPr>
            </a:br>
            <a:r>
              <a:rPr lang="en-GB" sz="2800" dirty="0">
                <a:solidFill>
                  <a:srgbClr val="002060"/>
                </a:solidFill>
                <a:latin typeface="Arial" panose="020B0604020202020204" pitchFamily="34" charset="0"/>
                <a:cs typeface="Arial" panose="020B0604020202020204" pitchFamily="34" charset="0"/>
              </a:rPr>
              <a:t> </a:t>
            </a:r>
            <a:r>
              <a:rPr lang="en-GB" sz="2800" dirty="0" smtClean="0">
                <a:solidFill>
                  <a:srgbClr val="002060"/>
                </a:solidFill>
                <a:latin typeface="Arial" panose="020B0604020202020204" pitchFamily="34" charset="0"/>
                <a:cs typeface="Arial" panose="020B0604020202020204" pitchFamily="34" charset="0"/>
              </a:rPr>
              <a:t> </a:t>
            </a:r>
            <a:br>
              <a:rPr lang="en-GB" sz="2800" dirty="0" smtClean="0">
                <a:solidFill>
                  <a:srgbClr val="002060"/>
                </a:solidFill>
                <a:latin typeface="Arial" panose="020B0604020202020204" pitchFamily="34" charset="0"/>
                <a:cs typeface="Arial" panose="020B0604020202020204" pitchFamily="34" charset="0"/>
              </a:rPr>
            </a:br>
            <a:r>
              <a:rPr lang="en-GB" sz="2800" dirty="0" smtClean="0">
                <a:solidFill>
                  <a:srgbClr val="002060"/>
                </a:solidFill>
                <a:latin typeface="Arial" panose="020B0604020202020204" pitchFamily="34" charset="0"/>
                <a:cs typeface="Arial" panose="020B0604020202020204" pitchFamily="34" charset="0"/>
              </a:rPr>
              <a:t>      </a:t>
            </a:r>
            <a:br>
              <a:rPr lang="en-GB" sz="2800" dirty="0" smtClean="0">
                <a:solidFill>
                  <a:srgbClr val="002060"/>
                </a:solidFill>
                <a:latin typeface="Arial" panose="020B0604020202020204" pitchFamily="34" charset="0"/>
                <a:cs typeface="Arial" panose="020B0604020202020204" pitchFamily="34" charset="0"/>
              </a:rPr>
            </a:br>
            <a:r>
              <a:rPr lang="en-GB" sz="2800" dirty="0" smtClean="0">
                <a:solidFill>
                  <a:srgbClr val="002060"/>
                </a:solidFill>
                <a:latin typeface="Arial" panose="020B0604020202020204" pitchFamily="34" charset="0"/>
                <a:cs typeface="Arial" panose="020B0604020202020204" pitchFamily="34" charset="0"/>
              </a:rPr>
              <a:t>       </a:t>
            </a:r>
            <a:br>
              <a:rPr lang="en-GB" sz="2800" dirty="0" smtClean="0">
                <a:solidFill>
                  <a:srgbClr val="002060"/>
                </a:solidFill>
                <a:latin typeface="Arial" panose="020B0604020202020204" pitchFamily="34" charset="0"/>
                <a:cs typeface="Arial" panose="020B0604020202020204" pitchFamily="34" charset="0"/>
              </a:rPr>
            </a:br>
            <a:r>
              <a:rPr lang="en-GB" sz="2800" dirty="0">
                <a:solidFill>
                  <a:srgbClr val="002060"/>
                </a:solidFill>
                <a:latin typeface="Arial" panose="020B0604020202020204" pitchFamily="34" charset="0"/>
                <a:cs typeface="Arial" panose="020B0604020202020204" pitchFamily="34" charset="0"/>
              </a:rPr>
              <a:t> </a:t>
            </a:r>
            <a:r>
              <a:rPr lang="en-GB" sz="2800" dirty="0" smtClean="0">
                <a:solidFill>
                  <a:srgbClr val="002060"/>
                </a:solidFill>
                <a:latin typeface="Arial" panose="020B0604020202020204" pitchFamily="34" charset="0"/>
                <a:cs typeface="Arial" panose="020B0604020202020204" pitchFamily="34" charset="0"/>
              </a:rPr>
              <a:t>    </a:t>
            </a:r>
            <a:r>
              <a:rPr lang="en-GB" sz="2800" dirty="0" smtClean="0">
                <a:solidFill>
                  <a:srgbClr val="0070C0"/>
                </a:solidFill>
                <a:latin typeface="Arial" panose="020B0604020202020204" pitchFamily="34" charset="0"/>
                <a:cs typeface="Arial" panose="020B0604020202020204" pitchFamily="34" charset="0"/>
              </a:rPr>
              <a:t>To </a:t>
            </a:r>
            <a:r>
              <a:rPr sz="2700" dirty="0" smtClean="0">
                <a:solidFill>
                  <a:srgbClr val="0070C0"/>
                </a:solidFill>
                <a:latin typeface="Arial" panose="020B0604020202020204" pitchFamily="34" charset="0"/>
                <a:cs typeface="Arial" panose="020B0604020202020204" pitchFamily="34" charset="0"/>
              </a:rPr>
              <a:t>eliminate pathogenic bacteria, </a:t>
            </a:r>
            <a:r>
              <a:rPr lang="en-GB" sz="2700" dirty="0" smtClean="0">
                <a:solidFill>
                  <a:srgbClr val="0070C0"/>
                </a:solidFill>
                <a:latin typeface="Arial" panose="020B0604020202020204" pitchFamily="34" charset="0"/>
                <a:cs typeface="Arial" panose="020B0604020202020204" pitchFamily="34" charset="0"/>
              </a:rPr>
              <a:t/>
            </a:r>
            <a:br>
              <a:rPr lang="en-GB" sz="2700" dirty="0" smtClean="0">
                <a:solidFill>
                  <a:srgbClr val="0070C0"/>
                </a:solidFill>
                <a:latin typeface="Arial" panose="020B0604020202020204" pitchFamily="34" charset="0"/>
                <a:cs typeface="Arial" panose="020B0604020202020204" pitchFamily="34" charset="0"/>
              </a:rPr>
            </a:br>
            <a:r>
              <a:rPr lang="en-GB" sz="2700" dirty="0" smtClean="0">
                <a:solidFill>
                  <a:srgbClr val="0070C0"/>
                </a:solidFill>
                <a:latin typeface="Arial" panose="020B0604020202020204" pitchFamily="34" charset="0"/>
                <a:cs typeface="Arial" panose="020B0604020202020204" pitchFamily="34" charset="0"/>
              </a:rPr>
              <a:t>     To </a:t>
            </a:r>
            <a:r>
              <a:rPr sz="2700" dirty="0" smtClean="0">
                <a:solidFill>
                  <a:srgbClr val="0070C0"/>
                </a:solidFill>
                <a:latin typeface="Arial" panose="020B0604020202020204" pitchFamily="34" charset="0"/>
                <a:cs typeface="Arial" panose="020B0604020202020204" pitchFamily="34" charset="0"/>
              </a:rPr>
              <a:t>minimize damage to casein by </a:t>
            </a:r>
            <a:r>
              <a:rPr sz="2700" dirty="0" err="1" smtClean="0">
                <a:solidFill>
                  <a:srgbClr val="0070C0"/>
                </a:solidFill>
                <a:latin typeface="Arial" panose="020B0604020202020204" pitchFamily="34" charset="0"/>
                <a:cs typeface="Arial" panose="020B0604020202020204" pitchFamily="34" charset="0"/>
              </a:rPr>
              <a:t>proteolytic</a:t>
            </a:r>
            <a:r>
              <a:rPr sz="2700" dirty="0" smtClean="0">
                <a:solidFill>
                  <a:srgbClr val="0070C0"/>
                </a:solidFill>
                <a:latin typeface="Arial" panose="020B0604020202020204" pitchFamily="34" charset="0"/>
                <a:cs typeface="Arial" panose="020B0604020202020204" pitchFamily="34" charset="0"/>
              </a:rPr>
              <a:t> </a:t>
            </a:r>
            <a:r>
              <a:rPr lang="en-GB" sz="2700" dirty="0" smtClean="0">
                <a:solidFill>
                  <a:srgbClr val="0070C0"/>
                </a:solidFill>
                <a:latin typeface="Arial" panose="020B0604020202020204" pitchFamily="34" charset="0"/>
                <a:cs typeface="Arial" panose="020B0604020202020204" pitchFamily="34" charset="0"/>
              </a:rPr>
              <a:t>    </a:t>
            </a:r>
            <a:br>
              <a:rPr lang="en-GB" sz="2700" dirty="0" smtClean="0">
                <a:solidFill>
                  <a:srgbClr val="0070C0"/>
                </a:solidFill>
                <a:latin typeface="Arial" panose="020B0604020202020204" pitchFamily="34" charset="0"/>
                <a:cs typeface="Arial" panose="020B0604020202020204" pitchFamily="34" charset="0"/>
              </a:rPr>
            </a:br>
            <a:r>
              <a:rPr lang="en-GB" sz="2700" dirty="0">
                <a:solidFill>
                  <a:srgbClr val="0070C0"/>
                </a:solidFill>
                <a:latin typeface="Arial" panose="020B0604020202020204" pitchFamily="34" charset="0"/>
                <a:cs typeface="Arial" panose="020B0604020202020204" pitchFamily="34" charset="0"/>
              </a:rPr>
              <a:t> </a:t>
            </a:r>
            <a:r>
              <a:rPr lang="en-GB" sz="2700" dirty="0" smtClean="0">
                <a:solidFill>
                  <a:srgbClr val="0070C0"/>
                </a:solidFill>
                <a:latin typeface="Arial" panose="020B0604020202020204" pitchFamily="34" charset="0"/>
                <a:cs typeface="Arial" panose="020B0604020202020204" pitchFamily="34" charset="0"/>
              </a:rPr>
              <a:t>    </a:t>
            </a:r>
            <a:r>
              <a:rPr sz="2700" dirty="0" err="1" smtClean="0">
                <a:solidFill>
                  <a:srgbClr val="0070C0"/>
                </a:solidFill>
                <a:latin typeface="Arial" panose="020B0604020202020204" pitchFamily="34" charset="0"/>
                <a:cs typeface="Arial" panose="020B0604020202020204" pitchFamily="34" charset="0"/>
              </a:rPr>
              <a:t>ba</a:t>
            </a:r>
            <a:r>
              <a:rPr lang="en-GB" sz="2700" dirty="0" err="1" smtClean="0">
                <a:solidFill>
                  <a:srgbClr val="0070C0"/>
                </a:solidFill>
                <a:latin typeface="Arial" panose="020B0604020202020204" pitchFamily="34" charset="0"/>
                <a:cs typeface="Arial" panose="020B0604020202020204" pitchFamily="34" charset="0"/>
              </a:rPr>
              <a:t>cteria</a:t>
            </a:r>
            <a:r>
              <a:rPr lang="en-GB" sz="2700" dirty="0" smtClean="0">
                <a:solidFill>
                  <a:srgbClr val="0070C0"/>
                </a:solidFill>
                <a:latin typeface="Arial" panose="020B0604020202020204" pitchFamily="34" charset="0"/>
                <a:cs typeface="Arial" panose="020B0604020202020204" pitchFamily="34" charset="0"/>
              </a:rPr>
              <a:t> </a:t>
            </a:r>
            <a:r>
              <a:rPr sz="2700" dirty="0" smtClean="0">
                <a:solidFill>
                  <a:srgbClr val="0070C0"/>
                </a:solidFill>
                <a:latin typeface="Arial" panose="020B0604020202020204" pitchFamily="34" charset="0"/>
                <a:cs typeface="Arial" panose="020B0604020202020204" pitchFamily="34" charset="0"/>
              </a:rPr>
              <a:t> on storage </a:t>
            </a:r>
            <a:r>
              <a:rPr lang="en-GB" sz="2700" dirty="0" smtClean="0">
                <a:solidFill>
                  <a:srgbClr val="0070C0"/>
                </a:solidFill>
                <a:latin typeface="Arial" panose="020B0604020202020204" pitchFamily="34" charset="0"/>
                <a:cs typeface="Arial" panose="020B0604020202020204" pitchFamily="34" charset="0"/>
              </a:rPr>
              <a:t/>
            </a:r>
            <a:br>
              <a:rPr lang="en-GB" sz="2700" dirty="0" smtClean="0">
                <a:solidFill>
                  <a:srgbClr val="0070C0"/>
                </a:solidFill>
                <a:latin typeface="Arial" panose="020B0604020202020204" pitchFamily="34" charset="0"/>
                <a:cs typeface="Arial" panose="020B0604020202020204" pitchFamily="34" charset="0"/>
              </a:rPr>
            </a:br>
            <a:r>
              <a:rPr lang="en-GB" sz="2700" dirty="0">
                <a:solidFill>
                  <a:srgbClr val="0070C0"/>
                </a:solidFill>
                <a:latin typeface="Arial" panose="020B0604020202020204" pitchFamily="34" charset="0"/>
                <a:cs typeface="Arial" panose="020B0604020202020204" pitchFamily="34" charset="0"/>
              </a:rPr>
              <a:t> </a:t>
            </a:r>
            <a:r>
              <a:rPr lang="en-GB" sz="2700" dirty="0" smtClean="0">
                <a:solidFill>
                  <a:srgbClr val="0070C0"/>
                </a:solidFill>
                <a:latin typeface="Arial" panose="020B0604020202020204" pitchFamily="34" charset="0"/>
                <a:cs typeface="Arial" panose="020B0604020202020204" pitchFamily="34" charset="0"/>
              </a:rPr>
              <a:t>   </a:t>
            </a:r>
            <a:r>
              <a:rPr sz="2700" dirty="0" smtClean="0">
                <a:solidFill>
                  <a:srgbClr val="0070C0"/>
                </a:solidFill>
                <a:latin typeface="Arial" panose="020B0604020202020204" pitchFamily="34" charset="0"/>
                <a:cs typeface="Arial" panose="020B0604020202020204" pitchFamily="34" charset="0"/>
              </a:rPr>
              <a:t> </a:t>
            </a:r>
            <a:r>
              <a:rPr lang="en-GB" sz="2700" dirty="0" smtClean="0">
                <a:solidFill>
                  <a:srgbClr val="0070C0"/>
                </a:solidFill>
                <a:latin typeface="Arial" panose="020B0604020202020204" pitchFamily="34" charset="0"/>
                <a:cs typeface="Arial" panose="020B0604020202020204" pitchFamily="34" charset="0"/>
              </a:rPr>
              <a:t>T</a:t>
            </a:r>
            <a:r>
              <a:rPr sz="2700" dirty="0" smtClean="0">
                <a:solidFill>
                  <a:srgbClr val="0070C0"/>
                </a:solidFill>
                <a:latin typeface="Arial" panose="020B0604020202020204" pitchFamily="34" charset="0"/>
                <a:cs typeface="Arial" panose="020B0604020202020204" pitchFamily="34" charset="0"/>
              </a:rPr>
              <a:t>o incorporate heat-denatured whey protein in </a:t>
            </a:r>
            <a:r>
              <a:rPr lang="en-GB" sz="2700" dirty="0" smtClean="0">
                <a:solidFill>
                  <a:srgbClr val="0070C0"/>
                </a:solidFill>
                <a:latin typeface="Arial" panose="020B0604020202020204" pitchFamily="34" charset="0"/>
                <a:cs typeface="Arial" panose="020B0604020202020204" pitchFamily="34" charset="0"/>
              </a:rPr>
              <a:t> </a:t>
            </a:r>
            <a:br>
              <a:rPr lang="en-GB" sz="2700" dirty="0" smtClean="0">
                <a:solidFill>
                  <a:srgbClr val="0070C0"/>
                </a:solidFill>
                <a:latin typeface="Arial" panose="020B0604020202020204" pitchFamily="34" charset="0"/>
                <a:cs typeface="Arial" panose="020B0604020202020204" pitchFamily="34" charset="0"/>
              </a:rPr>
            </a:br>
            <a:r>
              <a:rPr lang="en-GB" sz="2700" dirty="0">
                <a:solidFill>
                  <a:srgbClr val="0070C0"/>
                </a:solidFill>
                <a:latin typeface="Arial" panose="020B0604020202020204" pitchFamily="34" charset="0"/>
                <a:cs typeface="Arial" panose="020B0604020202020204" pitchFamily="34" charset="0"/>
              </a:rPr>
              <a:t> </a:t>
            </a:r>
            <a:r>
              <a:rPr lang="en-GB" sz="2700" dirty="0" smtClean="0">
                <a:solidFill>
                  <a:srgbClr val="0070C0"/>
                </a:solidFill>
                <a:latin typeface="Arial" panose="020B0604020202020204" pitchFamily="34" charset="0"/>
                <a:cs typeface="Arial" panose="020B0604020202020204" pitchFamily="34" charset="0"/>
              </a:rPr>
              <a:t>    </a:t>
            </a:r>
            <a:r>
              <a:rPr sz="2700" dirty="0" smtClean="0">
                <a:solidFill>
                  <a:srgbClr val="0070C0"/>
                </a:solidFill>
                <a:latin typeface="Arial" panose="020B0604020202020204" pitchFamily="34" charset="0"/>
                <a:cs typeface="Arial" panose="020B0604020202020204" pitchFamily="34" charset="0"/>
              </a:rPr>
              <a:t>curd,</a:t>
            </a:r>
            <a:r>
              <a:rPr lang="en-GB" sz="2700" dirty="0" smtClean="0">
                <a:solidFill>
                  <a:srgbClr val="0070C0"/>
                </a:solidFill>
                <a:latin typeface="Arial" panose="020B0604020202020204" pitchFamily="34" charset="0"/>
                <a:cs typeface="Arial" panose="020B0604020202020204" pitchFamily="34" charset="0"/>
              </a:rPr>
              <a:t> ------- </a:t>
            </a:r>
            <a:r>
              <a:rPr sz="2800" dirty="0" smtClean="0">
                <a:solidFill>
                  <a:srgbClr val="0070C0"/>
                </a:solidFill>
                <a:latin typeface="Arial" panose="020B0604020202020204" pitchFamily="34" charset="0"/>
                <a:cs typeface="Arial" panose="020B0604020202020204" pitchFamily="34" charset="0"/>
              </a:rPr>
              <a:t>improving cheese yield</a:t>
            </a:r>
            <a:r>
              <a:rPr sz="2800" dirty="0" smtClean="0">
                <a:solidFill>
                  <a:srgbClr val="002060"/>
                </a:solidFill>
                <a:latin typeface="Arial" panose="020B0604020202020204" pitchFamily="34" charset="0"/>
                <a:cs typeface="Arial" panose="020B0604020202020204" pitchFamily="34" charset="0"/>
              </a:rPr>
              <a:t>. </a:t>
            </a:r>
          </a:p>
          <a:p>
            <a:pPr marL="457200" indent="-457200" algn="l">
              <a:buFont typeface="Wingdings" panose="05000000000000000000" pitchFamily="2" charset="2"/>
              <a:buChar char="Ø"/>
            </a:pPr>
            <a:endParaRPr sz="2800" dirty="0" smtClean="0">
              <a:solidFill>
                <a:srgbClr val="002060"/>
              </a:solidFill>
              <a:latin typeface="Arial" panose="020B0604020202020204" pitchFamily="34" charset="0"/>
              <a:cs typeface="Arial" panose="020B0604020202020204" pitchFamily="34" charset="0"/>
            </a:endParaRPr>
          </a:p>
          <a:p>
            <a:pPr algn="l">
              <a:buFont typeface="WPS Special 1"/>
              <a:buChar char="l"/>
            </a:pPr>
            <a:r>
              <a:rPr sz="2800" dirty="0" smtClean="0">
                <a:solidFill>
                  <a:srgbClr val="002060"/>
                </a:solidFill>
                <a:latin typeface="Arial" panose="020B0604020202020204" pitchFamily="34" charset="0"/>
                <a:cs typeface="Arial" panose="020B0604020202020204" pitchFamily="34" charset="0"/>
              </a:rPr>
              <a:t>Furthermore, more severe heat treatment of milk </a:t>
            </a:r>
            <a:r>
              <a:rPr lang="en-GB" sz="2800" dirty="0" smtClean="0">
                <a:solidFill>
                  <a:srgbClr val="002060"/>
                </a:solidFill>
                <a:latin typeface="Arial" panose="020B0604020202020204" pitchFamily="34" charset="0"/>
                <a:cs typeface="Arial" panose="020B0604020202020204" pitchFamily="34" charset="0"/>
              </a:rPr>
              <a:t>----</a:t>
            </a:r>
            <a:r>
              <a:rPr sz="2800" dirty="0" smtClean="0">
                <a:solidFill>
                  <a:srgbClr val="002060"/>
                </a:solidFill>
                <a:latin typeface="Arial" panose="020B0604020202020204" pitchFamily="34" charset="0"/>
                <a:cs typeface="Arial" panose="020B0604020202020204" pitchFamily="34" charset="0"/>
              </a:rPr>
              <a:t> applied to inactivate spores from </a:t>
            </a:r>
            <a:r>
              <a:rPr sz="2800" i="1" dirty="0" smtClean="0">
                <a:solidFill>
                  <a:srgbClr val="002060"/>
                </a:solidFill>
                <a:latin typeface="Arial" panose="020B0604020202020204" pitchFamily="34" charset="0"/>
                <a:cs typeface="Arial" panose="020B0604020202020204" pitchFamily="34" charset="0"/>
              </a:rPr>
              <a:t>Clostridium </a:t>
            </a:r>
            <a:r>
              <a:rPr sz="2800" i="1" dirty="0" err="1" smtClean="0">
                <a:solidFill>
                  <a:srgbClr val="002060"/>
                </a:solidFill>
                <a:latin typeface="Arial" panose="020B0604020202020204" pitchFamily="34" charset="0"/>
                <a:cs typeface="Arial" panose="020B0604020202020204" pitchFamily="34" charset="0"/>
              </a:rPr>
              <a:t>tyrobutyricum</a:t>
            </a:r>
            <a:r>
              <a:rPr sz="3200" i="1" dirty="0" smtClean="0">
                <a:solidFill>
                  <a:srgbClr val="D66565"/>
                </a:solidFill>
              </a:rPr>
              <a:t> </a:t>
            </a:r>
            <a:endParaRPr i="1" dirty="0"/>
          </a:p>
        </p:txBody>
      </p:sp>
    </p:spTree>
    <p:extLst>
      <p:ext uri="{BB962C8B-B14F-4D97-AF65-F5344CB8AC3E}">
        <p14:creationId xmlns:p14="http://schemas.microsoft.com/office/powerpoint/2010/main" val="40709353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168</TotalTime>
  <Words>232</Words>
  <Application>Microsoft Office PowerPoint</Application>
  <PresentationFormat>On-screen Show (4:3)</PresentationFormat>
  <Paragraphs>62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Wingdings</vt:lpstr>
      <vt:lpstr>Arial</vt:lpstr>
      <vt:lpstr>方正舒体</vt:lpstr>
      <vt:lpstr>Garamond</vt:lpstr>
      <vt:lpstr>WPS Special 1</vt:lpstr>
      <vt:lpstr>Organic</vt:lpstr>
      <vt:lpstr>PowerPoint Presentation</vt:lpstr>
      <vt:lpstr>INTRODUCTION  Most cheese making today involves the treatment of milk   by one or more processing steps prior to addition of coagulation and starter culture The simplest and earliest technological intervention, driven by safety concerns,--the pasteurization of milk   Pasteurization inactivates some enzymes, reverse shifts in the mineral balance of milk and influences the microflora of non-starter lactic acid bacteria (NSLAB)  in the final cheese  </vt:lpstr>
      <vt:lpstr> CHILLING AND COLD STORAGE  Raw milk is sometimes cooled to about 4 degree C and stored in refrigerated tanks or storage tanks prior to its conversion into cheese  Practice of storing milk at refrigerated temp. not only increases the possibility of growth of psychrotrophs but also alters the physico-chemical properties of milk components like casein and minerals.  Due to these alternations ,many properties change       significantly like rennet coagulation time increases, firmness      decreases and moisture retention increases. </vt:lpstr>
      <vt:lpstr>The impaired technological properties as a result of chilling and cold storage of the raw milk - improved by adopting measures      Acidification of cheese milk with lactic acid to pH 6.5.   Addition of calcium chloride @0.02%.   Addition of more rennet within permissible limits.    Use of higher renneting temperature.    Use of higher cooking temperatures. </vt:lpstr>
      <vt:lpstr>CLARIFICATION  Clarification ----- centrifugal process used in dairy  industries  Used ------ remove leukocytes, cellular debris and particles from earth or fodder gaining entry into milk.   Centrifugation of milk by the clarifier removes much of small sized particles in milk, having a specific gravity higher than 1.032, particularly dirt, cells and larger microorganisms if they are present in clumps. </vt:lpstr>
      <vt:lpstr> BACTOFUGATION  Bactofugation --- physical process through which bacteria are removed from milk,  the size and density of bacteria being the criteria for their removal  The other factors deciding the efficiency of Bactofuge to remove bacteria ---  Initial bacterial load,   Pre-treatment of milk,   Throughout of machine,   Volume of bactofugate to throughout,   Frequency of partial desludging and duration of the run. Bactofuge is a clarifier with one inlet for raw milk and one outlet for treated milk. </vt:lpstr>
      <vt:lpstr>Consists 2-4 nozzles fitted into the bowl wall for the discharge of skim milk.   Bacteria are subjected to a centrifugal force of the order of 7000-9000 gravitational force.   The bactofuge system ----used in the cheese industry                              where    its high-cleaning capabilities ----- used to       remove spores from cheese milk that could       cause late fermentation in semi-hard cheeses. </vt:lpstr>
      <vt:lpstr>Effect of Bactofugation on cheese making Effective method for preventing late blowing defect in semi-hard or hard varieties of cheeses. It is mainly due to removal of anaerobic microorganism   (clostridium tyrobutyricum)  Facilities reduction or elimination in the use of nitrates (nitrates are added to prevent late fermentation in cheese)   Weakens the coagulum during cheese making which can be overcome by addition of calcium chloride. </vt:lpstr>
      <vt:lpstr> HEAT TREATMENTS   Milk for cheese manufacture ---- heated to                           To eliminate pathogenic bacteria,       To minimize damage to casein by proteolytic           bacteria  on storage       To incorporate heat-denatured whey protein in        curd, ------- improving cheese yield.   Furthermore, more severe heat treatment of milk ---- applied to inactivate spores from Clostridium tyrobutyricum </vt:lpstr>
      <vt:lpstr>EFFECT OF HEAT TREATMENTS    Heat-treatment of milk at condition severe than those used for conventional pasteurization results in   Denaturation of whey proteins, Interaction between whey proteins and casein micelles and  Transfer of soluble calcium, magnesium and phosphate to the insoluble colloidal state  Casein micelles are very stable at high temperatures, although changes in zeta potential, size, hydration of micelles and some association -dissociation reactions do occur under severe heat treatment . </vt:lpstr>
      <vt:lpstr> Denaturation of whey proteins exposes side chain groups originally buried in the native structure, particularly reactive thiol groups,                         and   the unfoIded self-aggregate or interact with casein micelles, through interactions with  k-casein   The extent of association of denatured whey protein with casein micelles ----- dependent on  The pH of the milk prior to heating,  Levels of soluble calcium and phosphate,  Milk solids concentration and  Mode of heating (direct or indirect). </vt:lpstr>
      <vt:lpstr> High heat treatment of milk prolongs rennet coagulation times                                 and  Reduces the strength of rennet gels leading to impaired syneresis   The adverse effects on coagulation --- attributed to the inhibition of hydrolysis of k-casein by chymosin due to the beta-lactoglobulin/k-casein complex at the micelles surface impairing the accessibility of k-casein, to reduced reactivity of renneted micelles with attached denatured whey proteins to aggregation,                                    or  To a reduction in the concentration of micellar calcium.  </vt:lpstr>
      <vt:lpstr>HOMOGENIZATION FOR CHEESE MILK    Primary aim of homogenization of milk -- to reduce the      size of the fat globules, thereby delaying their creaming rate  In raw milk, fat globule size commonly range from 0.2-15 micrometer, and homogenization generally aims --- reduce the maximum to &lt; 2micrometer   For this purpose, two-stage valve homogenizers - used, -- operate at pressure of 20MPa   Recently, novel homogenization devices, e.g high-pressure devices and microfluidisers, ---- operate at pressure of several hundred MPa and achieve greater reductions in fat globules size</vt:lpstr>
      <vt:lpstr> In cheese making, homogenization of cheese milk --- Preventing creaming of fat globules, Reducing fat losses in the whey or Controlling development of free fat in the cheese   Due to the reduction in the fat globule size on homogenization, The total surface area of fat globules increases and the amount original fat globule membrane material is by far insufficient to fully cover the newly-formed surface.    As a result, other surface-active components of milk, primarily caseins and, a lesser extent, whey proteins, become absorbed onto the surface of the newly formed globules </vt:lpstr>
      <vt:lpstr>The absorption of caseins onto the fat globules ----following implication for cheese making characteristics of milk   Casein surface area in milk - increased, but the amount of micellar casein -- reduced.   Two types of particles with a casein micelle surface layer exist: native casein micelles and casein-covered fat globules.   When absorbed, casein micelles tend to spread over the surface of the fat globules and hence increase in effective surface area but with reduced surface density of k-casein.</vt:lpstr>
      <vt:lpstr> The rennet coagulation time (RCT) of unhomogenised         milk---- generally lower than that of homogenized milk     Probably related to the larger casein surface area         in homogenized milk, as well as the lower surface        density of k-casein           Cheese curd from homogenized milk shows poor         syneresis and, as a result, has high moisture content.           Furthermore, cheese curd prepared from homogenized        milk --- also often characterized by a coarse and brittle           structure.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sanjeev</cp:lastModifiedBy>
  <cp:revision>74</cp:revision>
  <dcterms:created xsi:type="dcterms:W3CDTF">2012-04-11T11:10:54Z</dcterms:created>
  <dcterms:modified xsi:type="dcterms:W3CDTF">2020-03-30T08:34:16Z</dcterms:modified>
</cp:coreProperties>
</file>