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80" r:id="rId5"/>
    <p:sldId id="257" r:id="rId6"/>
    <p:sldId id="281" r:id="rId7"/>
    <p:sldId id="259" r:id="rId8"/>
    <p:sldId id="258" r:id="rId9"/>
    <p:sldId id="282" r:id="rId10"/>
    <p:sldId id="260" r:id="rId11"/>
    <p:sldId id="261" r:id="rId12"/>
    <p:sldId id="262" r:id="rId13"/>
    <p:sldId id="263" r:id="rId14"/>
    <p:sldId id="265" r:id="rId15"/>
    <p:sldId id="274" r:id="rId16"/>
    <p:sldId id="266" r:id="rId17"/>
    <p:sldId id="267" r:id="rId18"/>
    <p:sldId id="268" r:id="rId19"/>
    <p:sldId id="269" r:id="rId20"/>
    <p:sldId id="270" r:id="rId21"/>
    <p:sldId id="271"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D90207C-6130-4E87-BCDC-007234D733DF}" type="datetimeFigureOut">
              <a:rPr lang="en-US" smtClean="0"/>
              <a:pPr/>
              <a:t>4/20/2020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BFB218D1-79D8-4C9D-B8A6-A6E9BDDF0F9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0207C-6130-4E87-BCDC-007234D733DF}" type="datetimeFigureOut">
              <a:rPr lang="en-US" smtClean="0"/>
              <a:pPr/>
              <a:t>4/20/2020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0207C-6130-4E87-BCDC-007234D733DF}" type="datetimeFigureOut">
              <a:rPr lang="en-US" smtClean="0"/>
              <a:pPr/>
              <a:t>4/20/2020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0207C-6130-4E87-BCDC-007234D733DF}" type="datetimeFigureOut">
              <a:rPr lang="en-US" smtClean="0"/>
              <a:pPr/>
              <a:t>4/20/2020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90207C-6130-4E87-BCDC-007234D733DF}" type="datetimeFigureOut">
              <a:rPr lang="en-US" smtClean="0"/>
              <a:pPr/>
              <a:t>4/20/2020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B218D1-79D8-4C9D-B8A6-A6E9BDDF0F9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90207C-6130-4E87-BCDC-007234D733DF}" type="datetimeFigureOut">
              <a:rPr lang="en-US" smtClean="0"/>
              <a:pPr/>
              <a:t>4/20/2020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90207C-6130-4E87-BCDC-007234D733DF}" type="datetimeFigureOut">
              <a:rPr lang="en-US" smtClean="0"/>
              <a:pPr/>
              <a:t>4/20/2020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D90207C-6130-4E87-BCDC-007234D733DF}" type="datetimeFigureOut">
              <a:rPr lang="en-US" smtClean="0"/>
              <a:pPr/>
              <a:t>4/20/2020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D90207C-6130-4E87-BCDC-007234D733DF}" type="datetimeFigureOut">
              <a:rPr lang="en-US" smtClean="0"/>
              <a:pPr/>
              <a:t>4/20/2020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FB218D1-79D8-4C9D-B8A6-A6E9BDDF0F9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90207C-6130-4E87-BCDC-007234D733DF}" type="datetimeFigureOut">
              <a:rPr lang="en-US" smtClean="0"/>
              <a:pPr/>
              <a:t>4/20/2020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D90207C-6130-4E87-BCDC-007234D733DF}" type="datetimeFigureOut">
              <a:rPr lang="en-US" smtClean="0"/>
              <a:pPr/>
              <a:t>4/20/2020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FB218D1-79D8-4C9D-B8A6-A6E9BDDF0F9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D90207C-6130-4E87-BCDC-007234D733DF}" type="datetimeFigureOut">
              <a:rPr lang="en-US" smtClean="0"/>
              <a:pPr/>
              <a:t>4/20/2020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B218D1-79D8-4C9D-B8A6-A6E9BDDF0F9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785795"/>
            <a:ext cx="7772400" cy="1500197"/>
          </a:xfrm>
        </p:spPr>
        <p:txBody>
          <a:bodyPr>
            <a:normAutofit fontScale="90000"/>
          </a:bodyPr>
          <a:lstStyle/>
          <a:p>
            <a:pPr algn="ctr"/>
            <a:r>
              <a:rPr lang="en-IN" sz="3200" b="1" dirty="0">
                <a:effectLst/>
              </a:rPr>
              <a:t>PRODUCTION PLANNING </a:t>
            </a:r>
            <a:r>
              <a:rPr lang="en-IN" sz="3200" b="1" dirty="0" smtClean="0">
                <a:effectLst/>
              </a:rPr>
              <a:t>AND </a:t>
            </a:r>
            <a:r>
              <a:rPr lang="en-IN" sz="3200" b="1" dirty="0" smtClean="0">
                <a:effectLst/>
              </a:rPr>
              <a:t>CONTROL</a:t>
            </a:r>
            <a:r>
              <a:rPr lang="en-IN" sz="3200" dirty="0">
                <a:effectLst/>
              </a:rPr>
              <a:t/>
            </a:r>
            <a:br>
              <a:rPr lang="en-IN" sz="3200" dirty="0">
                <a:effectLst/>
              </a:rPr>
            </a:br>
            <a:endParaRPr lang="en-IN" sz="3200" dirty="0">
              <a:effectLst/>
            </a:endParaRPr>
          </a:p>
        </p:txBody>
      </p:sp>
      <p:sp>
        <p:nvSpPr>
          <p:cNvPr id="3" name="TextBox 2"/>
          <p:cNvSpPr txBox="1"/>
          <p:nvPr/>
        </p:nvSpPr>
        <p:spPr>
          <a:xfrm>
            <a:off x="1571604" y="3429000"/>
            <a:ext cx="6429420" cy="1015663"/>
          </a:xfrm>
          <a:prstGeom prst="rect">
            <a:avLst/>
          </a:prstGeom>
          <a:noFill/>
        </p:spPr>
        <p:txBody>
          <a:bodyPr wrap="square" rtlCol="0">
            <a:spAutoFit/>
          </a:bodyPr>
          <a:lstStyle/>
          <a:p>
            <a:pPr algn="ctr"/>
            <a:r>
              <a:rPr lang="en-IN" sz="2000" dirty="0" smtClean="0"/>
              <a:t>DAIRY PLANT MANAGEMENT (DTT-421</a:t>
            </a:r>
          </a:p>
          <a:p>
            <a:pPr algn="ctr"/>
            <a:endParaRPr lang="en-IN" sz="2000" dirty="0" smtClean="0"/>
          </a:p>
          <a:p>
            <a:pPr algn="ctr"/>
            <a:r>
              <a:rPr lang="en-IN" sz="2000" dirty="0" smtClean="0"/>
              <a:t>A K JHA</a:t>
            </a:r>
            <a:endParaRPr lang="en-IN"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rmAutofit/>
          </a:bodyPr>
          <a:lstStyle/>
          <a:p>
            <a:r>
              <a:rPr lang="en-IN" sz="2400" b="1" dirty="0" smtClean="0"/>
              <a:t>PPC Contd..</a:t>
            </a:r>
            <a:endParaRPr lang="en-IN" sz="2400" b="1" dirty="0"/>
          </a:p>
        </p:txBody>
      </p:sp>
      <p:sp>
        <p:nvSpPr>
          <p:cNvPr id="3" name="Content Placeholder 2"/>
          <p:cNvSpPr>
            <a:spLocks noGrp="1"/>
          </p:cNvSpPr>
          <p:nvPr>
            <p:ph idx="1"/>
          </p:nvPr>
        </p:nvSpPr>
        <p:spPr>
          <a:xfrm>
            <a:off x="1214414" y="1142984"/>
            <a:ext cx="7643866" cy="4800600"/>
          </a:xfrm>
        </p:spPr>
        <p:txBody>
          <a:bodyPr>
            <a:normAutofit/>
          </a:bodyPr>
          <a:lstStyle/>
          <a:p>
            <a:pPr algn="just">
              <a:spcAft>
                <a:spcPts val="600"/>
              </a:spcAft>
            </a:pPr>
            <a:r>
              <a:rPr lang="en-IN" dirty="0" smtClean="0"/>
              <a:t>Planning </a:t>
            </a:r>
            <a:r>
              <a:rPr lang="en-IN" dirty="0"/>
              <a:t>initiates action while control is an adjusting process, providing corrective measures for planned development. </a:t>
            </a:r>
            <a:endParaRPr lang="en-IN" dirty="0" smtClean="0"/>
          </a:p>
          <a:p>
            <a:pPr lvl="2" algn="just">
              <a:spcBef>
                <a:spcPts val="600"/>
              </a:spcBef>
              <a:spcAft>
                <a:spcPts val="600"/>
              </a:spcAft>
            </a:pPr>
            <a:r>
              <a:rPr lang="en-IN" sz="2800" dirty="0" smtClean="0"/>
              <a:t>Production </a:t>
            </a:r>
            <a:r>
              <a:rPr lang="en-IN" sz="2800" dirty="0"/>
              <a:t>control regulates and stimulates </a:t>
            </a:r>
            <a:r>
              <a:rPr lang="en-IN" sz="2800" dirty="0" smtClean="0"/>
              <a:t>the </a:t>
            </a:r>
            <a:r>
              <a:rPr lang="en-IN" sz="2800" dirty="0"/>
              <a:t>manufacturing process from the beginning to the end.</a:t>
            </a:r>
          </a:p>
          <a:p>
            <a:pPr algn="just">
              <a:spcAft>
                <a:spcPts val="600"/>
              </a:spcAft>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357190"/>
            <a:ext cx="7786742" cy="928670"/>
          </a:xfrm>
        </p:spPr>
        <p:txBody>
          <a:bodyPr>
            <a:noAutofit/>
          </a:bodyPr>
          <a:lstStyle/>
          <a:p>
            <a:pPr algn="ctr"/>
            <a:r>
              <a:rPr lang="en-IN" sz="2800" b="1" dirty="0"/>
              <a:t>Benefits of Production Planning </a:t>
            </a:r>
            <a:r>
              <a:rPr lang="en-IN" sz="2800" b="1" dirty="0" smtClean="0"/>
              <a:t>&amp; Control</a:t>
            </a:r>
            <a:r>
              <a:rPr lang="en-IN" sz="2800" dirty="0"/>
              <a:t/>
            </a:r>
            <a:br>
              <a:rPr lang="en-IN" sz="2800" dirty="0"/>
            </a:br>
            <a:endParaRPr lang="en-IN" sz="2800" dirty="0"/>
          </a:p>
        </p:txBody>
      </p:sp>
      <p:sp>
        <p:nvSpPr>
          <p:cNvPr id="3" name="Content Placeholder 2"/>
          <p:cNvSpPr>
            <a:spLocks noGrp="1"/>
          </p:cNvSpPr>
          <p:nvPr>
            <p:ph idx="1"/>
          </p:nvPr>
        </p:nvSpPr>
        <p:spPr>
          <a:xfrm>
            <a:off x="1000100" y="1403367"/>
            <a:ext cx="8015286" cy="4525963"/>
          </a:xfrm>
        </p:spPr>
        <p:txBody>
          <a:bodyPr>
            <a:normAutofit/>
          </a:bodyPr>
          <a:lstStyle/>
          <a:p>
            <a:pPr algn="just">
              <a:buNone/>
            </a:pPr>
            <a:r>
              <a:rPr lang="en-IN" b="1" dirty="0" smtClean="0"/>
              <a:t> </a:t>
            </a:r>
            <a:r>
              <a:rPr lang="en-IN" dirty="0" smtClean="0"/>
              <a:t> Optimum </a:t>
            </a:r>
            <a:r>
              <a:rPr lang="en-IN" dirty="0"/>
              <a:t>utilization of </a:t>
            </a:r>
            <a:r>
              <a:rPr lang="en-IN" dirty="0" smtClean="0"/>
              <a:t>capacity</a:t>
            </a:r>
          </a:p>
          <a:p>
            <a:pPr lvl="1" algn="just"/>
            <a:r>
              <a:rPr lang="en-IN" dirty="0" smtClean="0"/>
              <a:t>PPC helps the </a:t>
            </a:r>
            <a:r>
              <a:rPr lang="en-IN" dirty="0"/>
              <a:t>entrepreneur </a:t>
            </a:r>
            <a:r>
              <a:rPr lang="en-IN" dirty="0" smtClean="0"/>
              <a:t>in scheduling the </a:t>
            </a:r>
            <a:r>
              <a:rPr lang="en-IN" dirty="0"/>
              <a:t>tasks and production </a:t>
            </a:r>
            <a:r>
              <a:rPr lang="en-IN" dirty="0" smtClean="0"/>
              <a:t>runs, and </a:t>
            </a:r>
            <a:r>
              <a:rPr lang="en-IN" dirty="0"/>
              <a:t>thereby </a:t>
            </a:r>
            <a:r>
              <a:rPr lang="en-IN" dirty="0" smtClean="0"/>
              <a:t>ensures </a:t>
            </a:r>
            <a:r>
              <a:rPr lang="en-IN" dirty="0"/>
              <a:t>that </a:t>
            </a:r>
            <a:r>
              <a:rPr lang="en-IN" dirty="0" smtClean="0"/>
              <a:t>the productive </a:t>
            </a:r>
            <a:r>
              <a:rPr lang="en-IN" dirty="0"/>
              <a:t>capacity does not remain </a:t>
            </a:r>
            <a:r>
              <a:rPr lang="en-IN" dirty="0" smtClean="0"/>
              <a:t>idle. </a:t>
            </a:r>
          </a:p>
          <a:p>
            <a:pPr lvl="1" algn="just"/>
            <a:r>
              <a:rPr lang="en-IN" dirty="0" smtClean="0"/>
              <a:t>PPC eliminates </a:t>
            </a:r>
            <a:r>
              <a:rPr lang="en-IN" dirty="0"/>
              <a:t>undue queuing up of tasks </a:t>
            </a:r>
            <a:r>
              <a:rPr lang="en-IN" dirty="0" smtClean="0"/>
              <a:t>by proper </a:t>
            </a:r>
            <a:r>
              <a:rPr lang="en-IN" dirty="0"/>
              <a:t>allocation of tasks </a:t>
            </a:r>
            <a:r>
              <a:rPr lang="en-IN" dirty="0" smtClean="0"/>
              <a:t>and resources to </a:t>
            </a:r>
            <a:r>
              <a:rPr lang="en-IN" dirty="0"/>
              <a:t>the production facilities. </a:t>
            </a:r>
            <a:endParaRPr lang="en-IN" dirty="0" smtClean="0"/>
          </a:p>
          <a:p>
            <a:pPr algn="just">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
            <a:ext cx="8929718" cy="785818"/>
          </a:xfrm>
        </p:spPr>
        <p:txBody>
          <a:bodyPr>
            <a:noAutofit/>
          </a:bodyPr>
          <a:lstStyle/>
          <a:p>
            <a:pPr algn="ctr"/>
            <a:r>
              <a:rPr lang="en-IN" sz="3200" b="1" dirty="0" smtClean="0">
                <a:effectLst/>
              </a:rPr>
              <a:t>Benefits of PPC Contd.</a:t>
            </a:r>
            <a:endParaRPr lang="en-IN" sz="3200" dirty="0">
              <a:effectLst/>
            </a:endParaRPr>
          </a:p>
        </p:txBody>
      </p:sp>
      <p:sp>
        <p:nvSpPr>
          <p:cNvPr id="3" name="Content Placeholder 2"/>
          <p:cNvSpPr>
            <a:spLocks noGrp="1"/>
          </p:cNvSpPr>
          <p:nvPr>
            <p:ph idx="1"/>
          </p:nvPr>
        </p:nvSpPr>
        <p:spPr>
          <a:xfrm>
            <a:off x="785786" y="857232"/>
            <a:ext cx="8358214" cy="6000768"/>
          </a:xfrm>
        </p:spPr>
        <p:txBody>
          <a:bodyPr>
            <a:noAutofit/>
          </a:bodyPr>
          <a:lstStyle/>
          <a:p>
            <a:pPr>
              <a:spcBef>
                <a:spcPts val="0"/>
              </a:spcBef>
              <a:spcAft>
                <a:spcPts val="600"/>
              </a:spcAft>
            </a:pPr>
            <a:r>
              <a:rPr lang="en-IN" sz="2400" b="1" dirty="0"/>
              <a:t>Inventory </a:t>
            </a:r>
            <a:r>
              <a:rPr lang="en-IN" sz="2400" b="1" dirty="0" smtClean="0"/>
              <a:t>control</a:t>
            </a:r>
          </a:p>
          <a:p>
            <a:pPr lvl="1">
              <a:spcBef>
                <a:spcPts val="0"/>
              </a:spcBef>
              <a:spcAft>
                <a:spcPts val="600"/>
              </a:spcAft>
            </a:pPr>
            <a:r>
              <a:rPr lang="en-IN" sz="2000" dirty="0" smtClean="0"/>
              <a:t>Proper </a:t>
            </a:r>
            <a:r>
              <a:rPr lang="en-IN" sz="2000" dirty="0"/>
              <a:t>PPC will help the entrepreneur to resort to just- in- time systems and thereby reduce the overall inventory</a:t>
            </a:r>
            <a:r>
              <a:rPr lang="en-IN" sz="2000" dirty="0" smtClean="0"/>
              <a:t>.</a:t>
            </a:r>
          </a:p>
          <a:p>
            <a:pPr lvl="1">
              <a:spcBef>
                <a:spcPts val="0"/>
              </a:spcBef>
              <a:spcAft>
                <a:spcPts val="600"/>
              </a:spcAft>
            </a:pPr>
            <a:r>
              <a:rPr lang="en-IN" sz="2000" dirty="0" smtClean="0"/>
              <a:t> </a:t>
            </a:r>
            <a:r>
              <a:rPr lang="en-IN" sz="2000" dirty="0"/>
              <a:t>It </a:t>
            </a:r>
            <a:r>
              <a:rPr lang="en-IN" sz="2000" dirty="0" smtClean="0"/>
              <a:t> also ensures that </a:t>
            </a:r>
            <a:r>
              <a:rPr lang="en-IN" sz="2000" dirty="0"/>
              <a:t>the right supplies are available at the right time</a:t>
            </a:r>
            <a:r>
              <a:rPr lang="en-IN" sz="2000" dirty="0" smtClean="0"/>
              <a:t>.</a:t>
            </a:r>
          </a:p>
          <a:p>
            <a:pPr>
              <a:spcBef>
                <a:spcPts val="0"/>
              </a:spcBef>
              <a:spcAft>
                <a:spcPts val="600"/>
              </a:spcAft>
            </a:pPr>
            <a:r>
              <a:rPr lang="en-IN" sz="2400" b="1" dirty="0"/>
              <a:t>Economy in production </a:t>
            </a:r>
            <a:r>
              <a:rPr lang="en-IN" sz="2400" b="1" dirty="0" smtClean="0"/>
              <a:t>time</a:t>
            </a:r>
          </a:p>
          <a:p>
            <a:pPr lvl="1">
              <a:spcBef>
                <a:spcPts val="0"/>
              </a:spcBef>
              <a:spcAft>
                <a:spcPts val="600"/>
              </a:spcAft>
            </a:pPr>
            <a:r>
              <a:rPr lang="en-IN" sz="2000" dirty="0" smtClean="0"/>
              <a:t>PPC </a:t>
            </a:r>
            <a:r>
              <a:rPr lang="en-IN" sz="2000" dirty="0"/>
              <a:t>will help the entrepreneur to reduce the cycle time and increase the turnover via proper scheduling</a:t>
            </a:r>
            <a:r>
              <a:rPr lang="en-IN" sz="2000" dirty="0" smtClean="0"/>
              <a:t>.</a:t>
            </a:r>
          </a:p>
          <a:p>
            <a:pPr>
              <a:spcBef>
                <a:spcPts val="0"/>
              </a:spcBef>
              <a:spcAft>
                <a:spcPts val="600"/>
              </a:spcAft>
            </a:pPr>
            <a:r>
              <a:rPr lang="en-IN" sz="2400" b="1" dirty="0"/>
              <a:t>Ensure </a:t>
            </a:r>
            <a:r>
              <a:rPr lang="en-IN" sz="2400" b="1" dirty="0" smtClean="0"/>
              <a:t>quality</a:t>
            </a:r>
          </a:p>
          <a:p>
            <a:pPr lvl="1">
              <a:spcBef>
                <a:spcPts val="0"/>
              </a:spcBef>
              <a:spcAft>
                <a:spcPts val="600"/>
              </a:spcAft>
            </a:pPr>
            <a:r>
              <a:rPr lang="en-IN" sz="2000" dirty="0" smtClean="0"/>
              <a:t>A </a:t>
            </a:r>
            <a:r>
              <a:rPr lang="en-IN" sz="2000" dirty="0"/>
              <a:t>good PPC </a:t>
            </a:r>
            <a:r>
              <a:rPr lang="en-IN" sz="2000" dirty="0" smtClean="0"/>
              <a:t>ensures adherence </a:t>
            </a:r>
            <a:r>
              <a:rPr lang="en-IN" sz="2000" dirty="0"/>
              <a:t>to the quality standards so that quality of output is ensured. </a:t>
            </a:r>
            <a:endParaRPr lang="en-IN" sz="2000" dirty="0" smtClean="0"/>
          </a:p>
          <a:p>
            <a:pPr indent="0">
              <a:spcBef>
                <a:spcPts val="0"/>
              </a:spcBef>
              <a:spcAft>
                <a:spcPts val="600"/>
              </a:spcAft>
              <a:buNone/>
            </a:pPr>
            <a:r>
              <a:rPr lang="en-IN" sz="2400" dirty="0" smtClean="0"/>
              <a:t>To </a:t>
            </a:r>
            <a:r>
              <a:rPr lang="en-IN" sz="2400" dirty="0"/>
              <a:t>sum up we may say that PPC is of immense value to the entrepreneur in capacity utilization and inventory control. More importantly it improves his response time and quality. As such effective PPC contributes to time, quality and cost parameters of entrepreneurial success.</a:t>
            </a:r>
            <a:endParaRPr lang="en-IN" sz="1600" dirty="0"/>
          </a:p>
          <a:p>
            <a:pPr lvl="1">
              <a:spcBef>
                <a:spcPts val="0"/>
              </a:spcBef>
              <a:spcAft>
                <a:spcPts val="600"/>
              </a:spcAft>
            </a:pPr>
            <a:endParaRPr lang="en-IN" sz="2000" dirty="0"/>
          </a:p>
          <a:p>
            <a:pPr>
              <a:spcBef>
                <a:spcPts val="0"/>
              </a:spcBef>
              <a:spcAft>
                <a:spcPts val="600"/>
              </a:spcAft>
            </a:pPr>
            <a:endParaRPr lang="en-IN" sz="2400" dirty="0"/>
          </a:p>
          <a:p>
            <a:pPr>
              <a:spcBef>
                <a:spcPts val="0"/>
              </a:spcBef>
              <a:spcAft>
                <a:spcPts val="600"/>
              </a:spcAft>
            </a:pPr>
            <a:endParaRPr lang="en-IN"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74638"/>
            <a:ext cx="8005026" cy="1143000"/>
          </a:xfrm>
        </p:spPr>
        <p:txBody>
          <a:bodyPr>
            <a:noAutofit/>
          </a:bodyPr>
          <a:lstStyle/>
          <a:p>
            <a:pPr algn="ctr"/>
            <a:r>
              <a:rPr lang="en-IN" sz="2800" b="1" dirty="0">
                <a:effectLst/>
              </a:rPr>
              <a:t>Objectives of Production </a:t>
            </a:r>
            <a:r>
              <a:rPr lang="en-IN" sz="2800" b="1" dirty="0" smtClean="0">
                <a:effectLst/>
              </a:rPr>
              <a:t>Planning &amp; </a:t>
            </a:r>
            <a:r>
              <a:rPr lang="en-IN" sz="2800" b="1" dirty="0">
                <a:effectLst/>
              </a:rPr>
              <a:t>Control</a:t>
            </a:r>
            <a:br>
              <a:rPr lang="en-IN" sz="2800" b="1" dirty="0">
                <a:effectLst/>
              </a:rPr>
            </a:br>
            <a:endParaRPr lang="en-IN" sz="2800" dirty="0">
              <a:effectLst/>
            </a:endParaRPr>
          </a:p>
        </p:txBody>
      </p:sp>
      <p:sp>
        <p:nvSpPr>
          <p:cNvPr id="3" name="Content Placeholder 2"/>
          <p:cNvSpPr>
            <a:spLocks noGrp="1"/>
          </p:cNvSpPr>
          <p:nvPr>
            <p:ph idx="1"/>
          </p:nvPr>
        </p:nvSpPr>
        <p:spPr>
          <a:xfrm>
            <a:off x="1000100" y="1071546"/>
            <a:ext cx="7858180" cy="5572164"/>
          </a:xfrm>
        </p:spPr>
        <p:txBody>
          <a:bodyPr>
            <a:normAutofit/>
          </a:bodyPr>
          <a:lstStyle/>
          <a:p>
            <a:pPr algn="just"/>
            <a:r>
              <a:rPr lang="en-IN" sz="2800" dirty="0"/>
              <a:t>The ultimate objective of production planning and </a:t>
            </a:r>
            <a:r>
              <a:rPr lang="en-IN" sz="2800" dirty="0" smtClean="0"/>
              <a:t>control is </a:t>
            </a:r>
            <a:r>
              <a:rPr lang="en-IN" sz="2800" dirty="0"/>
              <a:t>to contribute to the profits of the enterprise</a:t>
            </a:r>
            <a:r>
              <a:rPr lang="en-IN" sz="2800" dirty="0" smtClean="0"/>
              <a:t>.</a:t>
            </a:r>
          </a:p>
          <a:p>
            <a:pPr algn="just"/>
            <a:r>
              <a:rPr lang="en-IN" sz="2800" dirty="0" smtClean="0"/>
              <a:t>This </a:t>
            </a:r>
            <a:r>
              <a:rPr lang="en-IN" sz="2800" dirty="0"/>
              <a:t>is accomplished by keeping the customers satisfied through </a:t>
            </a:r>
            <a:r>
              <a:rPr lang="en-IN" sz="2800" dirty="0" smtClean="0"/>
              <a:t>meeting </a:t>
            </a:r>
            <a:r>
              <a:rPr lang="en-IN" sz="2800" dirty="0"/>
              <a:t>of delivery schedules</a:t>
            </a:r>
            <a:r>
              <a:rPr lang="en-IN" sz="2800" dirty="0" smtClean="0"/>
              <a:t>.</a:t>
            </a:r>
          </a:p>
          <a:p>
            <a:pPr algn="just"/>
            <a:r>
              <a:rPr lang="en-IN" sz="2800" dirty="0" smtClean="0"/>
              <a:t> </a:t>
            </a:r>
            <a:r>
              <a:rPr lang="en-IN" sz="2800" dirty="0"/>
              <a:t>Specific objectives of production planning and control are </a:t>
            </a:r>
            <a:endParaRPr lang="en-IN" sz="2800" dirty="0" smtClean="0"/>
          </a:p>
          <a:p>
            <a:pPr lvl="1" algn="just">
              <a:buFont typeface="Wingdings" pitchFamily="2" charset="2"/>
              <a:buChar char="§"/>
            </a:pPr>
            <a:r>
              <a:rPr lang="en-IN" sz="2400" dirty="0" smtClean="0"/>
              <a:t>to </a:t>
            </a:r>
            <a:r>
              <a:rPr lang="en-IN" sz="2400" dirty="0"/>
              <a:t>establish routes and schedules for </a:t>
            </a:r>
            <a:r>
              <a:rPr lang="en-IN" sz="2000" dirty="0"/>
              <a:t>work</a:t>
            </a:r>
            <a:r>
              <a:rPr lang="en-IN" sz="2400" dirty="0"/>
              <a:t> that will ensure the optimum utilization of materials, workers, and machines and </a:t>
            </a:r>
            <a:endParaRPr lang="en-IN" sz="2400" dirty="0" smtClean="0"/>
          </a:p>
          <a:p>
            <a:pPr lvl="1" algn="just">
              <a:buFont typeface="Wingdings" pitchFamily="2" charset="2"/>
              <a:buChar char="§"/>
            </a:pPr>
            <a:r>
              <a:rPr lang="en-IN" sz="2400" dirty="0" smtClean="0"/>
              <a:t>to </a:t>
            </a:r>
            <a:r>
              <a:rPr lang="en-IN" sz="2400" dirty="0"/>
              <a:t>provide the means for ensuring the operation of the plant in accordance with these plans.</a:t>
            </a:r>
          </a:p>
          <a:p>
            <a:pPr algn="just"/>
            <a:endParaRPr lang="en-IN"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439718"/>
          </a:xfrm>
        </p:spPr>
        <p:txBody>
          <a:bodyPr>
            <a:noAutofit/>
          </a:bodyPr>
          <a:lstStyle/>
          <a:p>
            <a:r>
              <a:rPr lang="en-IN" sz="3200" b="1" dirty="0" smtClean="0">
                <a:effectLst/>
              </a:rPr>
              <a:t>Steps in Production Planning &amp; Control</a:t>
            </a:r>
            <a:endParaRPr lang="en-IN" sz="3200" dirty="0"/>
          </a:p>
        </p:txBody>
      </p:sp>
      <p:sp>
        <p:nvSpPr>
          <p:cNvPr id="3" name="Content Placeholder 2"/>
          <p:cNvSpPr>
            <a:spLocks noGrp="1"/>
          </p:cNvSpPr>
          <p:nvPr>
            <p:ph idx="1"/>
          </p:nvPr>
        </p:nvSpPr>
        <p:spPr>
          <a:xfrm>
            <a:off x="1071538" y="1142984"/>
            <a:ext cx="7569518" cy="4800600"/>
          </a:xfrm>
        </p:spPr>
        <p:txBody>
          <a:bodyPr>
            <a:normAutofit fontScale="92500" lnSpcReduction="10000"/>
          </a:bodyPr>
          <a:lstStyle/>
          <a:p>
            <a:pPr algn="just"/>
            <a:r>
              <a:rPr lang="en-IN" dirty="0" smtClean="0"/>
              <a:t>Production planning</a:t>
            </a:r>
          </a:p>
          <a:p>
            <a:pPr algn="just"/>
            <a:r>
              <a:rPr lang="en-IN" dirty="0" smtClean="0"/>
              <a:t>Production control planning</a:t>
            </a:r>
          </a:p>
          <a:p>
            <a:pPr algn="just"/>
            <a:r>
              <a:rPr lang="en-IN" dirty="0" smtClean="0"/>
              <a:t>Routing</a:t>
            </a:r>
          </a:p>
          <a:p>
            <a:pPr algn="just"/>
            <a:r>
              <a:rPr lang="en-IN" dirty="0" smtClean="0"/>
              <a:t>Scheduling</a:t>
            </a:r>
          </a:p>
          <a:p>
            <a:pPr algn="just"/>
            <a:r>
              <a:rPr lang="en-IN" dirty="0" smtClean="0"/>
              <a:t>Loading</a:t>
            </a:r>
          </a:p>
          <a:p>
            <a:pPr algn="just"/>
            <a:r>
              <a:rPr lang="en-IN" dirty="0" smtClean="0"/>
              <a:t>Dispatching</a:t>
            </a:r>
          </a:p>
          <a:p>
            <a:pPr algn="just"/>
            <a:r>
              <a:rPr lang="en-IN" dirty="0" smtClean="0"/>
              <a:t>Following up</a:t>
            </a:r>
          </a:p>
          <a:p>
            <a:pPr marL="360363" indent="-355600" algn="just"/>
            <a:r>
              <a:rPr lang="en-IN" dirty="0" smtClean="0"/>
              <a:t>Inspection of corrective sequence of operations and to ensure that this sequence is strictly followed.</a:t>
            </a:r>
            <a:endParaRPr lang="en-IN" b="1" dirty="0" smtClean="0"/>
          </a:p>
          <a:p>
            <a:pPr algn="just">
              <a:buNone/>
            </a:pPr>
            <a:endParaRPr lang="en-IN" dirty="0" smtClean="0"/>
          </a:p>
          <a:p>
            <a:pPr indent="0" algn="just">
              <a:buNone/>
            </a:pP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71414"/>
            <a:ext cx="7498080" cy="582594"/>
          </a:xfrm>
        </p:spPr>
        <p:txBody>
          <a:bodyPr>
            <a:normAutofit/>
          </a:bodyPr>
          <a:lstStyle/>
          <a:p>
            <a:pPr algn="ctr"/>
            <a:r>
              <a:rPr lang="en-IN" sz="3200" b="1" dirty="0" smtClean="0">
                <a:effectLst/>
              </a:rPr>
              <a:t>Routing</a:t>
            </a:r>
            <a:endParaRPr lang="en-IN" sz="3200" b="1" dirty="0">
              <a:effectLst/>
            </a:endParaRPr>
          </a:p>
        </p:txBody>
      </p:sp>
      <p:sp>
        <p:nvSpPr>
          <p:cNvPr id="3" name="Content Placeholder 2"/>
          <p:cNvSpPr>
            <a:spLocks noGrp="1"/>
          </p:cNvSpPr>
          <p:nvPr>
            <p:ph idx="1"/>
          </p:nvPr>
        </p:nvSpPr>
        <p:spPr>
          <a:xfrm>
            <a:off x="928662" y="714380"/>
            <a:ext cx="8001056" cy="6072206"/>
          </a:xfrm>
        </p:spPr>
        <p:txBody>
          <a:bodyPr>
            <a:noAutofit/>
          </a:bodyPr>
          <a:lstStyle/>
          <a:p>
            <a:r>
              <a:rPr lang="en-IN" sz="2100" dirty="0" smtClean="0"/>
              <a:t>Routing is the first step in production planning and control.</a:t>
            </a:r>
          </a:p>
          <a:p>
            <a:r>
              <a:rPr lang="en-IN" sz="2100" dirty="0" smtClean="0"/>
              <a:t>Routing can be defined as the process of deciding the path (route) of work and the sequence of operations.</a:t>
            </a:r>
          </a:p>
          <a:p>
            <a:r>
              <a:rPr lang="en-IN" sz="2100" dirty="0" smtClean="0"/>
              <a:t>Routing fixes in advance:</a:t>
            </a:r>
          </a:p>
          <a:p>
            <a:pPr lvl="1"/>
            <a:r>
              <a:rPr lang="en-IN" sz="2100" dirty="0" smtClean="0"/>
              <a:t>The quantity and quality of the product.</a:t>
            </a:r>
          </a:p>
          <a:p>
            <a:pPr lvl="1"/>
            <a:r>
              <a:rPr lang="en-IN" sz="2100" dirty="0" smtClean="0"/>
              <a:t>The men, machines, materials, etc. to be used.</a:t>
            </a:r>
          </a:p>
          <a:p>
            <a:pPr lvl="1"/>
            <a:r>
              <a:rPr lang="en-IN" sz="2100" dirty="0" smtClean="0"/>
              <a:t>The type, number and sequence of manufacturing operations, and</a:t>
            </a:r>
          </a:p>
          <a:p>
            <a:pPr lvl="1"/>
            <a:r>
              <a:rPr lang="en-IN" sz="2100" dirty="0" smtClean="0"/>
              <a:t>The place of production.</a:t>
            </a:r>
          </a:p>
          <a:p>
            <a:r>
              <a:rPr lang="en-IN" sz="2100" dirty="0" smtClean="0"/>
              <a:t>In short, routing determines ‘What’, ‘How much’, ‘With which’, ‘How’ and ‘Where’ to produce.</a:t>
            </a:r>
          </a:p>
          <a:p>
            <a:r>
              <a:rPr lang="en-IN" sz="2100" dirty="0" smtClean="0"/>
              <a:t>The main objective of routing is to determine (fix) the best and cheapest sequence of operations and to ensure that this sequence is followed in the factory.</a:t>
            </a:r>
            <a:br>
              <a:rPr lang="en-IN" sz="2100" dirty="0" smtClean="0"/>
            </a:br>
            <a:endParaRPr lang="en-IN" sz="2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normAutofit/>
          </a:bodyPr>
          <a:lstStyle/>
          <a:p>
            <a:pPr algn="ctr"/>
            <a:r>
              <a:rPr lang="en-IN" sz="3200" b="1" dirty="0" smtClean="0">
                <a:effectLst/>
              </a:rPr>
              <a:t>Different activities in Routing</a:t>
            </a:r>
            <a:endParaRPr lang="en-IN" sz="3200" b="1" dirty="0">
              <a:effectLst/>
            </a:endParaRPr>
          </a:p>
        </p:txBody>
      </p:sp>
      <p:sp>
        <p:nvSpPr>
          <p:cNvPr id="3" name="Content Placeholder 2"/>
          <p:cNvSpPr>
            <a:spLocks noGrp="1"/>
          </p:cNvSpPr>
          <p:nvPr>
            <p:ph idx="1"/>
          </p:nvPr>
        </p:nvSpPr>
        <p:spPr>
          <a:xfrm>
            <a:off x="1071538" y="1214422"/>
            <a:ext cx="7858180" cy="4911741"/>
          </a:xfrm>
        </p:spPr>
        <p:txBody>
          <a:bodyPr>
            <a:normAutofit fontScale="92500" lnSpcReduction="10000"/>
          </a:bodyPr>
          <a:lstStyle/>
          <a:p>
            <a:pPr marL="4763" indent="0" algn="just">
              <a:spcAft>
                <a:spcPts val="600"/>
              </a:spcAft>
              <a:buNone/>
            </a:pPr>
            <a:r>
              <a:rPr lang="en-IN" dirty="0"/>
              <a:t>Routing procedure involves following </a:t>
            </a:r>
            <a:r>
              <a:rPr lang="en-IN" dirty="0" smtClean="0"/>
              <a:t>activities:</a:t>
            </a:r>
          </a:p>
          <a:p>
            <a:pPr marL="630238" indent="-265113" algn="just">
              <a:spcAft>
                <a:spcPts val="600"/>
              </a:spcAft>
            </a:pPr>
            <a:r>
              <a:rPr lang="en-IN" dirty="0" smtClean="0"/>
              <a:t>An </a:t>
            </a:r>
            <a:r>
              <a:rPr lang="en-IN" dirty="0"/>
              <a:t>analysis of the article to determine what to make and what to </a:t>
            </a:r>
            <a:r>
              <a:rPr lang="en-IN" dirty="0" smtClean="0"/>
              <a:t>buy </a:t>
            </a:r>
          </a:p>
          <a:p>
            <a:pPr marL="630238" indent="-265113" algn="just">
              <a:spcAft>
                <a:spcPts val="600"/>
              </a:spcAft>
            </a:pPr>
            <a:r>
              <a:rPr lang="en-IN" dirty="0" smtClean="0"/>
              <a:t>To </a:t>
            </a:r>
            <a:r>
              <a:rPr lang="en-IN" dirty="0"/>
              <a:t>determine the quality and type of </a:t>
            </a:r>
            <a:r>
              <a:rPr lang="en-IN" dirty="0" smtClean="0"/>
              <a:t>material</a:t>
            </a:r>
          </a:p>
          <a:p>
            <a:pPr marL="630238" indent="-265113" algn="just">
              <a:spcAft>
                <a:spcPts val="600"/>
              </a:spcAft>
            </a:pPr>
            <a:r>
              <a:rPr lang="en-IN" dirty="0" smtClean="0"/>
              <a:t>Determining </a:t>
            </a:r>
            <a:r>
              <a:rPr lang="en-IN" dirty="0"/>
              <a:t>the manufacturing operations and their </a:t>
            </a:r>
            <a:r>
              <a:rPr lang="en-IN" dirty="0" smtClean="0"/>
              <a:t>sequence </a:t>
            </a:r>
          </a:p>
          <a:p>
            <a:pPr marL="630238" indent="-265113" algn="just">
              <a:spcAft>
                <a:spcPts val="600"/>
              </a:spcAft>
            </a:pPr>
            <a:r>
              <a:rPr lang="en-IN" dirty="0" smtClean="0"/>
              <a:t>A </a:t>
            </a:r>
            <a:r>
              <a:rPr lang="en-IN" dirty="0"/>
              <a:t>determination of lot </a:t>
            </a:r>
            <a:r>
              <a:rPr lang="en-IN" dirty="0" smtClean="0"/>
              <a:t>sizes Determination </a:t>
            </a:r>
            <a:r>
              <a:rPr lang="en-IN" dirty="0"/>
              <a:t>of scrap </a:t>
            </a:r>
            <a:r>
              <a:rPr lang="en-IN" dirty="0" smtClean="0"/>
              <a:t>factors</a:t>
            </a:r>
          </a:p>
          <a:p>
            <a:pPr marL="630238" indent="-265113" algn="just">
              <a:spcAft>
                <a:spcPts val="600"/>
              </a:spcAft>
            </a:pPr>
            <a:r>
              <a:rPr lang="en-IN" dirty="0"/>
              <a:t>Organization of production control forms</a:t>
            </a:r>
          </a:p>
          <a:p>
            <a:pPr indent="0" algn="just">
              <a:spcAft>
                <a:spcPts val="600"/>
              </a:spcAft>
            </a:pP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62"/>
            <a:ext cx="8229600" cy="785818"/>
          </a:xfrm>
        </p:spPr>
        <p:txBody>
          <a:bodyPr>
            <a:normAutofit/>
          </a:bodyPr>
          <a:lstStyle/>
          <a:p>
            <a:pPr algn="ctr"/>
            <a:r>
              <a:rPr lang="en-IN" sz="3200" b="1" dirty="0" smtClean="0">
                <a:effectLst/>
              </a:rPr>
              <a:t>Loading</a:t>
            </a:r>
            <a:endParaRPr lang="en-IN" sz="3200" b="1" dirty="0">
              <a:effectLst/>
            </a:endParaRPr>
          </a:p>
        </p:txBody>
      </p:sp>
      <p:sp>
        <p:nvSpPr>
          <p:cNvPr id="3" name="Content Placeholder 2"/>
          <p:cNvSpPr>
            <a:spLocks noGrp="1"/>
          </p:cNvSpPr>
          <p:nvPr>
            <p:ph idx="1"/>
          </p:nvPr>
        </p:nvSpPr>
        <p:spPr>
          <a:xfrm>
            <a:off x="457200" y="857232"/>
            <a:ext cx="8229600" cy="5786478"/>
          </a:xfrm>
        </p:spPr>
        <p:txBody>
          <a:bodyPr>
            <a:normAutofit fontScale="92500" lnSpcReduction="10000"/>
          </a:bodyPr>
          <a:lstStyle/>
          <a:p>
            <a:pPr marL="630238" indent="-287338" algn="just"/>
            <a:r>
              <a:rPr lang="en-IN" dirty="0" smtClean="0"/>
              <a:t>The </a:t>
            </a:r>
            <a:r>
              <a:rPr lang="en-IN" dirty="0"/>
              <a:t>next step is the execution of the schedule plan as per the route chalked out which includes the assignment of the work to the operators at their machines or work places. </a:t>
            </a:r>
            <a:endParaRPr lang="en-IN" dirty="0" smtClean="0"/>
          </a:p>
          <a:p>
            <a:pPr marL="630238" indent="-287338" algn="just"/>
            <a:r>
              <a:rPr lang="en-IN" dirty="0" smtClean="0"/>
              <a:t>Gantt </a:t>
            </a:r>
            <a:r>
              <a:rPr lang="en-IN" dirty="0"/>
              <a:t>Charts are most commonly used in small industries in order to determine the existing load and also to foresee how fast a job can be done</a:t>
            </a:r>
            <a:r>
              <a:rPr lang="en-IN" dirty="0" smtClean="0"/>
              <a:t>. </a:t>
            </a:r>
          </a:p>
          <a:p>
            <a:pPr marL="1030288" lvl="1" indent="-287338" algn="just"/>
            <a:r>
              <a:rPr lang="en-IN" dirty="0" smtClean="0"/>
              <a:t>It </a:t>
            </a:r>
            <a:r>
              <a:rPr lang="en-IN" dirty="0"/>
              <a:t>is a type of bar chart that illustrates project schedule. </a:t>
            </a:r>
            <a:endParaRPr lang="en-IN" dirty="0" smtClean="0"/>
          </a:p>
          <a:p>
            <a:pPr marL="1030288" lvl="1" indent="-287338" algn="just"/>
            <a:r>
              <a:rPr lang="en-IN" dirty="0" smtClean="0"/>
              <a:t>The </a:t>
            </a:r>
            <a:r>
              <a:rPr lang="en-IN" dirty="0"/>
              <a:t>charts explain the start and finish dates of terminal elements and summary elements of a project.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smtClean="0">
                <a:effectLst/>
              </a:rPr>
              <a:t>Scheduling</a:t>
            </a:r>
            <a:endParaRPr lang="en-IN" sz="3200" dirty="0">
              <a:effectLst/>
            </a:endParaRPr>
          </a:p>
        </p:txBody>
      </p:sp>
      <p:sp>
        <p:nvSpPr>
          <p:cNvPr id="3" name="Content Placeholder 2"/>
          <p:cNvSpPr>
            <a:spLocks noGrp="1"/>
          </p:cNvSpPr>
          <p:nvPr>
            <p:ph idx="1"/>
          </p:nvPr>
        </p:nvSpPr>
        <p:spPr>
          <a:xfrm>
            <a:off x="1071538" y="1447800"/>
            <a:ext cx="7786742" cy="4800600"/>
          </a:xfrm>
        </p:spPr>
        <p:txBody>
          <a:bodyPr>
            <a:normAutofit fontScale="92500" lnSpcReduction="20000"/>
          </a:bodyPr>
          <a:lstStyle/>
          <a:p>
            <a:pPr algn="just"/>
            <a:r>
              <a:rPr lang="en-IN" dirty="0" smtClean="0"/>
              <a:t>Scheduling </a:t>
            </a:r>
            <a:r>
              <a:rPr lang="en-IN" dirty="0"/>
              <a:t>is the last of the planning functions. </a:t>
            </a:r>
            <a:endParaRPr lang="en-IN" dirty="0" smtClean="0"/>
          </a:p>
          <a:p>
            <a:pPr lvl="1" algn="just"/>
            <a:r>
              <a:rPr lang="en-IN" dirty="0" smtClean="0"/>
              <a:t>It </a:t>
            </a:r>
            <a:r>
              <a:rPr lang="en-IN" dirty="0"/>
              <a:t>determines when an operation is to be performed, or when work is to be completed; the difference lies in the detail of the scheduling procedure. </a:t>
            </a:r>
            <a:endParaRPr lang="en-IN" dirty="0" smtClean="0"/>
          </a:p>
          <a:p>
            <a:pPr algn="just"/>
            <a:r>
              <a:rPr lang="en-IN" dirty="0" smtClean="0"/>
              <a:t>In </a:t>
            </a:r>
            <a:r>
              <a:rPr lang="en-IN" dirty="0"/>
              <a:t>a centralized control situation - where all process planning, loading, and scheduling for the plant are done in a central office- the details of the schedule may specify the starting and finishing time for an operation. </a:t>
            </a:r>
            <a:endParaRPr lang="en-IN" dirty="0" smtClean="0"/>
          </a:p>
          <a:p>
            <a:pPr lvl="1" algn="just"/>
            <a:r>
              <a:rPr lang="en-IN" dirty="0" smtClean="0"/>
              <a:t>On </a:t>
            </a:r>
            <a:r>
              <a:rPr lang="en-IN" dirty="0"/>
              <a:t>the other hand, the central schedule may simply give a completion time for the work in a given department.</a:t>
            </a:r>
          </a:p>
          <a:p>
            <a:pPr algn="just"/>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smtClean="0">
                <a:effectLst/>
              </a:rPr>
              <a:t>Production control</a:t>
            </a:r>
            <a:endParaRPr lang="en-IN" sz="3600" dirty="0">
              <a:effectLst/>
            </a:endParaRPr>
          </a:p>
        </p:txBody>
      </p:sp>
      <p:sp>
        <p:nvSpPr>
          <p:cNvPr id="3" name="Content Placeholder 2"/>
          <p:cNvSpPr>
            <a:spLocks noGrp="1"/>
          </p:cNvSpPr>
          <p:nvPr>
            <p:ph idx="1"/>
          </p:nvPr>
        </p:nvSpPr>
        <p:spPr>
          <a:xfrm>
            <a:off x="1000100" y="1447800"/>
            <a:ext cx="7933588" cy="4800600"/>
          </a:xfrm>
        </p:spPr>
        <p:txBody>
          <a:bodyPr>
            <a:normAutofit/>
          </a:bodyPr>
          <a:lstStyle/>
          <a:p>
            <a:pPr marL="4763" indent="0" algn="just">
              <a:spcAft>
                <a:spcPts val="600"/>
              </a:spcAft>
              <a:buNone/>
            </a:pPr>
            <a:r>
              <a:rPr lang="en-IN" sz="3000" dirty="0" smtClean="0"/>
              <a:t>Production </a:t>
            </a:r>
            <a:r>
              <a:rPr lang="en-IN" sz="3000" dirty="0"/>
              <a:t>control is the process of </a:t>
            </a:r>
            <a:r>
              <a:rPr lang="en-IN" sz="3000" dirty="0" smtClean="0"/>
              <a:t>planning </a:t>
            </a:r>
            <a:r>
              <a:rPr lang="en-IN" sz="3000" dirty="0"/>
              <a:t>production </a:t>
            </a:r>
            <a:r>
              <a:rPr lang="en-IN" sz="3000" dirty="0" smtClean="0"/>
              <a:t>in advance </a:t>
            </a:r>
            <a:r>
              <a:rPr lang="en-IN" sz="3000" dirty="0"/>
              <a:t>of operations, establishing the exact route of each individual item </a:t>
            </a:r>
            <a:r>
              <a:rPr lang="en-IN" sz="3000" dirty="0" smtClean="0"/>
              <a:t>part</a:t>
            </a:r>
          </a:p>
          <a:p>
            <a:pPr lvl="1"/>
            <a:r>
              <a:rPr lang="en-IN" dirty="0" smtClean="0"/>
              <a:t> or assembly, setting, starting and finishing for each important item</a:t>
            </a:r>
          </a:p>
          <a:p>
            <a:pPr lvl="1"/>
            <a:r>
              <a:rPr lang="en-IN" dirty="0" smtClean="0"/>
              <a:t>or the finishing production and releasing the necessary orders as well as initiating the necessary follow-up to have the smooth function of the enterprise</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82594"/>
          </a:xfrm>
        </p:spPr>
        <p:txBody>
          <a:bodyPr>
            <a:normAutofit/>
          </a:bodyPr>
          <a:lstStyle/>
          <a:p>
            <a:r>
              <a:rPr lang="en-IN" sz="3200" b="1" dirty="0" smtClean="0"/>
              <a:t>Production</a:t>
            </a:r>
            <a:endParaRPr lang="en-IN" sz="3200" b="1" dirty="0"/>
          </a:p>
        </p:txBody>
      </p:sp>
      <p:sp>
        <p:nvSpPr>
          <p:cNvPr id="3" name="Content Placeholder 2"/>
          <p:cNvSpPr>
            <a:spLocks noGrp="1"/>
          </p:cNvSpPr>
          <p:nvPr>
            <p:ph idx="1"/>
          </p:nvPr>
        </p:nvSpPr>
        <p:spPr>
          <a:xfrm>
            <a:off x="1071538" y="928670"/>
            <a:ext cx="7862150" cy="4800600"/>
          </a:xfrm>
        </p:spPr>
        <p:txBody>
          <a:bodyPr/>
          <a:lstStyle/>
          <a:p>
            <a:pPr algn="just">
              <a:spcBef>
                <a:spcPts val="0"/>
              </a:spcBef>
            </a:pPr>
            <a:r>
              <a:rPr lang="en-IN" dirty="0" smtClean="0"/>
              <a:t>Production is the process by which goods or services are created. </a:t>
            </a:r>
          </a:p>
          <a:p>
            <a:pPr algn="just">
              <a:spcBef>
                <a:spcPts val="0"/>
              </a:spcBef>
            </a:pPr>
            <a:r>
              <a:rPr lang="en-IN" dirty="0" smtClean="0"/>
              <a:t>It is a means of converting raw materials into finished product by performing a set of manufacturing operations in a predetermined sequences that transforms material from a given to desired form. </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1414"/>
            <a:ext cx="7498080" cy="582594"/>
          </a:xfrm>
        </p:spPr>
        <p:txBody>
          <a:bodyPr>
            <a:normAutofit/>
          </a:bodyPr>
          <a:lstStyle/>
          <a:p>
            <a:pPr algn="ctr"/>
            <a:r>
              <a:rPr lang="en-IN" sz="3200" b="1" dirty="0" smtClean="0">
                <a:effectLst/>
              </a:rPr>
              <a:t>Dispatching</a:t>
            </a:r>
            <a:endParaRPr lang="en-IN" sz="3200" dirty="0">
              <a:effectLst/>
            </a:endParaRPr>
          </a:p>
        </p:txBody>
      </p:sp>
      <p:sp>
        <p:nvSpPr>
          <p:cNvPr id="3" name="Content Placeholder 2"/>
          <p:cNvSpPr>
            <a:spLocks noGrp="1"/>
          </p:cNvSpPr>
          <p:nvPr>
            <p:ph idx="1"/>
          </p:nvPr>
        </p:nvSpPr>
        <p:spPr>
          <a:xfrm>
            <a:off x="1000100" y="785794"/>
            <a:ext cx="7933588" cy="5929354"/>
          </a:xfrm>
        </p:spPr>
        <p:txBody>
          <a:bodyPr>
            <a:noAutofit/>
          </a:bodyPr>
          <a:lstStyle/>
          <a:p>
            <a:pPr indent="0" algn="just">
              <a:buNone/>
            </a:pPr>
            <a:r>
              <a:rPr lang="en-IN" sz="2800" dirty="0" smtClean="0"/>
              <a:t>Dispatching is release of orders and instructions  for starting of the production of an item as per the route sheet and schedule chart. </a:t>
            </a:r>
            <a:endParaRPr lang="en-IN" sz="2800" dirty="0"/>
          </a:p>
          <a:p>
            <a:pPr lvl="1" algn="just"/>
            <a:r>
              <a:rPr lang="en-IN" sz="2400" dirty="0" smtClean="0"/>
              <a:t>Movement </a:t>
            </a:r>
            <a:r>
              <a:rPr lang="en-IN" sz="2400" dirty="0"/>
              <a:t>of materials to different </a:t>
            </a:r>
            <a:r>
              <a:rPr lang="en-IN" sz="2400" dirty="0" smtClean="0"/>
              <a:t>workstations</a:t>
            </a:r>
          </a:p>
          <a:p>
            <a:pPr lvl="1" algn="just"/>
            <a:r>
              <a:rPr lang="en-IN" sz="2400" dirty="0" smtClean="0"/>
              <a:t>Movement </a:t>
            </a:r>
            <a:r>
              <a:rPr lang="en-IN" sz="2400" dirty="0"/>
              <a:t>of tools and fixtures necessary for each </a:t>
            </a:r>
            <a:r>
              <a:rPr lang="en-IN" sz="2400" dirty="0" smtClean="0"/>
              <a:t>operation</a:t>
            </a:r>
          </a:p>
          <a:p>
            <a:pPr lvl="1" algn="just"/>
            <a:r>
              <a:rPr lang="en-IN" sz="2400" dirty="0" smtClean="0"/>
              <a:t>Beginning </a:t>
            </a:r>
            <a:r>
              <a:rPr lang="en-IN" sz="2400" dirty="0"/>
              <a:t>of work on each </a:t>
            </a:r>
            <a:r>
              <a:rPr lang="en-IN" sz="2400" dirty="0" smtClean="0"/>
              <a:t>operation </a:t>
            </a:r>
          </a:p>
          <a:p>
            <a:pPr lvl="1" algn="just"/>
            <a:r>
              <a:rPr lang="en-IN" sz="2400" dirty="0" smtClean="0"/>
              <a:t>Recording </a:t>
            </a:r>
            <a:r>
              <a:rPr lang="en-IN" sz="2400" dirty="0"/>
              <a:t>of time and cost involved in each </a:t>
            </a:r>
            <a:r>
              <a:rPr lang="en-IN" sz="2400" dirty="0" smtClean="0"/>
              <a:t>operation </a:t>
            </a:r>
          </a:p>
          <a:p>
            <a:pPr lvl="1" algn="just"/>
            <a:r>
              <a:rPr lang="en-IN" sz="2400" dirty="0" smtClean="0"/>
              <a:t>Movement </a:t>
            </a:r>
            <a:r>
              <a:rPr lang="en-IN" sz="2400" dirty="0"/>
              <a:t>of work from one operation to another in accordance with the route </a:t>
            </a:r>
            <a:r>
              <a:rPr lang="en-IN" sz="2400" dirty="0" smtClean="0"/>
              <a:t>sheet</a:t>
            </a:r>
          </a:p>
          <a:p>
            <a:pPr lvl="1" algn="just"/>
            <a:r>
              <a:rPr lang="en-IN" sz="2400" dirty="0" smtClean="0"/>
              <a:t>Inspecting </a:t>
            </a:r>
            <a:r>
              <a:rPr lang="en-IN" sz="2400" dirty="0"/>
              <a:t>or supervision of work</a:t>
            </a:r>
          </a:p>
          <a:p>
            <a:pPr algn="just">
              <a:buNone/>
            </a:pPr>
            <a:r>
              <a:rPr lang="en-IN" sz="2800" dirty="0" smtClean="0"/>
              <a:t>Dispatching </a:t>
            </a:r>
            <a:r>
              <a:rPr lang="en-IN" sz="2800" dirty="0"/>
              <a:t>is an important step as it translates production plans into production.</a:t>
            </a:r>
          </a:p>
          <a:p>
            <a:pPr algn="just"/>
            <a:endParaRPr lang="en-IN"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smtClean="0">
                <a:effectLst/>
              </a:rPr>
              <a:t>Follow Up</a:t>
            </a:r>
            <a:endParaRPr lang="en-IN" sz="3200" dirty="0">
              <a:effectLst/>
            </a:endParaRPr>
          </a:p>
        </p:txBody>
      </p:sp>
      <p:sp>
        <p:nvSpPr>
          <p:cNvPr id="3" name="Content Placeholder 2"/>
          <p:cNvSpPr>
            <a:spLocks noGrp="1"/>
          </p:cNvSpPr>
          <p:nvPr>
            <p:ph idx="1"/>
          </p:nvPr>
        </p:nvSpPr>
        <p:spPr>
          <a:xfrm>
            <a:off x="1142976" y="1447800"/>
            <a:ext cx="7790712" cy="4800600"/>
          </a:xfrm>
        </p:spPr>
        <p:txBody>
          <a:bodyPr>
            <a:normAutofit fontScale="92500" lnSpcReduction="10000"/>
          </a:bodyPr>
          <a:lstStyle/>
          <a:p>
            <a:pPr marL="630238" indent="-450850" algn="just"/>
            <a:r>
              <a:rPr lang="en-IN" dirty="0" smtClean="0"/>
              <a:t>Every </a:t>
            </a:r>
            <a:r>
              <a:rPr lang="en-IN" dirty="0"/>
              <a:t>production programme involves determination of the progress of work, removing bottlenecks in the flow of work and ensuring that the productive operations are taking place in accordance with the plans. </a:t>
            </a:r>
            <a:endParaRPr lang="en-IN" dirty="0" smtClean="0"/>
          </a:p>
          <a:p>
            <a:pPr marL="630238" indent="-450850" algn="just"/>
            <a:r>
              <a:rPr lang="en-IN" dirty="0" smtClean="0"/>
              <a:t>Follow up delays </a:t>
            </a:r>
            <a:r>
              <a:rPr lang="en-IN" dirty="0"/>
              <a:t>or deviations from the production plans. </a:t>
            </a:r>
            <a:endParaRPr lang="en-IN" dirty="0" smtClean="0"/>
          </a:p>
          <a:p>
            <a:pPr marL="630238" indent="-450850" algn="just"/>
            <a:r>
              <a:rPr lang="en-IN" dirty="0" smtClean="0"/>
              <a:t>It </a:t>
            </a:r>
            <a:r>
              <a:rPr lang="en-IN" dirty="0"/>
              <a:t>helps to reveal defects in routing and scheduling, misunderstanding of orders and instructions, under loading or overloading of work etc.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142852"/>
            <a:ext cx="8229600" cy="6572272"/>
          </a:xfrm>
        </p:spPr>
        <p:txBody>
          <a:bodyPr>
            <a:noAutofit/>
          </a:bodyPr>
          <a:lstStyle/>
          <a:p>
            <a:pPr algn="just">
              <a:buNone/>
            </a:pPr>
            <a:r>
              <a:rPr lang="en-IN" sz="2400" b="1" dirty="0" smtClean="0"/>
              <a:t>Inspection</a:t>
            </a:r>
            <a:endParaRPr lang="en-IN" sz="2400" dirty="0" smtClean="0"/>
          </a:p>
          <a:p>
            <a:pPr algn="just"/>
            <a:r>
              <a:rPr lang="en-IN" sz="2400" dirty="0" smtClean="0"/>
              <a:t>This </a:t>
            </a:r>
            <a:r>
              <a:rPr lang="en-IN" sz="2400" dirty="0"/>
              <a:t>is mainly to ensure the quality of goods. It can be required as effective agency of production control</a:t>
            </a:r>
            <a:r>
              <a:rPr lang="en-IN" sz="2400" dirty="0" smtClean="0"/>
              <a:t>.</a:t>
            </a:r>
          </a:p>
          <a:p>
            <a:pPr algn="just">
              <a:buNone/>
            </a:pPr>
            <a:endParaRPr lang="en-IN" sz="200" b="1" dirty="0" smtClean="0"/>
          </a:p>
          <a:p>
            <a:pPr algn="just">
              <a:buNone/>
            </a:pPr>
            <a:r>
              <a:rPr lang="en-IN" sz="2400" b="1" dirty="0" smtClean="0"/>
              <a:t>Corrective measures</a:t>
            </a:r>
          </a:p>
          <a:p>
            <a:pPr algn="just">
              <a:buNone/>
            </a:pPr>
            <a:r>
              <a:rPr lang="en-IN" sz="2400" dirty="0" smtClean="0"/>
              <a:t>Corrective </a:t>
            </a:r>
            <a:r>
              <a:rPr lang="en-IN" sz="2400" dirty="0"/>
              <a:t>action may involve any of those activities of adjusting the route, rescheduling of work, changing the workloads, repairs and maintenance of machinery or equipment, control over inventories of the cause of deviation is the poor performance of the employees. Certain personnel decisions like training, transfer, demotion etc. may have to be taken</a:t>
            </a:r>
            <a:r>
              <a:rPr lang="en-IN" sz="2400" dirty="0" smtClean="0"/>
              <a:t>.</a:t>
            </a:r>
          </a:p>
          <a:p>
            <a:pPr algn="just">
              <a:buNone/>
            </a:pPr>
            <a:endParaRPr lang="en-IN" sz="100" dirty="0"/>
          </a:p>
          <a:p>
            <a:pPr algn="just">
              <a:buNone/>
            </a:pPr>
            <a:r>
              <a:rPr lang="en-IN" sz="2400" b="1" dirty="0" smtClean="0"/>
              <a:t>Re-planning</a:t>
            </a:r>
          </a:p>
          <a:p>
            <a:pPr algn="just"/>
            <a:r>
              <a:rPr lang="en-IN" sz="2400" dirty="0" smtClean="0"/>
              <a:t>Re-planning </a:t>
            </a:r>
            <a:r>
              <a:rPr lang="en-IN" sz="2400" dirty="0"/>
              <a:t>is not </a:t>
            </a:r>
            <a:r>
              <a:rPr lang="en-IN" sz="2400" dirty="0" smtClean="0"/>
              <a:t>a corrective </a:t>
            </a:r>
            <a:r>
              <a:rPr lang="en-IN" sz="2400" dirty="0"/>
              <a:t>action. Re-planning revises routes, loads, and schedules; a new plan is developed. In manufacturing this is often required. Changes in market conditions, manufacturing methods, or many other factors affecting the plant will often </a:t>
            </a:r>
            <a:r>
              <a:rPr lang="en-IN" sz="2400" dirty="0" smtClean="0"/>
              <a:t>call for re-planning. </a:t>
            </a:r>
            <a:r>
              <a:rPr lang="en-IN" sz="2400" dirty="0"/>
              <a:t/>
            </a:r>
            <a:br>
              <a:rPr lang="en-IN" sz="2400" dirty="0"/>
            </a:br>
            <a:endParaRPr lang="en-IN" sz="2400" dirty="0"/>
          </a:p>
          <a:p>
            <a:pPr algn="just"/>
            <a:endParaRPr lang="en-IN" sz="2400" dirty="0"/>
          </a:p>
          <a:p>
            <a:pPr algn="just"/>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Planning</a:t>
            </a:r>
            <a:endParaRPr lang="en-IN" dirty="0"/>
          </a:p>
        </p:txBody>
      </p:sp>
      <p:sp>
        <p:nvSpPr>
          <p:cNvPr id="3" name="Content Placeholder 2"/>
          <p:cNvSpPr>
            <a:spLocks noGrp="1"/>
          </p:cNvSpPr>
          <p:nvPr>
            <p:ph idx="1"/>
          </p:nvPr>
        </p:nvSpPr>
        <p:spPr/>
        <p:txBody>
          <a:bodyPr/>
          <a:lstStyle/>
          <a:p>
            <a:r>
              <a:rPr lang="en-IN" dirty="0" smtClean="0"/>
              <a:t>Planning means preparing the scheme in advance before the actual work is started.</a:t>
            </a:r>
          </a:p>
          <a:p>
            <a:r>
              <a:rPr lang="en-IN" dirty="0" smtClean="0"/>
              <a:t>It is predetermination of future course of action to meet the desired objectives.</a:t>
            </a:r>
          </a:p>
          <a:p>
            <a:r>
              <a:rPr lang="en-IN" dirty="0" smtClean="0"/>
              <a:t>Before starting the production it is necessary to decide in advance what to produce, how to produce, how much to produce and where to sell.</a:t>
            </a:r>
          </a:p>
          <a:p>
            <a:pPr lvl="1"/>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rmAutofit/>
          </a:bodyPr>
          <a:lstStyle/>
          <a:p>
            <a:r>
              <a:rPr lang="en-IN" sz="3200" b="1" dirty="0" smtClean="0"/>
              <a:t>Production Planning</a:t>
            </a:r>
            <a:endParaRPr lang="en-IN" sz="3200" b="1" dirty="0"/>
          </a:p>
        </p:txBody>
      </p:sp>
      <p:sp>
        <p:nvSpPr>
          <p:cNvPr id="3" name="Content Placeholder 2"/>
          <p:cNvSpPr>
            <a:spLocks noGrp="1"/>
          </p:cNvSpPr>
          <p:nvPr>
            <p:ph idx="1"/>
          </p:nvPr>
        </p:nvSpPr>
        <p:spPr>
          <a:xfrm>
            <a:off x="1071538" y="1071546"/>
            <a:ext cx="7498080" cy="4800600"/>
          </a:xfrm>
        </p:spPr>
        <p:txBody>
          <a:bodyPr/>
          <a:lstStyle/>
          <a:p>
            <a:pPr algn="just"/>
            <a:r>
              <a:rPr lang="en-IN" dirty="0" smtClean="0"/>
              <a:t>Production planning is the predetermination of future achievement in type of products, volume of production, quality time, manufacturing cost and the resources required. </a:t>
            </a:r>
          </a:p>
          <a:p>
            <a:pPr algn="just"/>
            <a:r>
              <a:rPr lang="en-IN" dirty="0" smtClean="0"/>
              <a:t>It analyses all the problems that may arise and decides in advance how to address them.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498080" cy="725470"/>
          </a:xfrm>
        </p:spPr>
        <p:txBody>
          <a:bodyPr>
            <a:normAutofit/>
          </a:bodyPr>
          <a:lstStyle/>
          <a:p>
            <a:pPr algn="ctr"/>
            <a:r>
              <a:rPr lang="en-IN" sz="3600" dirty="0" smtClean="0"/>
              <a:t>Production Planning</a:t>
            </a:r>
            <a:endParaRPr lang="en-IN" sz="3600" dirty="0"/>
          </a:p>
        </p:txBody>
      </p:sp>
      <p:sp>
        <p:nvSpPr>
          <p:cNvPr id="3" name="Content Placeholder 2"/>
          <p:cNvSpPr>
            <a:spLocks noGrp="1"/>
          </p:cNvSpPr>
          <p:nvPr>
            <p:ph idx="1"/>
          </p:nvPr>
        </p:nvSpPr>
        <p:spPr>
          <a:xfrm>
            <a:off x="931572" y="1000108"/>
            <a:ext cx="7998146" cy="4800600"/>
          </a:xfrm>
        </p:spPr>
        <p:txBody>
          <a:bodyPr>
            <a:normAutofit/>
          </a:bodyPr>
          <a:lstStyle/>
          <a:p>
            <a:pPr algn="just"/>
            <a:r>
              <a:rPr lang="en-IN" dirty="0" smtClean="0"/>
              <a:t>Production planning is a technique of forecasting steps involved in the long run production process, taking them at the right time, in the right  degree and trying to complete the operations efficiently. </a:t>
            </a:r>
          </a:p>
          <a:p>
            <a:pPr algn="just"/>
            <a:r>
              <a:rPr lang="en-IN" dirty="0" smtClean="0"/>
              <a:t>It considers three fundamental questions</a:t>
            </a:r>
          </a:p>
          <a:p>
            <a:pPr lvl="1" algn="just"/>
            <a:r>
              <a:rPr lang="en-IN" dirty="0" smtClean="0"/>
              <a:t>What type of work has to be undertaken?</a:t>
            </a:r>
          </a:p>
          <a:p>
            <a:pPr lvl="1" algn="just"/>
            <a:r>
              <a:rPr lang="en-IN" dirty="0" smtClean="0"/>
              <a:t>How this work will be done?</a:t>
            </a:r>
          </a:p>
          <a:p>
            <a:pPr lvl="1" algn="just"/>
            <a:r>
              <a:rPr lang="en-IN" dirty="0" smtClean="0"/>
              <a:t>When the work has to completed</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smtClean="0"/>
              <a:t>Control</a:t>
            </a:r>
            <a:endParaRPr lang="en-IN" sz="3200" b="1" dirty="0"/>
          </a:p>
        </p:txBody>
      </p:sp>
      <p:sp>
        <p:nvSpPr>
          <p:cNvPr id="3" name="Content Placeholder 2"/>
          <p:cNvSpPr>
            <a:spLocks noGrp="1"/>
          </p:cNvSpPr>
          <p:nvPr>
            <p:ph idx="1"/>
          </p:nvPr>
        </p:nvSpPr>
        <p:spPr>
          <a:xfrm>
            <a:off x="1000100" y="1447800"/>
            <a:ext cx="7933588" cy="4800600"/>
          </a:xfrm>
        </p:spPr>
        <p:txBody>
          <a:bodyPr/>
          <a:lstStyle/>
          <a:p>
            <a:pPr algn="just"/>
            <a:r>
              <a:rPr lang="en-IN" dirty="0" smtClean="0"/>
              <a:t>Control means supervision of all the relevant operations with the help of control mechanism that feeds back the progress of the work.</a:t>
            </a:r>
          </a:p>
          <a:p>
            <a:pPr algn="just"/>
            <a:r>
              <a:rPr lang="en-IN" dirty="0" smtClean="0"/>
              <a:t>Controlling is made by comparing the actual performance with the present standards and deviations, if any, are analysed to take corrective measures.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25470"/>
          </a:xfrm>
        </p:spPr>
        <p:txBody>
          <a:bodyPr>
            <a:normAutofit/>
          </a:bodyPr>
          <a:lstStyle/>
          <a:p>
            <a:pPr algn="ctr"/>
            <a:r>
              <a:rPr lang="en-IN" sz="3600" b="1" dirty="0" smtClean="0">
                <a:effectLst/>
              </a:rPr>
              <a:t>Production control</a:t>
            </a:r>
            <a:endParaRPr lang="en-IN" sz="3600" b="1" dirty="0">
              <a:effectLst/>
            </a:endParaRPr>
          </a:p>
        </p:txBody>
      </p:sp>
      <p:sp>
        <p:nvSpPr>
          <p:cNvPr id="3" name="Content Placeholder 2"/>
          <p:cNvSpPr>
            <a:spLocks noGrp="1"/>
          </p:cNvSpPr>
          <p:nvPr>
            <p:ph idx="1"/>
          </p:nvPr>
        </p:nvSpPr>
        <p:spPr>
          <a:xfrm>
            <a:off x="1071538" y="1285860"/>
            <a:ext cx="7715304" cy="4800600"/>
          </a:xfrm>
        </p:spPr>
        <p:txBody>
          <a:bodyPr>
            <a:normAutofit fontScale="92500" lnSpcReduction="10000"/>
          </a:bodyPr>
          <a:lstStyle/>
          <a:p>
            <a:pPr algn="just"/>
            <a:r>
              <a:rPr lang="en-IN" dirty="0" smtClean="0"/>
              <a:t>It is process to track and control production flow, amount of resources, and deviations (if any) from the planned actions. </a:t>
            </a:r>
          </a:p>
          <a:p>
            <a:pPr algn="just"/>
            <a:r>
              <a:rPr lang="en-IN" dirty="0" smtClean="0"/>
              <a:t>It includes arrangements for mid course correction in case of deviations from the original plan so that the production can proceed as per the original plan.</a:t>
            </a:r>
          </a:p>
          <a:p>
            <a:pPr algn="just"/>
            <a:r>
              <a:rPr lang="en-IN" sz="3000" b="1" i="1" dirty="0" smtClean="0"/>
              <a:t>In nutshell, production control ensures all which is required to pursue the organizational goal in accordance with the rules established and instructions issued. </a:t>
            </a:r>
            <a:endParaRPr lang="en-IN"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560390"/>
            <a:ext cx="7862150" cy="582594"/>
          </a:xfrm>
        </p:spPr>
        <p:txBody>
          <a:bodyPr>
            <a:normAutofit/>
          </a:bodyPr>
          <a:lstStyle/>
          <a:p>
            <a:r>
              <a:rPr lang="en-IN" sz="3200" b="1" dirty="0" smtClean="0">
                <a:effectLst/>
              </a:rPr>
              <a:t>Production Planning and Control (PPC)</a:t>
            </a:r>
            <a:endParaRPr lang="en-IN" sz="3200" dirty="0">
              <a:effectLst/>
            </a:endParaRPr>
          </a:p>
        </p:txBody>
      </p:sp>
      <p:sp>
        <p:nvSpPr>
          <p:cNvPr id="3" name="Content Placeholder 2"/>
          <p:cNvSpPr>
            <a:spLocks noGrp="1"/>
          </p:cNvSpPr>
          <p:nvPr>
            <p:ph idx="1"/>
          </p:nvPr>
        </p:nvSpPr>
        <p:spPr>
          <a:xfrm>
            <a:off x="785786" y="1714488"/>
            <a:ext cx="8072494" cy="3500462"/>
          </a:xfrm>
        </p:spPr>
        <p:txBody>
          <a:bodyPr>
            <a:noAutofit/>
          </a:bodyPr>
          <a:lstStyle/>
          <a:p>
            <a:pPr marL="179388" indent="0" algn="just">
              <a:spcAft>
                <a:spcPts val="600"/>
              </a:spcAft>
              <a:buNone/>
            </a:pPr>
            <a:r>
              <a:rPr lang="en-IN" sz="2800" dirty="0" smtClean="0"/>
              <a:t>The PPC may be defined as the direction and coordination of the firms material and physical facilities towards the accomplishment of predetermined production goals in the most efficient and economical manner.</a:t>
            </a:r>
            <a:endParaRPr lang="en-IN" sz="2800" dirty="0"/>
          </a:p>
          <a:p>
            <a:pPr indent="0" algn="just"/>
            <a:endParaRPr lang="en-IN"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142852"/>
            <a:ext cx="7862150" cy="582594"/>
          </a:xfrm>
        </p:spPr>
        <p:txBody>
          <a:bodyPr>
            <a:normAutofit/>
          </a:bodyPr>
          <a:lstStyle/>
          <a:p>
            <a:r>
              <a:rPr lang="en-IN" sz="3200" b="1" dirty="0" smtClean="0"/>
              <a:t>Production Planning and Control (PPC)</a:t>
            </a:r>
            <a:endParaRPr lang="en-IN" sz="3200" dirty="0"/>
          </a:p>
        </p:txBody>
      </p:sp>
      <p:sp>
        <p:nvSpPr>
          <p:cNvPr id="3" name="Content Placeholder 2"/>
          <p:cNvSpPr>
            <a:spLocks noGrp="1"/>
          </p:cNvSpPr>
          <p:nvPr>
            <p:ph idx="1"/>
          </p:nvPr>
        </p:nvSpPr>
        <p:spPr>
          <a:xfrm>
            <a:off x="785786" y="1000108"/>
            <a:ext cx="8072494" cy="5643602"/>
          </a:xfrm>
        </p:spPr>
        <p:txBody>
          <a:bodyPr>
            <a:noAutofit/>
          </a:bodyPr>
          <a:lstStyle/>
          <a:p>
            <a:pPr marL="630238" indent="-306388" algn="just">
              <a:spcAft>
                <a:spcPts val="600"/>
              </a:spcAft>
            </a:pPr>
            <a:r>
              <a:rPr lang="en-IN" sz="2600" dirty="0"/>
              <a:t>Gordon and Carson observed that production </a:t>
            </a:r>
            <a:r>
              <a:rPr lang="en-IN" sz="2600" dirty="0" smtClean="0"/>
              <a:t>planning  and </a:t>
            </a:r>
            <a:r>
              <a:rPr lang="en-IN" sz="2600" dirty="0"/>
              <a:t>control involve generally in the organization and planning of manufacturing process. </a:t>
            </a:r>
            <a:endParaRPr lang="en-IN" sz="2600" dirty="0" smtClean="0"/>
          </a:p>
          <a:p>
            <a:pPr marL="630238" indent="-306388" algn="just">
              <a:spcAft>
                <a:spcPts val="600"/>
              </a:spcAft>
            </a:pPr>
            <a:r>
              <a:rPr lang="en-IN" sz="2600" dirty="0" smtClean="0"/>
              <a:t>It </a:t>
            </a:r>
            <a:r>
              <a:rPr lang="en-IN" sz="2600" dirty="0"/>
              <a:t>consists of the planning of routing, scheduling, dispatching, inspection, and coordination, control of materials, methods machines, tools and operating times. </a:t>
            </a:r>
            <a:endParaRPr lang="en-IN" sz="2600" dirty="0" smtClean="0"/>
          </a:p>
          <a:p>
            <a:pPr indent="0" algn="just">
              <a:spcAft>
                <a:spcPts val="600"/>
              </a:spcAft>
              <a:buNone/>
            </a:pPr>
            <a:r>
              <a:rPr lang="en-IN" sz="2600" dirty="0" smtClean="0"/>
              <a:t>The </a:t>
            </a:r>
            <a:r>
              <a:rPr lang="en-IN" sz="2600" dirty="0"/>
              <a:t>ultimate objective is the organization of the supply and movement of materials and labour, machines utilization and related activities, in order to bring about the desired manufacturing results in terms of quality, quantity, time and place.</a:t>
            </a:r>
          </a:p>
          <a:p>
            <a:pPr indent="0" algn="just"/>
            <a:endParaRPr lang="en-IN" sz="2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334</TotalTime>
  <Words>1501</Words>
  <Application>Microsoft Office PowerPoint</Application>
  <PresentationFormat>On-screen Show (4:3)</PresentationFormat>
  <Paragraphs>117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PRODUCTION PLANNING AND CONTROL </vt:lpstr>
      <vt:lpstr>Production</vt:lpstr>
      <vt:lpstr>Planning</vt:lpstr>
      <vt:lpstr>Production Planning</vt:lpstr>
      <vt:lpstr>Production Planning</vt:lpstr>
      <vt:lpstr>Control</vt:lpstr>
      <vt:lpstr>Production control</vt:lpstr>
      <vt:lpstr>Production Planning and Control (PPC)</vt:lpstr>
      <vt:lpstr>Production Planning and Control (PPC)</vt:lpstr>
      <vt:lpstr>PPC Contd..</vt:lpstr>
      <vt:lpstr>Benefits of Production Planning &amp; Control </vt:lpstr>
      <vt:lpstr>Benefits of PPC Contd.</vt:lpstr>
      <vt:lpstr>Objectives of Production Planning &amp; Control </vt:lpstr>
      <vt:lpstr>Steps in Production Planning &amp; Control</vt:lpstr>
      <vt:lpstr>Routing</vt:lpstr>
      <vt:lpstr>Different activities in Routing</vt:lpstr>
      <vt:lpstr>Loading</vt:lpstr>
      <vt:lpstr>Scheduling</vt:lpstr>
      <vt:lpstr>Production control</vt:lpstr>
      <vt:lpstr>Dispatching</vt:lpstr>
      <vt:lpstr>Follow Up</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 PLANNING AND CONTROL, WORK STUDY AND MEASUREMENT OF MOTION AND TIME STUDY </dc:title>
  <dc:creator>My</dc:creator>
  <cp:lastModifiedBy>My</cp:lastModifiedBy>
  <cp:revision>85</cp:revision>
  <dcterms:created xsi:type="dcterms:W3CDTF">2020-03-23T10:13:58Z</dcterms:created>
  <dcterms:modified xsi:type="dcterms:W3CDTF">2020-04-20T05:43:19Z</dcterms:modified>
</cp:coreProperties>
</file>