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29" r:id="rId3"/>
    <p:sldId id="534" r:id="rId4"/>
    <p:sldId id="535" r:id="rId5"/>
    <p:sldId id="330" r:id="rId6"/>
    <p:sldId id="543" r:id="rId7"/>
    <p:sldId id="331" r:id="rId8"/>
    <p:sldId id="544" r:id="rId9"/>
    <p:sldId id="536" r:id="rId10"/>
    <p:sldId id="537" r:id="rId11"/>
    <p:sldId id="332" r:id="rId12"/>
    <p:sldId id="333" r:id="rId13"/>
    <p:sldId id="545" r:id="rId14"/>
    <p:sldId id="334" r:id="rId15"/>
    <p:sldId id="549" r:id="rId16"/>
    <p:sldId id="538" r:id="rId17"/>
    <p:sldId id="539" r:id="rId18"/>
    <p:sldId id="335" r:id="rId19"/>
    <p:sldId id="540" r:id="rId20"/>
    <p:sldId id="548" r:id="rId21"/>
    <p:sldId id="336" r:id="rId22"/>
    <p:sldId id="54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54B6C-422C-404E-9C03-846581E9CEA2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5ED27-5806-4485-B293-8B152ED4F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80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3660F-3CAE-4004-A9C5-7A248052B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29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6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3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" y="2420888"/>
            <a:ext cx="53939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B0E8DB-3908-4B07-B982-98FA6B1D8D09}"/>
              </a:ext>
            </a:extLst>
          </p:cNvPr>
          <p:cNvSpPr>
            <a:spLocks noGrp="1"/>
          </p:cNvSpPr>
          <p:nvPr/>
        </p:nvSpPr>
        <p:spPr>
          <a:xfrm>
            <a:off x="2153478" y="224048"/>
            <a:ext cx="7885043" cy="114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CHEMISTRY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DTC-321     Credit hours-3(2+1)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11FF27-0C8C-4D06-A840-F03E39F836AE}"/>
              </a:ext>
            </a:extLst>
          </p:cNvPr>
          <p:cNvSpPr/>
          <p:nvPr/>
        </p:nvSpPr>
        <p:spPr>
          <a:xfrm>
            <a:off x="6930890" y="2198708"/>
            <a:ext cx="44129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Properties and Utilization of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Common Polysaccharides </a:t>
            </a:r>
            <a:endParaRPr lang="en-IN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3103B-FEC5-45ED-B903-F26F48AF225B}"/>
              </a:ext>
            </a:extLst>
          </p:cNvPr>
          <p:cNvSpPr/>
          <p:nvPr/>
        </p:nvSpPr>
        <p:spPr>
          <a:xfrm>
            <a:off x="365760" y="-5133"/>
            <a:ext cx="1150737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Retrogradation of starch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molecules (in dilute solutions)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precipitate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-- insoluble material being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difficult 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redissolve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heating.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 of dissolved starch  --  becoming less soluble  --  called retrogradation.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Retrogradation of cooked starch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 and amylopectin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undergo retrogradation at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much more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rapid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 does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amylopectin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Rate of retrogradation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depends on 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botanical source of starch,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molecular ratio of amylose to amylopectin,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concentration,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temperature,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salts 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surfactants.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Bread staling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due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retrogradation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due to the gradual transition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amorphous starch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a partially crystalline, retrograded state.</a:t>
            </a:r>
          </a:p>
        </p:txBody>
      </p:sp>
    </p:spTree>
    <p:extLst>
      <p:ext uri="{BB962C8B-B14F-4D97-AF65-F5344CB8AC3E}">
        <p14:creationId xmlns:p14="http://schemas.microsoft.com/office/powerpoint/2010/main" val="2360926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382" y="142913"/>
            <a:ext cx="1168690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Modified Starches: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lvl="0" algn="just"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Behaviour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pastes of  common native starches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unsatisfactory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used in modern food industry 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Modified starches and starch derivatives with more sophisticated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characteristics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have been developed.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Modified starches include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modified starches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Pre-gelatinized starches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Cross-linked starches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Esters &amp; ethers of starch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phosphates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Hydroxy alkyl substituted starch </a:t>
            </a:r>
          </a:p>
        </p:txBody>
      </p:sp>
    </p:spTree>
    <p:extLst>
      <p:ext uri="{BB962C8B-B14F-4D97-AF65-F5344CB8AC3E}">
        <p14:creationId xmlns:p14="http://schemas.microsoft.com/office/powerpoint/2010/main" val="188572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94" y="71238"/>
            <a:ext cx="1196557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modified starch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 &lt; gelatinization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granules &amp; dil. HCl acid ----------------------------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modified starch.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Swell less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during gelatinization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reduced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volume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lower maximum hot paste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hot water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degree of acid treatment).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fruit gums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strength and clarity of the resultant gel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improved.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gel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reduced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hot gel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easily poured into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moulds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strength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increased (because of degradation of amylopectin).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clarity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improved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9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5417A5-049C-4CD4-9509-4A0002EB77A9}"/>
              </a:ext>
            </a:extLst>
          </p:cNvPr>
          <p:cNvSpPr/>
          <p:nvPr/>
        </p:nvSpPr>
        <p:spPr>
          <a:xfrm>
            <a:off x="0" y="-15847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Pre-gelatinized starches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prepared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destroying the granular structure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cooking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considerable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reduction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paste viscosity.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Cooked paste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dried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rollers or spray-drier.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Powdered product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easily rehydrate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cold water but,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Resultant dispersions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not equivalent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freshly prepared paste (due to starch degradation 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 holding or thickening agent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many food.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1.Instant puddings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a packaged powder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mixed with cold milk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 for few minutes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simple pudding.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(Powders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mixture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pre-gelatinized starch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sugar 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flavourings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salts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 increase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the milk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keep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suspended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until hydration can take place).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2.Frozen fruit-pie fillings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pre-gelatinized starch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keeps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fruit suspended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helps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retain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90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75" y="81290"/>
            <a:ext cx="116869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Cross-linked and other derivatized starches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great number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esters and ethers of starch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infinite range of physicochemical properties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(heat stability)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can be prepared.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nly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few of these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important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the food industry.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phosphates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(analogues in the amylopectin fraction of root and tuber starches)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derivatives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 food additives.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Introduction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free-acid groups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phosphates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both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stabilizes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paste viscosity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Negatively charged phosphate groups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expand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molecule in solution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Coulombic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repulsion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Prevent the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formation of aggregates</a:t>
            </a:r>
          </a:p>
        </p:txBody>
      </p:sp>
    </p:spTree>
    <p:extLst>
      <p:ext uri="{BB962C8B-B14F-4D97-AF65-F5344CB8AC3E}">
        <p14:creationId xmlns:p14="http://schemas.microsoft.com/office/powerpoint/2010/main" val="76530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676622-E47C-4EDA-AAC3-087D8BDA25AB}"/>
              </a:ext>
            </a:extLst>
          </p:cNvPr>
          <p:cNvSpPr/>
          <p:nvPr/>
        </p:nvSpPr>
        <p:spPr>
          <a:xfrm>
            <a:off x="520505" y="94517"/>
            <a:ext cx="1108534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viscosity and paste clarity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phosphates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extensive use as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thickners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texturizing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agents.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resistance to molecular aggregation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formulation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frozen foods.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Swelling and ultimate breakdown of starch granules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during cooking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can be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controlled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introducing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number of cross-linkages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between the molecules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esterification with </a:t>
            </a:r>
            <a:r>
              <a:rPr kumimoji="0" lang="en-US" sz="2800" b="1" i="0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trimetaphosphate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with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level of phosphate cross linking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used 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textural modification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food e.g., Cross bonded phosphate starches are used 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thickners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salad cream and fruit-pie fillings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Introduction of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hydroxyalkyl substituent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increases the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solubility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starch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prevents molecular aggregation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hydroxypropyl starch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Hydroxyalkyl starches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gelatinize at lower temperature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 the parent starch and paste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show little tendency to form gels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636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DBF396-D1CC-4D3A-BAF5-FC63C912681B}"/>
              </a:ext>
            </a:extLst>
          </p:cNvPr>
          <p:cNvSpPr/>
          <p:nvPr/>
        </p:nvSpPr>
        <p:spPr>
          <a:xfrm>
            <a:off x="98474" y="132188"/>
            <a:ext cx="1195753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Cellulose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abundant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polysaccharide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structural material.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polymer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D-glucose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units linked (1 à 4) in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 – configuration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unbranched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contain as many as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5,000 glucose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units.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Because of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 linkage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units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alternate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chain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molecule is effectively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rigid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straight chain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cellulose molecules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readily align themselves side-by-side in an arrangement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which is stabilized by intermolecular hydrogen bonding and form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crystalline regions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insoluble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water.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cellulose is responsible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and gross texture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foodstuffs.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Being insoluble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little affected by cooking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 and does not disperse.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 ingestion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unaffected by enzymes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the digestive tract &amp; does not hydrate.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352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10DA99-1C8E-4B92-A8C0-B6E39018A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90" y="266771"/>
            <a:ext cx="11570555" cy="646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0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714" y="320267"/>
            <a:ext cx="117304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Glycogen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reserve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polysaccharide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animal body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muscles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(0.5 to 1 percent) and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(3 to 7 percent).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resembles starch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chemical properties.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formed by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condensation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large number (5,000-10,000) of glucose molecules.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branched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 polysaccharide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resembling amylopectin.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 length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to 12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units.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molecular weight of glycogen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105 to 108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daltons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29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6994B1-5ACA-4C56-ABF7-A8F39C18ACF8}"/>
              </a:ext>
            </a:extLst>
          </p:cNvPr>
          <p:cNvSpPr/>
          <p:nvPr/>
        </p:nvSpPr>
        <p:spPr>
          <a:xfrm>
            <a:off x="590843" y="323787"/>
            <a:ext cx="110712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Hemicellulose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tissues.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structural components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the cell wall.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 insoluble, non-starchy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heteropolysaccharides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Monosaccharide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xylose, arabinose, galactose, glucose, glucuronic acid.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nonfibrous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while celluloses are fibrous.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more soluble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alkali and more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readily hydrolyzed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dilute acids than celluloses.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3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469995"/>
            <a:ext cx="115475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carbohydrates    &gt;  10 monosaccharide units.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Hydrolyzed -- hundred or even thousands of monosaccharide units.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Commonly present in foods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cellulose,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glycogen,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hemicellulose,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pectic substances.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19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6AFC2A-1FFB-4933-9C54-5158AEA599FD}"/>
              </a:ext>
            </a:extLst>
          </p:cNvPr>
          <p:cNvSpPr/>
          <p:nvPr/>
        </p:nvSpPr>
        <p:spPr>
          <a:xfrm>
            <a:off x="98474" y="43599"/>
            <a:ext cx="1198567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 abundant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young tissue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cell walls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intercellular layers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plants.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characteristic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constituent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fruits e.g., citrus fruits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30% pectin.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family of closely associated polysaccharides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difficult to separate.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‘pectin’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used in relation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water-insoluble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polysaccharides.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D-galacturonic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principal constituent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esterified 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possess considerable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gelling power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Other constituents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D-galactose, L-arabinose, D-xylose, L-rhamnose and L-fucose.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Three types of homopolysaccharides also present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D-galacturonan, D-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galactan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 L-arabinan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072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6785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Typical heteropolysaccharides associated with pectic substance include the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soyabean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L-arabino-D-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galactan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methoxyl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half of the carboxyl groups are in the methyl ester form).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methoxyl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 half of the carboxyl groups are in the methyl ester form)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widely used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marmalade and jelly preparation.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High-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methoxyl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pectin solutions gel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sufficient acid and sugar are present.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Low-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methoxyl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pectin solutions gel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 in the presence of calcium 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provide cross bridges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7847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765D15-1671-411D-810A-52D323D14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5" y="643466"/>
            <a:ext cx="948266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089ADC-9025-4183-95FE-C3B37661AFBC}"/>
              </a:ext>
            </a:extLst>
          </p:cNvPr>
          <p:cNvSpPr/>
          <p:nvPr/>
        </p:nvSpPr>
        <p:spPr>
          <a:xfrm>
            <a:off x="0" y="11286"/>
            <a:ext cx="121919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widely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vegetables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kingdom.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 80 % of all food crops --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cereals and starchy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 crops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Natural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polymer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 D-glucose.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very high proportion of world’s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energy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intake.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Occurs in nature as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microscopically small, spherical particles / granules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 whose size and shape are characteristic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each species.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Formed in plants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condensation of large no. of glucose molecules -- into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types of polymers 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Amylose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polymer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2000 glucose units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α-1,4  glycosidic linkage.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Amylopectin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highly branched --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each branch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20 - 30 glucose units  &amp; each molecule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hundreds of these branches.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units 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branch --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α-1,4 linkage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Branch points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α-1,6-glycosidic linkages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Both amylose and amylopectin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deposited in starch granules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 orderly radial pattern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81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70228D-58C9-4AF2-B7FF-0EB70E983F14}"/>
              </a:ext>
            </a:extLst>
          </p:cNvPr>
          <p:cNvSpPr/>
          <p:nvPr/>
        </p:nvSpPr>
        <p:spPr>
          <a:xfrm>
            <a:off x="393895" y="487235"/>
            <a:ext cx="114229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starch :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Cereals and millets (65 to 85 %)  e.g., rice, wheat, maize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Roots and tubers (19 to 35 %) e.g. tapioca, potato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Cereal starch paste (5%)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cooling sets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thick jelly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Turber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paste (5%)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fluid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&amp;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does not set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a thick jelly.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Cereals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moisture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granules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embedded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hard, proteinaceous matrix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requires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preliminary softening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extraction.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Potato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high moisture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preliminary softening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required.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99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" y="-36453"/>
            <a:ext cx="11782697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unbranched chain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D-glucose (500 to 5,000 glucose molecules) --  linked --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α-1,4 linkage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Molecular weight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105 to 106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daltons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Retrogradation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-- process -- solution (on keeping) turns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turbid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-- due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precipitations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amylose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Responsible --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stiffening of cooked rice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standing).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Blue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colour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iodine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content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 starch -- vary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botanical species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Cereal starches 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wheat starch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25 – 30%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corn starch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amylomaize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 – 80%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amylose.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Waxy maize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0%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3005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8F32CB-B1EB-4D8F-B00C-700D4B94E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916" y="643466"/>
            <a:ext cx="8346168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0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609" y="208393"/>
            <a:ext cx="11960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Amylopectin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Branched chain polysaccharide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component of starch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Chains linked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α-1,6 linkages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Molecular weight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107 to 108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daltons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molecule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50,000 to 5,00,000 molecules of D-glucose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Gives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purple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colour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iodine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649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125D82-6ADA-436C-91D0-02AC94382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" y="167640"/>
            <a:ext cx="9570720" cy="604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84A4C2-1A15-4974-B575-36F79EBE3F21}"/>
              </a:ext>
            </a:extLst>
          </p:cNvPr>
          <p:cNvSpPr/>
          <p:nvPr/>
        </p:nvSpPr>
        <p:spPr>
          <a:xfrm>
            <a:off x="0" y="59848"/>
            <a:ext cx="121919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Gelatinization of starch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breaks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down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intermolecular bonds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starch molecules (in the presence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 and heat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allowing hydrogen bonding sites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engage more water.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irreversibly dissolves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starch granule.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Penetration of water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randomness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general granule structure and    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no. and size of crystalline regions (do not allow water entry).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causes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such regions to become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diffuse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chains begin to separate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into an amorphous form.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Gelatinization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influenced by a number of factors: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plant type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(wheat and corn starch show different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behaviour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patterns),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size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starch granule,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amount of water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gelatinization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temperature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length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heating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Some type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unmodified native starches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start swelling 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55 °C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other types 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85 °C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D99523C7-7846-45C0-90F7-4218663BA43D}"/>
              </a:ext>
            </a:extLst>
          </p:cNvPr>
          <p:cNvSpPr/>
          <p:nvPr/>
        </p:nvSpPr>
        <p:spPr>
          <a:xfrm>
            <a:off x="3742001" y="1913208"/>
            <a:ext cx="126609" cy="4079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B2F7B47-4D8D-490E-9DC0-C0014A073DF3}"/>
              </a:ext>
            </a:extLst>
          </p:cNvPr>
          <p:cNvSpPr/>
          <p:nvPr/>
        </p:nvSpPr>
        <p:spPr>
          <a:xfrm>
            <a:off x="9766659" y="1913195"/>
            <a:ext cx="126609" cy="520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8340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1701</Words>
  <Application>Microsoft Office PowerPoint</Application>
  <PresentationFormat>Widescreen</PresentationFormat>
  <Paragraphs>197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HP</cp:lastModifiedBy>
  <cp:revision>11</cp:revision>
  <dcterms:created xsi:type="dcterms:W3CDTF">2020-04-16T04:21:07Z</dcterms:created>
  <dcterms:modified xsi:type="dcterms:W3CDTF">2020-04-18T06:33:10Z</dcterms:modified>
</cp:coreProperties>
</file>