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E30A2D-881C-4BC2-B720-D6229C07C4C8}"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19503-F80F-4913-BC33-8ADCD1BCEF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7"/>
          <p:cNvSpPr txBox="1">
            <a:spLocks noGrp="1" noChangeArrowheads="1"/>
          </p:cNvSpPr>
          <p:nvPr/>
        </p:nvSpPr>
        <p:spPr bwMode="auto">
          <a:xfrm>
            <a:off x="3830836" y="9444870"/>
            <a:ext cx="2930426" cy="497416"/>
          </a:xfrm>
          <a:prstGeom prst="rect">
            <a:avLst/>
          </a:prstGeom>
          <a:noFill/>
          <a:ln w="9525">
            <a:noFill/>
            <a:miter lim="800000"/>
            <a:headEnd/>
            <a:tailEnd/>
          </a:ln>
        </p:spPr>
        <p:txBody>
          <a:bodyPr lIns="92584" tIns="46292" rIns="92584" bIns="46292" anchor="b"/>
          <a:lstStyle/>
          <a:p>
            <a:pPr algn="r" defTabSz="875443"/>
            <a:fld id="{A18C0F25-1E0C-40A9-8D67-806CA58D26D1}" type="slidenum">
              <a:rPr lang="en-US" altLang="en-US" sz="1200"/>
              <a:pPr algn="r" defTabSz="875443"/>
              <a:t>2</a:t>
            </a:fld>
            <a:endParaRPr lang="en-US" altLang="en-US" sz="1200" dirty="0"/>
          </a:p>
        </p:txBody>
      </p:sp>
      <p:sp>
        <p:nvSpPr>
          <p:cNvPr id="411651" name="Rectangle 2"/>
          <p:cNvSpPr>
            <a:spLocks noGrp="1" noRot="1" noChangeAspect="1" noChangeArrowheads="1" noTextEdit="1"/>
          </p:cNvSpPr>
          <p:nvPr>
            <p:ph type="sldImg"/>
          </p:nvPr>
        </p:nvSpPr>
        <p:spPr bwMode="auto">
          <a:xfrm>
            <a:off x="933153" y="745369"/>
            <a:ext cx="4896445" cy="3729869"/>
          </a:xfrm>
          <a:noFill/>
          <a:ln>
            <a:solidFill>
              <a:srgbClr val="000000"/>
            </a:solidFill>
            <a:miter lim="800000"/>
            <a:headEnd/>
            <a:tailEnd/>
          </a:ln>
        </p:spPr>
      </p:sp>
      <p:sp>
        <p:nvSpPr>
          <p:cNvPr id="411652" name="Rectangle 3"/>
          <p:cNvSpPr>
            <a:spLocks noGrp="1" noChangeArrowheads="1"/>
          </p:cNvSpPr>
          <p:nvPr>
            <p:ph type="body" idx="1"/>
          </p:nvPr>
        </p:nvSpPr>
        <p:spPr bwMode="auto">
          <a:xfrm>
            <a:off x="901899" y="4721679"/>
            <a:ext cx="4957465" cy="4475238"/>
          </a:xfrm>
          <a:noFill/>
        </p:spPr>
        <p:txBody>
          <a:bodyPr wrap="square" lIns="92584" tIns="46292" rIns="92584" bIns="46292"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6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For some people, they have inadequate amounts of argininosuccinate, that catalyzes the reaction that’s the number 2 on the cycle.  Shows the same cycle that was before, for this individual, this reaction is to slow so you would no produce urea, have backup production of argininosuccinate, wouldn’t matter all that much, but further back up, to carbamoyl phosphate also backed up, get high ammonium ion production.  Two things done, one is you reduce the amount of protein in the diet.  Mechanisms now for identifying this before birth.  Reduce the dietary protein.   Their treatment, load diet with arginine.  Minimize production of ammonium ion by glutamate dehydrogenase, go through single cycles of urea cycle starting with abundance of arginine.  Eliminate serous problems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8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Another strategy is to put benzoate in the diet.  Enzymes that activate it, add coA, act with glycine.  Idea hat glycine, can be made from serine etc, ways to channel nitrogens from other amino acids into glycine and get rid of it.  Phenyl acetate is also activated with coenzyme A group, glutamine attached, and then that’s excreted.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Slide Image Placeholder 1"/>
          <p:cNvSpPr>
            <a:spLocks noGrp="1" noRot="1" noChangeAspect="1" noTextEdit="1"/>
          </p:cNvSpPr>
          <p:nvPr>
            <p:ph type="sldImg"/>
          </p:nvPr>
        </p:nvSpPr>
        <p:spPr bwMode="auto">
          <a:xfrm>
            <a:off x="892969" y="709084"/>
            <a:ext cx="4975325" cy="3790345"/>
          </a:xfrm>
          <a:noFill/>
          <a:ln>
            <a:solidFill>
              <a:srgbClr val="000000"/>
            </a:solidFill>
            <a:miter lim="800000"/>
            <a:headEnd/>
            <a:tailEnd/>
          </a:ln>
        </p:spPr>
      </p:sp>
      <p:sp>
        <p:nvSpPr>
          <p:cNvPr id="418819" name="Notes Placeholder 2"/>
          <p:cNvSpPr>
            <a:spLocks noGrp="1"/>
          </p:cNvSpPr>
          <p:nvPr>
            <p:ph type="body" idx="1"/>
          </p:nvPr>
        </p:nvSpPr>
        <p:spPr bwMode="auto">
          <a:xfrm>
            <a:off x="915293" y="4733774"/>
            <a:ext cx="4929188" cy="4499429"/>
          </a:xfrm>
          <a:noFill/>
        </p:spPr>
        <p:txBody>
          <a:bodyPr wrap="square" lIns="87575" tIns="43789" rIns="87575" bIns="43789" numCol="1" anchor="t" anchorCtr="0" compatLnSpc="1">
            <a:prstTxWarp prst="textNoShape">
              <a:avLst/>
            </a:prstTxWarp>
          </a:bodyPr>
          <a:lstStyle/>
          <a:p>
            <a:pPr eaLnBrk="1" hangingPunct="1"/>
            <a:r>
              <a:rPr lang="en-US" altLang="en-US" b="1" smtClean="0"/>
              <a:t>FIGURE 18-15 Summary of amino acid catabolism.</a:t>
            </a:r>
            <a:r>
              <a:rPr lang="en-US" altLang="en-US" smtClean="0"/>
              <a:t> Amino acids are grouped according to their major degradative end product. Some amino acids are listed more than once because different parts of their carbon skeletons are degraded to different end products. The figure shows the most important catabolic pathways in vertebrates, but there are minor variations among vertebrate species. Threonine, for instance, is degraded via at least two different pathways (see Figure 18-19, 18</a:t>
            </a:r>
            <a:r>
              <a:rPr lang="ga-IE" altLang="en-US" smtClean="0">
                <a:ea typeface="ヒラギノ角ゴ Pro W3" charset="-128"/>
              </a:rPr>
              <a:t>-</a:t>
            </a:r>
            <a:r>
              <a:rPr lang="ga-IE" altLang="en-US" smtClean="0"/>
              <a:t>2</a:t>
            </a:r>
            <a:r>
              <a:rPr lang="en-US" altLang="en-US" smtClean="0"/>
              <a:t>7), and the importance of a given pathway can vary with the organism and its metabolic conditions. The glucogenic and ketogenic amino acids are also delineated in the figure, by color shading. Notice that five of the amino acids are both glucogenic and ketogenic. The amino acids degraded to pyruvate are also potentially ketogenic. Only two amino acids, leucine and lysine, are exclusively ketogenic.</a:t>
            </a:r>
          </a:p>
          <a:p>
            <a:pPr eaLnBrk="1" hangingPunct="1"/>
            <a:endParaRPr lang="en-US" altLang="en-US" smtClean="0"/>
          </a:p>
        </p:txBody>
      </p:sp>
      <p:sp>
        <p:nvSpPr>
          <p:cNvPr id="418820" name="Slide Number Placeholder 3"/>
          <p:cNvSpPr txBox="1">
            <a:spLocks noGrp="1"/>
          </p:cNvSpPr>
          <p:nvPr/>
        </p:nvSpPr>
        <p:spPr bwMode="auto">
          <a:xfrm>
            <a:off x="3804048" y="9469060"/>
            <a:ext cx="2957215" cy="473226"/>
          </a:xfrm>
          <a:prstGeom prst="rect">
            <a:avLst/>
          </a:prstGeom>
          <a:noFill/>
          <a:ln w="9525">
            <a:noFill/>
            <a:miter lim="800000"/>
            <a:headEnd/>
            <a:tailEnd/>
          </a:ln>
        </p:spPr>
        <p:txBody>
          <a:bodyPr lIns="87575" tIns="43789" rIns="87575" bIns="43789" anchor="b"/>
          <a:lstStyle/>
          <a:p>
            <a:pPr algn="r" defTabSz="828892"/>
            <a:fld id="{C20B813A-EA0B-4A67-9879-C3294FF03F0D}" type="slidenum">
              <a:rPr lang="en-US" altLang="en-US" sz="1100">
                <a:latin typeface="Times New Roman" pitchFamily="18" charset="0"/>
                <a:ea typeface="MS PGothic" pitchFamily="34" charset="-128"/>
              </a:rPr>
              <a:pPr algn="r" defTabSz="828892"/>
              <a:t>8</a:t>
            </a:fld>
            <a:endParaRPr lang="en-US" altLang="en-US" sz="1100" dirty="0">
              <a:latin typeface="Times New Roman" pitchFamily="18" charset="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21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This is the way that we get rid of nitrogen, as you recall, from Tuesday, 90% of nitrogen excretion is via urea.  Other ways to do it, urea is a way that greatly reduces the amount of water that needs to be also excreted.  Fish don’t use urea, have all the water they need.  Terrestrial animals use urea as their major mechanism for getting rid of nitrogen.  Urea cycle—series of reactions which accept the nitrogens and produce a product, urea.  It’s a cycle dedicated to a single product, unlike krebs that produces a number of them.  Same category of importance.  Two sources of nitrogen are carbamoyl phosphate, via transamination reactions, amino group would get transferred by transamination to alpha ketoglutarate, then glutamate would be oxidatively deaminated to give a reduced product, to give ammonium ion, that’s incorporated into carbamoyl phosphate that’s the substrate.  Other substrate for cycle is aspartate.  Fist two steps are the same, then gulatmate transfers ammonium ion to oxaloacetate, diverting it out of krebs cycle and into urea cycle ,when there are limited amounts of oxaloacetate.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23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View of cycle, reiterates what was on previous slide, give names of intermediates.  Ornithine and Citrulline are new ones.  Carbamoyl phosphate production, in this case, remember that glutamate dehydrogenase creates ammonium ion, incorpoared into carbamoyl phosphate, condenses with Ornithine in mitochondrial matrix.  Primary location of urea production in humans is in the liver, although it occurs in other tissues as well.  Product is Citrulline, its condensed with other source, nitrogen, aspartate, and that gives Argininosuccinate, Fumarate released Arginine gives up urea by hydrolysis.  Red box is the matrix, rest of it is in cytosol.  Transporter molecules that transport Ornithine from cytosol to matrix and citrulline back to cytosol.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25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The glutamate dehydrogenase reaction.  Reversal of reaction that occurs after nitrogen fixation.  If we were capturing nitrogen from air.  Glutamate is carrier of nitrogen, any other amino acid could contribute it, glutamate dehydrogenase produces NADH, energy rich.  Urea is a waste management cycle, to get any energy out of it.  Glutamate dehydrogenase is allosteric molecule, hexomeric, three dimers, its controlled allosterically, control is sensitive to energy levels.  When you’re low in energy ,catabolize more amino acids, glutamate dehydrogenase is fired up, when you're high in energy, its reduced, amino acids in protein are the last source of energy..  Inhibited by ATP, GTP, activated by ADP and GDP.  Straight monitoring by allosteric enzyme of energy levels in the cells represented by the puridine nucleotide triphosphates.  NADP or NADPH can be used.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28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Here is the carbamoyl phosphate synthesis, occurs in mitochondria.  Used for other synthetic pathways also.  In this one making urea.  As the particular synthetase in mitochondrial matrix, takes bicarbonate, activates it with ATP, this then reacts with ammonium or ammonia to displace phosphate to get Carbamic acid , still bound to enzyme, reactive, this is then further activated at other end, with ATP, and get carbamoyl phosphate, substrate that I talked about, but energy use in this case makes this essentially a irreversible reaction, ADPs produced, occurring in matrix, under normal circumstances those ADP would be rephosphorylated.  ADPs would disappear and we’ve got two steps where we are hydrolyzing ATP.  N acetyl glutamate is an activator, later lecture, another carbamoyl phosphate synthetase where the N acetyl glutamate binds and has a different role.  In this case its an activator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Cycle with structures shown.  Carbamoyl phosphate, condenses with Ornithine, this occurs in the mitochondrial matrix, Citrulline and other aspartate condensed etc etc.  See that the nitrogens are shown in blue as opposed to yellow.  Nitrogen from ammonium ion, incorporated into Citrulline, nitrogen from aspartate, two nitrogens covalently bound to carbon, with hydrolysis, elimination of fumarate, this is very close to urea, just need to hydrolyze this portion  of molecule off.   Given the names of numbers on scheme, names of enzymes please don’t memorize them.  You may need to see them to sort something else out.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2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Cycle connected to Krebs cycle.  Part of Krebs here, fumarate, if you hydrate it, get malate, oxidize it get ocaloaccetate, then that’s converted to aspartate.  This part is what I showed you on the first slide where various amino acid are transferred, in time amino groups eventually to make aspartate.  Fumarate, malate, and oxaloacetate are members, intermediates of Krebs cycle, oxaloacetate that was going to participate would be condensed with acetyl coA, could go round that cycle to get succinate to fumarate and back around.  If both of those things are always occurring, the direction in which, if we think about oxaloacetate, when there is adequate amounts of other Krebs cycle inter mediates, would spend more of its time going through Krebs cycle, when there is enough energy from acetyl coA, oxaloacetate could go to citrate and go to Krebs cycle or if there is real surplus of energy, go out of mitochondria and get used to make palmitate.  Schemes are all related.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4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mtClean="0"/>
              <a:t>Here is all of that on one slide.  In center Urea cycle, with four intermediates, producing urea, blue cods for nitrogen.  Ultimate source of nitrogen is amino acid transferred to glutamate.  The main control point for this scheme is the glutamate dehydrogenase, it responds to nucleotides, ADP GDP ATP GTP and also NADH being an energy rich molecule, signals to this enzyme, slows it down so there is less degradation of amino acids. At other sites, cycle is controlled by the usual cast of characters with regard to hormones and response to higher and lower energy.  Glucagon and cortisol activates the sequence, insulin slows it down, growtg hormone—in order to grow, protein is essential, so growth hormone signaling the body to grow saves or initiates events that would reduce the consumption of amino acids.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Protein metabolism- 2</a:t>
            </a:r>
            <a:endParaRPr lang="en-US" dirty="0"/>
          </a:p>
        </p:txBody>
      </p:sp>
      <p:sp>
        <p:nvSpPr>
          <p:cNvPr id="3" name="Subtitle 2"/>
          <p:cNvSpPr>
            <a:spLocks noGrp="1"/>
          </p:cNvSpPr>
          <p:nvPr>
            <p:ph type="subTitle" idx="1"/>
          </p:nvPr>
        </p:nvSpPr>
        <p:spPr/>
        <p:txBody>
          <a:bodyPr/>
          <a:lstStyle/>
          <a:p>
            <a:r>
              <a:rPr lang="en-US" dirty="0" smtClean="0"/>
              <a:t>Anil Gattani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p:cNvSpPr/>
          <p:nvPr/>
        </p:nvSpPr>
        <p:spPr>
          <a:xfrm>
            <a:off x="0" y="4953000"/>
            <a:ext cx="91440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1219200"/>
            <a:ext cx="9144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50" name="Rectangle 2"/>
          <p:cNvSpPr>
            <a:spLocks noGrp="1" noChangeArrowheads="1"/>
          </p:cNvSpPr>
          <p:nvPr>
            <p:ph type="title"/>
          </p:nvPr>
        </p:nvSpPr>
        <p:spPr>
          <a:xfrm>
            <a:off x="533400" y="381000"/>
            <a:ext cx="7772400" cy="609600"/>
          </a:xfrm>
          <a:effectLst>
            <a:outerShdw dist="35921" dir="2700000" algn="ctr" rotWithShape="0">
              <a:schemeClr val="bg2"/>
            </a:outerShdw>
          </a:effectLst>
        </p:spPr>
        <p:txBody>
          <a:bodyPr rtlCol="0">
            <a:normAutofit fontScale="90000"/>
          </a:bodyPr>
          <a:lstStyle/>
          <a:p>
            <a:pPr marL="54864" eaLnBrk="1" fontAlgn="auto" hangingPunct="1">
              <a:spcAft>
                <a:spcPts val="0"/>
              </a:spcAft>
              <a:defRPr/>
            </a:pPr>
            <a:r>
              <a:rPr lang="en-US">
                <a:solidFill>
                  <a:schemeClr val="tx2">
                    <a:tint val="100000"/>
                    <a:shade val="90000"/>
                    <a:satMod val="250000"/>
                    <a:alpha val="100000"/>
                  </a:schemeClr>
                </a:solidFill>
              </a:rPr>
              <a:t>Substrates for the Urea Cycle</a:t>
            </a:r>
          </a:p>
        </p:txBody>
      </p:sp>
      <p:sp>
        <p:nvSpPr>
          <p:cNvPr id="53251" name="Rectangle 3"/>
          <p:cNvSpPr>
            <a:spLocks noGrp="1" noChangeArrowheads="1"/>
          </p:cNvSpPr>
          <p:nvPr>
            <p:ph idx="1"/>
          </p:nvPr>
        </p:nvSpPr>
        <p:spPr>
          <a:xfrm>
            <a:off x="0" y="2667000"/>
            <a:ext cx="9144000" cy="2057400"/>
          </a:xfrm>
        </p:spPr>
        <p:txBody>
          <a:bodyPr rtlCol="0">
            <a:normAutofit/>
          </a:bodyPr>
          <a:lstStyle/>
          <a:p>
            <a:pPr eaLnBrk="1" fontAlgn="auto" hangingPunct="1">
              <a:lnSpc>
                <a:spcPct val="90000"/>
              </a:lnSpc>
              <a:spcAft>
                <a:spcPts val="0"/>
              </a:spcAft>
              <a:buFont typeface="Wingdings 3" charset="2"/>
              <a:buChar char=""/>
              <a:defRPr/>
            </a:pPr>
            <a:r>
              <a:rPr lang="en-US" altLang="en-US" sz="2800">
                <a:solidFill>
                  <a:schemeClr val="tx1">
                    <a:lumMod val="75000"/>
                    <a:lumOff val="25000"/>
                  </a:schemeClr>
                </a:solidFill>
              </a:rPr>
              <a:t>Above, amino groups are transferred to glutamate, from which ammonium is produced, and then used to make </a:t>
            </a:r>
            <a:r>
              <a:rPr lang="en-US" altLang="en-US" sz="2800">
                <a:solidFill>
                  <a:srgbClr val="00FFFF"/>
                </a:solidFill>
              </a:rPr>
              <a:t>carbamoyl phosphate</a:t>
            </a:r>
            <a:r>
              <a:rPr lang="en-US" altLang="en-US" sz="2800">
                <a:solidFill>
                  <a:schemeClr val="tx1">
                    <a:lumMod val="75000"/>
                    <a:lumOff val="25000"/>
                  </a:schemeClr>
                </a:solidFill>
              </a:rPr>
              <a:t>.</a:t>
            </a:r>
          </a:p>
          <a:p>
            <a:pPr eaLnBrk="1" fontAlgn="auto" hangingPunct="1">
              <a:lnSpc>
                <a:spcPct val="90000"/>
              </a:lnSpc>
              <a:spcAft>
                <a:spcPts val="0"/>
              </a:spcAft>
              <a:buFont typeface="Wingdings 3" charset="2"/>
              <a:buChar char=""/>
              <a:defRPr/>
            </a:pPr>
            <a:r>
              <a:rPr lang="en-US" altLang="en-US" sz="2800">
                <a:solidFill>
                  <a:schemeClr val="tx1">
                    <a:lumMod val="75000"/>
                    <a:lumOff val="25000"/>
                  </a:schemeClr>
                </a:solidFill>
              </a:rPr>
              <a:t>Below, amino groups are transferred to produce </a:t>
            </a:r>
            <a:r>
              <a:rPr lang="en-US" altLang="en-US" sz="2800">
                <a:solidFill>
                  <a:srgbClr val="00FFFF"/>
                </a:solidFill>
              </a:rPr>
              <a:t>aspartate</a:t>
            </a:r>
            <a:r>
              <a:rPr lang="en-US" altLang="en-US" sz="2800">
                <a:solidFill>
                  <a:schemeClr val="tx1">
                    <a:lumMod val="75000"/>
                    <a:lumOff val="25000"/>
                  </a:schemeClr>
                </a:solidFill>
              </a:rPr>
              <a:t>.</a:t>
            </a:r>
          </a:p>
          <a:p>
            <a:pPr eaLnBrk="1" fontAlgn="auto" hangingPunct="1">
              <a:lnSpc>
                <a:spcPct val="90000"/>
              </a:lnSpc>
              <a:spcAft>
                <a:spcPts val="0"/>
              </a:spcAft>
              <a:buFontTx/>
              <a:buNone/>
              <a:defRPr/>
            </a:pPr>
            <a:endParaRPr lang="en-US" altLang="en-US" sz="2800">
              <a:solidFill>
                <a:schemeClr val="tx1">
                  <a:lumMod val="75000"/>
                  <a:lumOff val="25000"/>
                </a:schemeClr>
              </a:solidFill>
            </a:endParaRPr>
          </a:p>
        </p:txBody>
      </p:sp>
      <p:graphicFrame>
        <p:nvGraphicFramePr>
          <p:cNvPr id="420868" name="Object 4"/>
          <p:cNvGraphicFramePr>
            <a:graphicFrameLocks noChangeAspect="1"/>
          </p:cNvGraphicFramePr>
          <p:nvPr/>
        </p:nvGraphicFramePr>
        <p:xfrm>
          <a:off x="-85725" y="1266825"/>
          <a:ext cx="9290050" cy="1133475"/>
        </p:xfrm>
        <a:graphic>
          <a:graphicData uri="http://schemas.openxmlformats.org/presentationml/2006/ole">
            <p:oleObj spid="_x0000_s3074" name="ISIS/Draw Sketch" r:id="rId4" imgW="35337750" imgH="4324350" progId="">
              <p:embed/>
            </p:oleObj>
          </a:graphicData>
        </a:graphic>
      </p:graphicFrame>
      <p:graphicFrame>
        <p:nvGraphicFramePr>
          <p:cNvPr id="420869" name="Object 5"/>
          <p:cNvGraphicFramePr>
            <a:graphicFrameLocks noChangeAspect="1"/>
          </p:cNvGraphicFramePr>
          <p:nvPr/>
        </p:nvGraphicFramePr>
        <p:xfrm>
          <a:off x="0" y="5010150"/>
          <a:ext cx="9296400" cy="1619250"/>
        </p:xfrm>
        <a:graphic>
          <a:graphicData uri="http://schemas.openxmlformats.org/presentationml/2006/ole">
            <p:oleObj spid="_x0000_s3075" name="ISIS/Draw Sketch" r:id="rId5" imgW="25955625" imgH="45339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1026"/>
          <p:cNvSpPr>
            <a:spLocks noGrp="1" noChangeArrowheads="1"/>
          </p:cNvSpPr>
          <p:nvPr>
            <p:ph type="title"/>
          </p:nvPr>
        </p:nvSpPr>
        <p:spPr>
          <a:xfrm>
            <a:off x="609600" y="76200"/>
            <a:ext cx="4724400" cy="533400"/>
          </a:xfrm>
          <a:effectLst>
            <a:outerShdw dist="35921" dir="2700000" algn="ctr" rotWithShape="0">
              <a:schemeClr val="bg2"/>
            </a:outerShdw>
          </a:effectLst>
        </p:spPr>
        <p:txBody>
          <a:bodyPr rtlCol="0">
            <a:normAutofit fontScale="90000"/>
          </a:bodyPr>
          <a:lstStyle/>
          <a:p>
            <a:pPr marL="54864" eaLnBrk="1" fontAlgn="auto" hangingPunct="1">
              <a:spcAft>
                <a:spcPts val="0"/>
              </a:spcAft>
              <a:defRPr/>
            </a:pPr>
            <a:r>
              <a:rPr lang="en-US">
                <a:solidFill>
                  <a:schemeClr val="tx2">
                    <a:tint val="100000"/>
                    <a:shade val="90000"/>
                    <a:satMod val="250000"/>
                    <a:alpha val="100000"/>
                  </a:schemeClr>
                </a:solidFill>
              </a:rPr>
              <a:t>Urea Cycle</a:t>
            </a:r>
          </a:p>
        </p:txBody>
      </p:sp>
      <p:sp>
        <p:nvSpPr>
          <p:cNvPr id="51203" name="Rectangle 1027"/>
          <p:cNvSpPr>
            <a:spLocks noGrp="1"/>
          </p:cNvSpPr>
          <p:nvPr>
            <p:ph idx="1"/>
          </p:nvPr>
        </p:nvSpPr>
        <p:spPr>
          <a:xfrm>
            <a:off x="6172200" y="304800"/>
            <a:ext cx="2971800" cy="6248400"/>
          </a:xfrm>
        </p:spPr>
        <p:txBody>
          <a:bodyPr/>
          <a:lstStyle/>
          <a:p>
            <a:pPr eaLnBrk="1" hangingPunct="1"/>
            <a:r>
              <a:rPr lang="en-US" altLang="en-US" sz="2800" smtClean="0"/>
              <a:t>Aspartate and carbamoyl phosphate each deliver an amino group to the cycle.</a:t>
            </a:r>
          </a:p>
          <a:p>
            <a:pPr eaLnBrk="1" hangingPunct="1"/>
            <a:r>
              <a:rPr lang="en-US" altLang="en-US" sz="2800" smtClean="0"/>
              <a:t>The carbamoyl phosphate production and condensation occur in the mitochondrial matrix.</a:t>
            </a:r>
          </a:p>
        </p:txBody>
      </p:sp>
      <p:pic>
        <p:nvPicPr>
          <p:cNvPr id="422916" name="Picture 1032"/>
          <p:cNvPicPr>
            <a:picLocks noChangeAspect="1" noChangeArrowheads="1"/>
          </p:cNvPicPr>
          <p:nvPr/>
        </p:nvPicPr>
        <p:blipFill>
          <a:blip r:embed="rId3" cstate="print"/>
          <a:srcRect/>
          <a:stretch>
            <a:fillRect/>
          </a:stretch>
        </p:blipFill>
        <p:spPr bwMode="auto">
          <a:xfrm>
            <a:off x="76200" y="717550"/>
            <a:ext cx="6096000" cy="5665788"/>
          </a:xfrm>
          <a:prstGeom prst="rect">
            <a:avLst/>
          </a:prstGeom>
          <a:noFill/>
          <a:ln w="9525">
            <a:noFill/>
            <a:miter lim="800000"/>
            <a:headEnd/>
            <a:tailEnd/>
          </a:ln>
        </p:spPr>
      </p:pic>
      <p:sp>
        <p:nvSpPr>
          <p:cNvPr id="422917" name="Text Box 1033"/>
          <p:cNvSpPr txBox="1">
            <a:spLocks noChangeArrowheads="1"/>
          </p:cNvSpPr>
          <p:nvPr/>
        </p:nvSpPr>
        <p:spPr bwMode="auto">
          <a:xfrm>
            <a:off x="365125" y="5775325"/>
            <a:ext cx="1220788" cy="396875"/>
          </a:xfrm>
          <a:prstGeom prst="rect">
            <a:avLst/>
          </a:prstGeom>
          <a:noFill/>
          <a:ln w="12700">
            <a:noFill/>
            <a:miter lim="800000"/>
            <a:headEnd/>
            <a:tailEnd/>
          </a:ln>
        </p:spPr>
        <p:txBody>
          <a:bodyPr wrap="none">
            <a:spAutoFit/>
          </a:bodyPr>
          <a:lstStyle/>
          <a:p>
            <a:r>
              <a:rPr lang="en-US" altLang="en-US" sz="2000">
                <a:solidFill>
                  <a:srgbClr val="000000"/>
                </a:solidFill>
                <a:latin typeface="Times New Roman" pitchFamily="18" charset="0"/>
              </a:rPr>
              <a:t>Fig. 23.16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box(in)">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box(in)">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a:xfrm>
            <a:off x="228600" y="457200"/>
            <a:ext cx="8686800"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Rectangle 2"/>
          <p:cNvSpPr>
            <a:spLocks noGrp="1" noChangeArrowheads="1"/>
          </p:cNvSpPr>
          <p:nvPr>
            <p:ph type="title"/>
          </p:nvPr>
        </p:nvSpPr>
        <p:spPr>
          <a:xfrm>
            <a:off x="0" y="0"/>
            <a:ext cx="9144000" cy="533400"/>
          </a:xfrm>
          <a:effectLst>
            <a:outerShdw dist="35921" dir="2700000" algn="ctr" rotWithShape="0">
              <a:schemeClr val="bg2"/>
            </a:outerShdw>
          </a:effectLst>
        </p:spPr>
        <p:txBody>
          <a:bodyPr lIns="90488" tIns="44450" rIns="90488" bIns="44450" rtlCol="0">
            <a:normAutofit fontScale="90000"/>
          </a:bodyPr>
          <a:lstStyle/>
          <a:p>
            <a:pPr marL="54864" eaLnBrk="1" fontAlgn="auto" hangingPunct="1">
              <a:spcAft>
                <a:spcPts val="0"/>
              </a:spcAft>
              <a:defRPr/>
            </a:pPr>
            <a:r>
              <a:rPr lang="en-US" sz="3200">
                <a:solidFill>
                  <a:schemeClr val="tx2">
                    <a:tint val="100000"/>
                    <a:shade val="90000"/>
                    <a:satMod val="250000"/>
                    <a:alpha val="100000"/>
                  </a:schemeClr>
                </a:solidFill>
              </a:rPr>
              <a:t>NH</a:t>
            </a:r>
            <a:r>
              <a:rPr lang="en-US" sz="3200" baseline="-25000">
                <a:solidFill>
                  <a:schemeClr val="tx2">
                    <a:tint val="100000"/>
                    <a:shade val="90000"/>
                    <a:satMod val="250000"/>
                    <a:alpha val="100000"/>
                  </a:schemeClr>
                </a:solidFill>
              </a:rPr>
              <a:t>4</a:t>
            </a:r>
            <a:r>
              <a:rPr lang="en-US" sz="3200" baseline="30000">
                <a:solidFill>
                  <a:schemeClr val="tx2">
                    <a:tint val="100000"/>
                    <a:shade val="90000"/>
                    <a:satMod val="250000"/>
                    <a:alpha val="100000"/>
                  </a:schemeClr>
                </a:solidFill>
              </a:rPr>
              <a:t>+</a:t>
            </a:r>
            <a:r>
              <a:rPr lang="en-US" sz="3200">
                <a:solidFill>
                  <a:schemeClr val="tx2">
                    <a:tint val="100000"/>
                    <a:shade val="90000"/>
                    <a:satMod val="250000"/>
                    <a:alpha val="100000"/>
                  </a:schemeClr>
                </a:solidFill>
              </a:rPr>
              <a:t> from Oxidative Deamination of Glutamate</a:t>
            </a:r>
          </a:p>
        </p:txBody>
      </p:sp>
      <p:sp>
        <p:nvSpPr>
          <p:cNvPr id="9219" name="Rectangle 3"/>
          <p:cNvSpPr>
            <a:spLocks noGrp="1" noChangeArrowheads="1"/>
          </p:cNvSpPr>
          <p:nvPr>
            <p:ph idx="1"/>
          </p:nvPr>
        </p:nvSpPr>
        <p:spPr>
          <a:xfrm>
            <a:off x="304800" y="3733800"/>
            <a:ext cx="8610600" cy="2743200"/>
          </a:xfrm>
        </p:spPr>
        <p:txBody>
          <a:bodyPr lIns="90488" tIns="44450" rIns="90488" bIns="44450" rtlCol="0">
            <a:normAutofit/>
          </a:bodyPr>
          <a:lstStyle/>
          <a:p>
            <a:pPr eaLnBrk="1" fontAlgn="auto" hangingPunct="1">
              <a:lnSpc>
                <a:spcPct val="90000"/>
              </a:lnSpc>
              <a:spcAft>
                <a:spcPts val="0"/>
              </a:spcAft>
              <a:buFont typeface="Wingdings 3" charset="2"/>
              <a:buChar char=""/>
              <a:defRPr/>
            </a:pPr>
            <a:r>
              <a:rPr lang="en-US" altLang="en-US" sz="2400">
                <a:solidFill>
                  <a:schemeClr val="tx1">
                    <a:lumMod val="75000"/>
                    <a:lumOff val="25000"/>
                  </a:schemeClr>
                </a:solidFill>
              </a:rPr>
              <a:t>Hexameric glutamate dehydrogenase is controlled allosterically.</a:t>
            </a:r>
          </a:p>
          <a:p>
            <a:pPr lvl="1" eaLnBrk="1" fontAlgn="auto" hangingPunct="1">
              <a:lnSpc>
                <a:spcPct val="90000"/>
              </a:lnSpc>
              <a:spcAft>
                <a:spcPts val="0"/>
              </a:spcAft>
              <a:buFont typeface="Wingdings 3" charset="2"/>
              <a:buChar char=""/>
              <a:defRPr/>
            </a:pPr>
            <a:r>
              <a:rPr lang="en-US" altLang="en-US" sz="2400">
                <a:solidFill>
                  <a:schemeClr val="tx1">
                    <a:lumMod val="75000"/>
                    <a:lumOff val="25000"/>
                  </a:schemeClr>
                </a:solidFill>
              </a:rPr>
              <a:t>High energy levels inhibit (ATP and GTP).</a:t>
            </a:r>
          </a:p>
          <a:p>
            <a:pPr lvl="1" eaLnBrk="1" fontAlgn="auto" hangingPunct="1">
              <a:lnSpc>
                <a:spcPct val="90000"/>
              </a:lnSpc>
              <a:spcAft>
                <a:spcPts val="0"/>
              </a:spcAft>
              <a:buFont typeface="Wingdings 3" charset="2"/>
              <a:buChar char=""/>
              <a:defRPr/>
            </a:pPr>
            <a:r>
              <a:rPr lang="en-US" altLang="en-US" sz="2400">
                <a:solidFill>
                  <a:schemeClr val="tx1">
                    <a:lumMod val="75000"/>
                    <a:lumOff val="25000"/>
                  </a:schemeClr>
                </a:solidFill>
              </a:rPr>
              <a:t>Low energy levels activate (ADP and GDP).</a:t>
            </a:r>
          </a:p>
          <a:p>
            <a:pPr eaLnBrk="1" fontAlgn="auto" hangingPunct="1">
              <a:lnSpc>
                <a:spcPct val="90000"/>
              </a:lnSpc>
              <a:spcAft>
                <a:spcPts val="0"/>
              </a:spcAft>
              <a:buFont typeface="Wingdings 3" charset="2"/>
              <a:buChar char=""/>
              <a:defRPr/>
            </a:pPr>
            <a:r>
              <a:rPr lang="en-US" altLang="en-US" sz="2400">
                <a:solidFill>
                  <a:schemeClr val="tx1">
                    <a:lumMod val="75000"/>
                    <a:lumOff val="25000"/>
                  </a:schemeClr>
                </a:solidFill>
              </a:rPr>
              <a:t>NADP</a:t>
            </a:r>
            <a:r>
              <a:rPr lang="en-US" altLang="en-US" baseline="30000">
                <a:solidFill>
                  <a:schemeClr val="tx1">
                    <a:lumMod val="75000"/>
                    <a:lumOff val="25000"/>
                  </a:schemeClr>
                </a:solidFill>
              </a:rPr>
              <a:t>+</a:t>
            </a:r>
            <a:r>
              <a:rPr lang="en-US" altLang="en-US" sz="2400">
                <a:solidFill>
                  <a:schemeClr val="tx1">
                    <a:lumMod val="75000"/>
                    <a:lumOff val="25000"/>
                  </a:schemeClr>
                </a:solidFill>
              </a:rPr>
              <a:t> can replace NAD</a:t>
            </a:r>
            <a:r>
              <a:rPr lang="en-US" altLang="en-US" baseline="30000">
                <a:solidFill>
                  <a:schemeClr val="tx1">
                    <a:lumMod val="75000"/>
                    <a:lumOff val="25000"/>
                  </a:schemeClr>
                </a:solidFill>
              </a:rPr>
              <a:t>+</a:t>
            </a:r>
            <a:r>
              <a:rPr lang="en-US" altLang="en-US" sz="2400">
                <a:solidFill>
                  <a:schemeClr val="tx1">
                    <a:lumMod val="75000"/>
                    <a:lumOff val="25000"/>
                  </a:schemeClr>
                </a:solidFill>
              </a:rPr>
              <a:t>.</a:t>
            </a:r>
          </a:p>
          <a:p>
            <a:pPr eaLnBrk="1" fontAlgn="auto" hangingPunct="1">
              <a:lnSpc>
                <a:spcPct val="90000"/>
              </a:lnSpc>
              <a:spcAft>
                <a:spcPts val="0"/>
              </a:spcAft>
              <a:buFont typeface="Wingdings 3" charset="2"/>
              <a:buChar char=""/>
              <a:defRPr/>
            </a:pPr>
            <a:r>
              <a:rPr lang="en-US" altLang="en-US" sz="2400">
                <a:solidFill>
                  <a:schemeClr val="tx1">
                    <a:lumMod val="75000"/>
                    <a:lumOff val="25000"/>
                  </a:schemeClr>
                </a:solidFill>
              </a:rPr>
              <a:t>NH</a:t>
            </a:r>
            <a:r>
              <a:rPr lang="en-US" altLang="en-US" sz="2900" baseline="-25000">
                <a:solidFill>
                  <a:schemeClr val="tx1">
                    <a:lumMod val="75000"/>
                    <a:lumOff val="25000"/>
                  </a:schemeClr>
                </a:solidFill>
              </a:rPr>
              <a:t>4</a:t>
            </a:r>
            <a:r>
              <a:rPr lang="en-US" altLang="en-US" baseline="30000">
                <a:solidFill>
                  <a:schemeClr val="tx1">
                    <a:lumMod val="75000"/>
                    <a:lumOff val="25000"/>
                  </a:schemeClr>
                </a:solidFill>
              </a:rPr>
              <a:t>+</a:t>
            </a:r>
            <a:r>
              <a:rPr lang="en-US" altLang="en-US" sz="2400">
                <a:solidFill>
                  <a:schemeClr val="tx1">
                    <a:lumMod val="75000"/>
                    <a:lumOff val="25000"/>
                  </a:schemeClr>
                </a:solidFill>
              </a:rPr>
              <a:t> , which is toxic, is produced in the mitochondria and used to make carbamoyl phosphate.</a:t>
            </a:r>
          </a:p>
          <a:p>
            <a:pPr eaLnBrk="1" fontAlgn="auto" hangingPunct="1">
              <a:lnSpc>
                <a:spcPct val="90000"/>
              </a:lnSpc>
              <a:spcAft>
                <a:spcPts val="0"/>
              </a:spcAft>
              <a:buFont typeface="Wingdings 3" charset="2"/>
              <a:buChar char=""/>
              <a:defRPr/>
            </a:pPr>
            <a:endParaRPr lang="en-US" altLang="en-US" sz="2400">
              <a:solidFill>
                <a:schemeClr val="tx1">
                  <a:lumMod val="75000"/>
                  <a:lumOff val="25000"/>
                </a:schemeClr>
              </a:solidFill>
            </a:endParaRPr>
          </a:p>
        </p:txBody>
      </p:sp>
      <p:graphicFrame>
        <p:nvGraphicFramePr>
          <p:cNvPr id="424964" name="Object 4">
            <a:hlinkClick r:id="" action="ppaction://ole?verb=0"/>
          </p:cNvPr>
          <p:cNvGraphicFramePr>
            <a:graphicFrameLocks/>
          </p:cNvGraphicFramePr>
          <p:nvPr/>
        </p:nvGraphicFramePr>
        <p:xfrm>
          <a:off x="912813" y="693738"/>
          <a:ext cx="7394575" cy="2973387"/>
        </p:xfrm>
        <a:graphic>
          <a:graphicData uri="http://schemas.openxmlformats.org/presentationml/2006/ole">
            <p:oleObj spid="_x0000_s4098" name="ISIS/Draw Sketch" r:id="rId4" imgW="25346025" imgH="10248900"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additive="base">
                                        <p:cTn id="11"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21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 calcmode="lin" valueType="num">
                                      <p:cBhvr additive="base">
                                        <p:cTn id="15"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 calcmode="lin" valueType="num">
                                      <p:cBhvr additive="base">
                                        <p:cTn id="21"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 calcmode="lin" valueType="num">
                                      <p:cBhvr additive="base">
                                        <p:cTn id="27"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228600"/>
            <a:ext cx="7848600" cy="457200"/>
          </a:xfrm>
          <a:effectLst>
            <a:outerShdw dist="35921" dir="2700000" algn="ctr" rotWithShape="0">
              <a:schemeClr val="bg2"/>
            </a:outerShdw>
          </a:effectLst>
        </p:spPr>
        <p:txBody>
          <a:bodyPr lIns="90488" tIns="44450" rIns="90488" bIns="44450" rtlCol="0">
            <a:normAutofit fontScale="90000"/>
          </a:bodyPr>
          <a:lstStyle/>
          <a:p>
            <a:pPr marL="54864" eaLnBrk="1" fontAlgn="auto" hangingPunct="1">
              <a:spcAft>
                <a:spcPts val="0"/>
              </a:spcAft>
              <a:defRPr/>
            </a:pPr>
            <a:r>
              <a:rPr lang="en-US" sz="4000">
                <a:solidFill>
                  <a:schemeClr val="tx2">
                    <a:tint val="100000"/>
                    <a:shade val="90000"/>
                    <a:satMod val="250000"/>
                    <a:alpha val="100000"/>
                  </a:schemeClr>
                </a:solidFill>
              </a:rPr>
              <a:t>Carbamoyl Phosphate Synthesis</a:t>
            </a:r>
          </a:p>
        </p:txBody>
      </p:sp>
      <p:sp>
        <p:nvSpPr>
          <p:cNvPr id="10243" name="Rectangle 3"/>
          <p:cNvSpPr>
            <a:spLocks noGrp="1" noChangeArrowheads="1"/>
          </p:cNvSpPr>
          <p:nvPr>
            <p:ph idx="1"/>
          </p:nvPr>
        </p:nvSpPr>
        <p:spPr>
          <a:xfrm>
            <a:off x="457200" y="4876800"/>
            <a:ext cx="8686800" cy="1981200"/>
          </a:xfrm>
        </p:spPr>
        <p:txBody>
          <a:bodyPr lIns="90488" tIns="44450" rIns="90488" bIns="44450" rtlCol="0">
            <a:normAutofit/>
          </a:bodyPr>
          <a:lstStyle/>
          <a:p>
            <a:pPr eaLnBrk="1" fontAlgn="auto" hangingPunct="1">
              <a:lnSpc>
                <a:spcPct val="90000"/>
              </a:lnSpc>
              <a:spcBef>
                <a:spcPts val="0"/>
              </a:spcBef>
              <a:spcAft>
                <a:spcPts val="0"/>
              </a:spcAft>
              <a:buFont typeface="Wingdings 2"/>
              <a:buChar char=""/>
              <a:defRPr/>
            </a:pPr>
            <a:r>
              <a:rPr lang="en-US" sz="2400">
                <a:solidFill>
                  <a:schemeClr val="tx1">
                    <a:lumMod val="75000"/>
                    <a:lumOff val="25000"/>
                  </a:schemeClr>
                </a:solidFill>
              </a:rPr>
              <a:t>Carbamoyl phosphate synthetase is in mitochondrial matrix.</a:t>
            </a:r>
          </a:p>
          <a:p>
            <a:pPr eaLnBrk="1" fontAlgn="auto" hangingPunct="1">
              <a:lnSpc>
                <a:spcPct val="90000"/>
              </a:lnSpc>
              <a:spcBef>
                <a:spcPts val="0"/>
              </a:spcBef>
              <a:spcAft>
                <a:spcPts val="0"/>
              </a:spcAft>
              <a:buFont typeface="Wingdings 2"/>
              <a:buChar char=""/>
              <a:defRPr/>
            </a:pPr>
            <a:r>
              <a:rPr lang="en-US" sz="2400">
                <a:solidFill>
                  <a:schemeClr val="tx1">
                    <a:lumMod val="75000"/>
                    <a:lumOff val="25000"/>
                  </a:schemeClr>
                </a:solidFill>
              </a:rPr>
              <a:t>NH</a:t>
            </a:r>
            <a:r>
              <a:rPr lang="en-US" sz="2400" baseline="-25000">
                <a:solidFill>
                  <a:schemeClr val="tx1">
                    <a:lumMod val="75000"/>
                    <a:lumOff val="25000"/>
                  </a:schemeClr>
                </a:solidFill>
              </a:rPr>
              <a:t>4</a:t>
            </a:r>
            <a:r>
              <a:rPr lang="en-US" sz="2400" baseline="30000">
                <a:solidFill>
                  <a:schemeClr val="tx1">
                    <a:lumMod val="75000"/>
                    <a:lumOff val="25000"/>
                  </a:schemeClr>
                </a:solidFill>
              </a:rPr>
              <a:t>+</a:t>
            </a:r>
            <a:r>
              <a:rPr lang="en-US" sz="2400">
                <a:solidFill>
                  <a:schemeClr val="tx1">
                    <a:lumMod val="75000"/>
                    <a:lumOff val="25000"/>
                  </a:schemeClr>
                </a:solidFill>
              </a:rPr>
              <a:t> is source of NH</a:t>
            </a:r>
            <a:r>
              <a:rPr lang="en-US" sz="2400" baseline="-25000">
                <a:solidFill>
                  <a:schemeClr val="tx1">
                    <a:lumMod val="75000"/>
                    <a:lumOff val="25000"/>
                  </a:schemeClr>
                </a:solidFill>
              </a:rPr>
              <a:t>3</a:t>
            </a:r>
            <a:r>
              <a:rPr lang="en-US" sz="2400">
                <a:solidFill>
                  <a:schemeClr val="tx1">
                    <a:lumMod val="75000"/>
                    <a:lumOff val="25000"/>
                  </a:schemeClr>
                </a:solidFill>
              </a:rPr>
              <a:t>.</a:t>
            </a:r>
          </a:p>
          <a:p>
            <a:pPr eaLnBrk="1" fontAlgn="auto" hangingPunct="1">
              <a:lnSpc>
                <a:spcPct val="90000"/>
              </a:lnSpc>
              <a:spcBef>
                <a:spcPts val="0"/>
              </a:spcBef>
              <a:spcAft>
                <a:spcPts val="0"/>
              </a:spcAft>
              <a:buFont typeface="Wingdings 2"/>
              <a:buChar char=""/>
              <a:defRPr/>
            </a:pPr>
            <a:r>
              <a:rPr lang="en-US" sz="2400">
                <a:solidFill>
                  <a:schemeClr val="tx1">
                    <a:lumMod val="75000"/>
                    <a:lumOff val="25000"/>
                  </a:schemeClr>
                </a:solidFill>
              </a:rPr>
              <a:t>The hydrolysis of two ATP make this reaction essentially irreversible.</a:t>
            </a:r>
          </a:p>
          <a:p>
            <a:pPr eaLnBrk="1" fontAlgn="auto" hangingPunct="1">
              <a:lnSpc>
                <a:spcPct val="90000"/>
              </a:lnSpc>
              <a:spcBef>
                <a:spcPts val="0"/>
              </a:spcBef>
              <a:spcAft>
                <a:spcPts val="0"/>
              </a:spcAft>
              <a:buFont typeface="Wingdings 2"/>
              <a:buChar char=""/>
              <a:defRPr/>
            </a:pPr>
            <a:r>
              <a:rPr lang="en-US" sz="2400">
                <a:solidFill>
                  <a:schemeClr val="tx1">
                    <a:lumMod val="75000"/>
                    <a:lumOff val="25000"/>
                  </a:schemeClr>
                </a:solidFill>
              </a:rPr>
              <a:t>N-acetyl glutamate is an allosteric activator. </a:t>
            </a:r>
          </a:p>
        </p:txBody>
      </p:sp>
      <p:pic>
        <p:nvPicPr>
          <p:cNvPr id="427012" name="Picture 7"/>
          <p:cNvPicPr>
            <a:picLocks noChangeAspect="1" noChangeArrowheads="1"/>
          </p:cNvPicPr>
          <p:nvPr/>
        </p:nvPicPr>
        <p:blipFill>
          <a:blip r:embed="rId3" cstate="print"/>
          <a:srcRect/>
          <a:stretch>
            <a:fillRect/>
          </a:stretch>
        </p:blipFill>
        <p:spPr bwMode="auto">
          <a:xfrm>
            <a:off x="381000" y="914400"/>
            <a:ext cx="8535988" cy="1803400"/>
          </a:xfrm>
          <a:prstGeom prst="rect">
            <a:avLst/>
          </a:prstGeom>
          <a:noFill/>
          <a:ln w="9525">
            <a:noFill/>
            <a:miter lim="800000"/>
            <a:headEnd/>
            <a:tailEnd/>
          </a:ln>
        </p:spPr>
      </p:pic>
      <p:pic>
        <p:nvPicPr>
          <p:cNvPr id="427013" name="Picture 8"/>
          <p:cNvPicPr>
            <a:picLocks noChangeAspect="1" noChangeArrowheads="1"/>
          </p:cNvPicPr>
          <p:nvPr/>
        </p:nvPicPr>
        <p:blipFill>
          <a:blip r:embed="rId4" cstate="print"/>
          <a:srcRect/>
          <a:stretch>
            <a:fillRect/>
          </a:stretch>
        </p:blipFill>
        <p:spPr bwMode="auto">
          <a:xfrm>
            <a:off x="1371600" y="2819400"/>
            <a:ext cx="6400800" cy="1938338"/>
          </a:xfrm>
          <a:prstGeom prst="rect">
            <a:avLst/>
          </a:prstGeom>
          <a:noFill/>
          <a:ln w="9525">
            <a:noFill/>
            <a:miter lim="800000"/>
            <a:headEnd/>
            <a:tailEnd/>
          </a:ln>
        </p:spPr>
      </p:pic>
      <p:sp>
        <p:nvSpPr>
          <p:cNvPr id="427014" name="Text Box 9"/>
          <p:cNvSpPr txBox="1">
            <a:spLocks noChangeArrowheads="1"/>
          </p:cNvSpPr>
          <p:nvPr/>
        </p:nvSpPr>
        <p:spPr bwMode="auto">
          <a:xfrm>
            <a:off x="3581400" y="4343400"/>
            <a:ext cx="908050" cy="366713"/>
          </a:xfrm>
          <a:prstGeom prst="rect">
            <a:avLst/>
          </a:prstGeom>
          <a:noFill/>
          <a:ln w="12700">
            <a:noFill/>
            <a:miter lim="800000"/>
            <a:headEnd/>
            <a:tailEnd/>
          </a:ln>
        </p:spPr>
        <p:txBody>
          <a:bodyPr wrap="none">
            <a:spAutoFit/>
          </a:bodyPr>
          <a:lstStyle/>
          <a:p>
            <a:r>
              <a:rPr lang="en-US" altLang="en-US">
                <a:solidFill>
                  <a:srgbClr val="000000"/>
                </a:solidFill>
                <a:latin typeface="Times New Roman" pitchFamily="18" charset="0"/>
              </a:rPr>
              <a:t>(p. 645)</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0"/>
            <a:ext cx="8686800" cy="624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3"/>
          <p:cNvSpPr>
            <a:spLocks noGrp="1" noChangeArrowheads="1"/>
          </p:cNvSpPr>
          <p:nvPr>
            <p:ph type="title"/>
          </p:nvPr>
        </p:nvSpPr>
        <p:spPr>
          <a:xfrm>
            <a:off x="152400" y="3657600"/>
            <a:ext cx="1752600" cy="762000"/>
          </a:xfrm>
        </p:spPr>
        <p:txBody>
          <a:bodyPr rtlCol="0">
            <a:normAutofit/>
          </a:bodyPr>
          <a:lstStyle/>
          <a:p>
            <a:pPr marL="54864" eaLnBrk="1" fontAlgn="auto" hangingPunct="1">
              <a:spcAft>
                <a:spcPts val="0"/>
              </a:spcAft>
              <a:defRPr/>
            </a:pPr>
            <a:r>
              <a:rPr lang="en-US" sz="2800">
                <a:solidFill>
                  <a:schemeClr val="tx2">
                    <a:tint val="100000"/>
                    <a:shade val="90000"/>
                    <a:satMod val="250000"/>
                    <a:alpha val="100000"/>
                  </a:schemeClr>
                </a:solidFill>
              </a:rPr>
              <a:t>2 ~ P used</a:t>
            </a:r>
          </a:p>
        </p:txBody>
      </p:sp>
      <p:sp>
        <p:nvSpPr>
          <p:cNvPr id="429059" name="Rectangle 5"/>
          <p:cNvSpPr>
            <a:spLocks noGrp="1"/>
          </p:cNvSpPr>
          <p:nvPr>
            <p:ph idx="1"/>
          </p:nvPr>
        </p:nvSpPr>
        <p:spPr>
          <a:xfrm>
            <a:off x="609600" y="6172200"/>
            <a:ext cx="8686800" cy="685800"/>
          </a:xfrm>
        </p:spPr>
        <p:txBody>
          <a:bodyPr lIns="90488" tIns="44450" rIns="90488" bIns="44450">
            <a:normAutofit fontScale="70000" lnSpcReduction="20000"/>
          </a:bodyPr>
          <a:lstStyle/>
          <a:p>
            <a:pPr eaLnBrk="1" hangingPunct="1">
              <a:lnSpc>
                <a:spcPct val="80000"/>
              </a:lnSpc>
              <a:buFontTx/>
              <a:buNone/>
            </a:pPr>
            <a:r>
              <a:rPr lang="en-US" altLang="en-US" smtClean="0"/>
              <a:t>1. ARGININOSUCCINATE SYNTHASE    2. ARGININOSUCCINASE</a:t>
            </a:r>
          </a:p>
          <a:p>
            <a:pPr eaLnBrk="1" hangingPunct="1">
              <a:lnSpc>
                <a:spcPct val="80000"/>
              </a:lnSpc>
              <a:buFontTx/>
              <a:buNone/>
            </a:pPr>
            <a:r>
              <a:rPr lang="en-US" altLang="en-US" smtClean="0"/>
              <a:t>3. ARGINASE                                            4. ORNITHINE TRANSCARBAMOYLASE</a:t>
            </a:r>
          </a:p>
        </p:txBody>
      </p:sp>
      <p:graphicFrame>
        <p:nvGraphicFramePr>
          <p:cNvPr id="429060" name="Object 4">
            <a:hlinkClick r:id="" action="ppaction://ole?verb=0"/>
          </p:cNvPr>
          <p:cNvGraphicFramePr>
            <a:graphicFrameLocks/>
          </p:cNvGraphicFramePr>
          <p:nvPr/>
        </p:nvGraphicFramePr>
        <p:xfrm>
          <a:off x="1295400" y="80963"/>
          <a:ext cx="7694613" cy="6092825"/>
        </p:xfrm>
        <a:graphic>
          <a:graphicData uri="http://schemas.openxmlformats.org/presentationml/2006/ole">
            <p:oleObj spid="_x0000_s5122" name="ISIS/Draw Sketch" r:id="rId4" imgW="30318075" imgH="24326850" progId="">
              <p:embed/>
            </p:oleObj>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a:xfrm>
            <a:off x="228600" y="762000"/>
            <a:ext cx="86868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685800" y="152400"/>
            <a:ext cx="7772400" cy="533400"/>
          </a:xfrm>
          <a:effectLst>
            <a:outerShdw dist="35921" dir="2700000" algn="ctr" rotWithShape="0">
              <a:schemeClr val="bg2"/>
            </a:outerShdw>
          </a:effectLst>
        </p:spPr>
        <p:txBody>
          <a:bodyPr lIns="90488" tIns="44450" rIns="90488" bIns="44450" rtlCol="0">
            <a:normAutofit fontScale="90000"/>
          </a:bodyPr>
          <a:lstStyle/>
          <a:p>
            <a:pPr marL="54864" eaLnBrk="1" fontAlgn="auto" hangingPunct="1">
              <a:spcAft>
                <a:spcPts val="0"/>
              </a:spcAft>
              <a:defRPr/>
            </a:pPr>
            <a:r>
              <a:rPr lang="en-US" sz="4000">
                <a:solidFill>
                  <a:schemeClr val="tx2">
                    <a:tint val="100000"/>
                    <a:shade val="90000"/>
                    <a:satMod val="250000"/>
                    <a:alpha val="100000"/>
                  </a:schemeClr>
                </a:solidFill>
              </a:rPr>
              <a:t>Connection to Krebs Cycle</a:t>
            </a:r>
          </a:p>
        </p:txBody>
      </p:sp>
      <p:sp>
        <p:nvSpPr>
          <p:cNvPr id="12291" name="Rectangle 3"/>
          <p:cNvSpPr>
            <a:spLocks noGrp="1"/>
          </p:cNvSpPr>
          <p:nvPr>
            <p:ph idx="1"/>
          </p:nvPr>
        </p:nvSpPr>
        <p:spPr>
          <a:xfrm>
            <a:off x="838200" y="5181600"/>
            <a:ext cx="7848600" cy="1676400"/>
          </a:xfrm>
          <a:effectLst>
            <a:outerShdw dist="35921" dir="2700000" algn="ctr" rotWithShape="0">
              <a:schemeClr val="bg2"/>
            </a:outerShdw>
          </a:effectLst>
        </p:spPr>
        <p:txBody>
          <a:bodyPr lIns="90488" tIns="44450" rIns="90488" bIns="44450"/>
          <a:lstStyle/>
          <a:p>
            <a:pPr eaLnBrk="1" hangingPunct="1">
              <a:lnSpc>
                <a:spcPct val="80000"/>
              </a:lnSpc>
              <a:spcBef>
                <a:spcPct val="0"/>
              </a:spcBef>
              <a:buFont typeface="Wingdings 2" pitchFamily="18" charset="2"/>
              <a:buChar char=""/>
            </a:pPr>
            <a:r>
              <a:rPr lang="en-US" altLang="en-US" sz="2800" smtClean="0"/>
              <a:t>Fumarate is oxidized to oxaloacetate by Krebs cycle enzymes, producing NADH.</a:t>
            </a:r>
          </a:p>
          <a:p>
            <a:pPr eaLnBrk="1" hangingPunct="1">
              <a:lnSpc>
                <a:spcPct val="80000"/>
              </a:lnSpc>
              <a:spcBef>
                <a:spcPct val="0"/>
              </a:spcBef>
              <a:buFont typeface="Wingdings 2" pitchFamily="18" charset="2"/>
              <a:buChar char=""/>
            </a:pPr>
            <a:r>
              <a:rPr lang="en-US" altLang="en-US" sz="2800" smtClean="0"/>
              <a:t>Oxaloacetate accepts an amino group instead of being condensed with acetyl CoA.</a:t>
            </a:r>
          </a:p>
        </p:txBody>
      </p:sp>
      <p:graphicFrame>
        <p:nvGraphicFramePr>
          <p:cNvPr id="431108" name="Object 4">
            <a:hlinkClick r:id="" action="ppaction://ole?verb=0"/>
          </p:cNvPr>
          <p:cNvGraphicFramePr>
            <a:graphicFrameLocks/>
          </p:cNvGraphicFramePr>
          <p:nvPr/>
        </p:nvGraphicFramePr>
        <p:xfrm>
          <a:off x="0" y="644525"/>
          <a:ext cx="8839200" cy="4994275"/>
        </p:xfrm>
        <a:graphic>
          <a:graphicData uri="http://schemas.openxmlformats.org/presentationml/2006/ole">
            <p:oleObj spid="_x0000_s6146" name="ISIS/Draw Sketch" r:id="rId4" imgW="26384250" imgH="16278225"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89154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1026"/>
          <p:cNvSpPr>
            <a:spLocks noGrp="1" noChangeArrowheads="1"/>
          </p:cNvSpPr>
          <p:nvPr>
            <p:ph type="title"/>
          </p:nvPr>
        </p:nvSpPr>
        <p:spPr>
          <a:xfrm>
            <a:off x="4191000" y="152400"/>
            <a:ext cx="4876800" cy="457200"/>
          </a:xfrm>
          <a:effectLst>
            <a:outerShdw dist="35921" dir="2700000" algn="ctr" rotWithShape="0">
              <a:schemeClr val="bg2"/>
            </a:outerShdw>
          </a:effectLst>
        </p:spPr>
        <p:txBody>
          <a:bodyPr lIns="90488" tIns="44450" rIns="90488" bIns="44450" rtlCol="0">
            <a:normAutofit fontScale="90000"/>
          </a:bodyPr>
          <a:lstStyle/>
          <a:p>
            <a:pPr marL="54864" eaLnBrk="1" fontAlgn="auto" hangingPunct="1">
              <a:spcAft>
                <a:spcPts val="0"/>
              </a:spcAft>
              <a:defRPr/>
            </a:pPr>
            <a:r>
              <a:rPr lang="en-US" sz="4000">
                <a:solidFill>
                  <a:schemeClr val="tx2">
                    <a:tint val="100000"/>
                    <a:shade val="90000"/>
                    <a:satMod val="250000"/>
                    <a:alpha val="100000"/>
                  </a:schemeClr>
                </a:solidFill>
              </a:rPr>
              <a:t>Amino Acids to Urea</a:t>
            </a:r>
          </a:p>
        </p:txBody>
      </p:sp>
      <p:sp>
        <p:nvSpPr>
          <p:cNvPr id="433155" name="Rectangle 1030"/>
          <p:cNvSpPr>
            <a:spLocks noGrp="1"/>
          </p:cNvSpPr>
          <p:nvPr>
            <p:ph idx="1"/>
          </p:nvPr>
        </p:nvSpPr>
        <p:spPr>
          <a:xfrm>
            <a:off x="457200" y="5029200"/>
            <a:ext cx="8382000" cy="1828800"/>
          </a:xfrm>
          <a:effectLst>
            <a:outerShdw dist="35921" dir="2700000" algn="ctr" rotWithShape="0">
              <a:schemeClr val="bg2"/>
            </a:outerShdw>
          </a:effectLst>
        </p:spPr>
        <p:txBody>
          <a:bodyPr lIns="90488" tIns="44450" rIns="90488" bIns="44450"/>
          <a:lstStyle/>
          <a:p>
            <a:pPr eaLnBrk="1" hangingPunct="1">
              <a:lnSpc>
                <a:spcPct val="80000"/>
              </a:lnSpc>
              <a:spcBef>
                <a:spcPct val="0"/>
              </a:spcBef>
              <a:buFontTx/>
              <a:buNone/>
            </a:pPr>
            <a:r>
              <a:rPr lang="en-US" altLang="en-US" smtClean="0">
                <a:solidFill>
                  <a:srgbClr val="00FFFF"/>
                </a:solidFill>
              </a:rPr>
              <a:t>   *</a:t>
            </a:r>
            <a:r>
              <a:rPr lang="en-US" altLang="en-US" sz="2400" smtClean="0"/>
              <a:t>Glutamate Dehydrogenase is the control site: ADP (+),       GDP (+),  ATP (-), GTP (-) and NADH (-).</a:t>
            </a:r>
          </a:p>
          <a:p>
            <a:pPr eaLnBrk="1" hangingPunct="1">
              <a:lnSpc>
                <a:spcPct val="80000"/>
              </a:lnSpc>
              <a:spcBef>
                <a:spcPct val="0"/>
              </a:spcBef>
              <a:buFontTx/>
              <a:buNone/>
            </a:pPr>
            <a:r>
              <a:rPr lang="en-US" altLang="en-US" sz="2400" smtClean="0"/>
              <a:t>	Control at other sites by glucagon (+), cortisol (+), insulin (-), growth hormone (-).</a:t>
            </a:r>
          </a:p>
          <a:p>
            <a:pPr eaLnBrk="1" hangingPunct="1">
              <a:lnSpc>
                <a:spcPct val="80000"/>
              </a:lnSpc>
              <a:spcBef>
                <a:spcPct val="0"/>
              </a:spcBef>
              <a:buFontTx/>
              <a:buNone/>
            </a:pPr>
            <a:endParaRPr lang="en-US" altLang="en-US" sz="2400" smtClean="0"/>
          </a:p>
        </p:txBody>
      </p:sp>
      <p:graphicFrame>
        <p:nvGraphicFramePr>
          <p:cNvPr id="433156" name="Object 1028">
            <a:hlinkClick r:id="" action="ppaction://ole?verb=0"/>
          </p:cNvPr>
          <p:cNvGraphicFramePr>
            <a:graphicFrameLocks/>
          </p:cNvGraphicFramePr>
          <p:nvPr/>
        </p:nvGraphicFramePr>
        <p:xfrm>
          <a:off x="0" y="-15875"/>
          <a:ext cx="5283200" cy="4864100"/>
        </p:xfrm>
        <a:graphic>
          <a:graphicData uri="http://schemas.openxmlformats.org/presentationml/2006/ole">
            <p:oleObj spid="_x0000_s7170" name="ISIS/Draw Sketch" r:id="rId4" imgW="17735550" imgH="16116300" progId="">
              <p:embed/>
            </p:oleObj>
          </a:graphicData>
        </a:graphic>
      </p:graphicFrame>
      <p:graphicFrame>
        <p:nvGraphicFramePr>
          <p:cNvPr id="433157" name="Object 1029">
            <a:hlinkClick r:id="" action="ppaction://ole?verb=0"/>
          </p:cNvPr>
          <p:cNvGraphicFramePr>
            <a:graphicFrameLocks/>
          </p:cNvGraphicFramePr>
          <p:nvPr/>
        </p:nvGraphicFramePr>
        <p:xfrm>
          <a:off x="3001963" y="1219200"/>
          <a:ext cx="6142037" cy="3729038"/>
        </p:xfrm>
        <a:graphic>
          <a:graphicData uri="http://schemas.openxmlformats.org/presentationml/2006/ole">
            <p:oleObj spid="_x0000_s7171" name="ISIS/Draw Sketch" r:id="rId5" imgW="24231600" imgH="14725650" progId="">
              <p:embed/>
            </p:oleObj>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2">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Rectangle 2"/>
          <p:cNvSpPr>
            <a:spLocks noGrp="1" noChangeArrowheads="1"/>
          </p:cNvSpPr>
          <p:nvPr>
            <p:ph type="title"/>
          </p:nvPr>
        </p:nvSpPr>
        <p:spPr>
          <a:xfrm>
            <a:off x="3276600" y="0"/>
            <a:ext cx="5791200" cy="533400"/>
          </a:xfrm>
          <a:effectLst>
            <a:outerShdw dist="35921" dir="2700000" algn="ctr" rotWithShape="0">
              <a:schemeClr val="bg2"/>
            </a:outerShdw>
          </a:effectLst>
        </p:spPr>
        <p:txBody>
          <a:bodyPr lIns="90488" tIns="44450" rIns="90488" bIns="44450" rtlCol="0">
            <a:normAutofit fontScale="90000"/>
          </a:bodyPr>
          <a:lstStyle/>
          <a:p>
            <a:pPr marL="54864" eaLnBrk="1" fontAlgn="auto" hangingPunct="1">
              <a:spcAft>
                <a:spcPts val="0"/>
              </a:spcAft>
              <a:defRPr/>
            </a:pPr>
            <a:r>
              <a:rPr lang="en-US" sz="3200" dirty="0" err="1">
                <a:solidFill>
                  <a:schemeClr val="tx2">
                    <a:tint val="100000"/>
                    <a:shade val="90000"/>
                    <a:satMod val="250000"/>
                    <a:alpha val="100000"/>
                  </a:schemeClr>
                </a:solidFill>
              </a:rPr>
              <a:t>Argininosuccinase</a:t>
            </a:r>
            <a:r>
              <a:rPr lang="en-US" sz="3200" dirty="0">
                <a:solidFill>
                  <a:schemeClr val="tx2">
                    <a:tint val="100000"/>
                    <a:shade val="90000"/>
                    <a:satMod val="250000"/>
                    <a:alpha val="100000"/>
                  </a:schemeClr>
                </a:solidFill>
              </a:rPr>
              <a:t> Deficiency</a:t>
            </a:r>
          </a:p>
        </p:txBody>
      </p:sp>
      <p:sp>
        <p:nvSpPr>
          <p:cNvPr id="17411" name="Rectangle 3"/>
          <p:cNvSpPr>
            <a:spLocks noGrp="1" noChangeArrowheads="1"/>
          </p:cNvSpPr>
          <p:nvPr>
            <p:ph sz="half" idx="1"/>
          </p:nvPr>
        </p:nvSpPr>
        <p:spPr>
          <a:xfrm>
            <a:off x="76200" y="76200"/>
            <a:ext cx="3200400" cy="914400"/>
          </a:xfrm>
        </p:spPr>
        <p:txBody>
          <a:bodyPr lIns="90488" tIns="44450" rIns="90488" bIns="44450" rtlCol="0">
            <a:normAutofit fontScale="92500" lnSpcReduction="10000"/>
          </a:bodyPr>
          <a:lstStyle/>
          <a:p>
            <a:pPr eaLnBrk="1" fontAlgn="auto" hangingPunct="1">
              <a:lnSpc>
                <a:spcPct val="80000"/>
              </a:lnSpc>
              <a:spcBef>
                <a:spcPts val="0"/>
              </a:spcBef>
              <a:spcAft>
                <a:spcPts val="0"/>
              </a:spcAft>
              <a:buFont typeface="Wingdings 2"/>
              <a:buChar char=""/>
              <a:defRPr/>
            </a:pPr>
            <a:r>
              <a:rPr lang="en-US" sz="2600">
                <a:solidFill>
                  <a:schemeClr val="tx1">
                    <a:lumMod val="75000"/>
                    <a:lumOff val="25000"/>
                  </a:schemeClr>
                </a:solidFill>
              </a:rPr>
              <a:t>Low dietary protein reduces need for urea cycle.</a:t>
            </a:r>
          </a:p>
        </p:txBody>
      </p:sp>
      <p:sp>
        <p:nvSpPr>
          <p:cNvPr id="17414" name="Rectangle 6"/>
          <p:cNvSpPr>
            <a:spLocks noGrp="1" noChangeArrowheads="1"/>
          </p:cNvSpPr>
          <p:nvPr>
            <p:ph sz="half" idx="2"/>
          </p:nvPr>
        </p:nvSpPr>
        <p:spPr>
          <a:xfrm>
            <a:off x="6096000" y="838200"/>
            <a:ext cx="2971800" cy="2362200"/>
          </a:xfrm>
        </p:spPr>
        <p:txBody>
          <a:bodyPr rtlCol="0">
            <a:normAutofit fontScale="92500" lnSpcReduction="10000"/>
          </a:bodyPr>
          <a:lstStyle/>
          <a:p>
            <a:pPr eaLnBrk="1" fontAlgn="auto" hangingPunct="1">
              <a:lnSpc>
                <a:spcPct val="80000"/>
              </a:lnSpc>
              <a:spcBef>
                <a:spcPts val="0"/>
              </a:spcBef>
              <a:spcAft>
                <a:spcPts val="0"/>
              </a:spcAft>
              <a:buFont typeface="Wingdings 2"/>
              <a:buChar char=""/>
              <a:defRPr/>
            </a:pPr>
            <a:r>
              <a:rPr lang="en-US" sz="2600">
                <a:solidFill>
                  <a:schemeClr val="tx1">
                    <a:lumMod val="75000"/>
                    <a:lumOff val="25000"/>
                  </a:schemeClr>
                </a:solidFill>
              </a:rPr>
              <a:t>High dietary arginine provides a path for carbamoyl phosphate and aspartate nitrogens to produce argininosuccinate, which is excreted.</a:t>
            </a:r>
          </a:p>
        </p:txBody>
      </p:sp>
      <p:graphicFrame>
        <p:nvGraphicFramePr>
          <p:cNvPr id="435205" name="Object 4">
            <a:hlinkClick r:id="" action="ppaction://ole?verb=0"/>
          </p:cNvPr>
          <p:cNvGraphicFramePr>
            <a:graphicFrameLocks/>
          </p:cNvGraphicFramePr>
          <p:nvPr/>
        </p:nvGraphicFramePr>
        <p:xfrm>
          <a:off x="76200" y="685800"/>
          <a:ext cx="7848600" cy="6172200"/>
        </p:xfrm>
        <a:graphic>
          <a:graphicData uri="http://schemas.openxmlformats.org/presentationml/2006/ole">
            <p:oleObj spid="_x0000_s8194" name="ISIS/Draw Sketch" r:id="rId4" imgW="25079325" imgH="20078700" progId="">
              <p:embed/>
            </p:oleObj>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9" name="Rectangle 7"/>
          <p:cNvSpPr>
            <a:spLocks noGrp="1" noChangeArrowheads="1"/>
          </p:cNvSpPr>
          <p:nvPr>
            <p:ph type="title"/>
          </p:nvPr>
        </p:nvSpPr>
        <p:spPr>
          <a:xfrm>
            <a:off x="152400" y="0"/>
            <a:ext cx="8915400" cy="838200"/>
          </a:xfrm>
          <a:effectLst>
            <a:outerShdw dist="35921" dir="2700000" algn="ctr" rotWithShape="0">
              <a:schemeClr val="bg2"/>
            </a:outerShdw>
          </a:effectLst>
        </p:spPr>
        <p:txBody>
          <a:bodyPr lIns="90488" tIns="44450" rIns="90488" bIns="44450" rtlCol="0">
            <a:normAutofit/>
          </a:bodyPr>
          <a:lstStyle/>
          <a:p>
            <a:pPr marL="54864" eaLnBrk="1" fontAlgn="auto" hangingPunct="1">
              <a:spcAft>
                <a:spcPts val="0"/>
              </a:spcAft>
              <a:defRPr/>
            </a:pPr>
            <a:r>
              <a:rPr lang="en-US" sz="3000">
                <a:solidFill>
                  <a:schemeClr val="tx2">
                    <a:tint val="100000"/>
                    <a:shade val="90000"/>
                    <a:satMod val="250000"/>
                    <a:alpha val="100000"/>
                  </a:schemeClr>
                </a:solidFill>
              </a:rPr>
              <a:t>Carbamoyl Phosphate Synthetase Deficiency</a:t>
            </a:r>
          </a:p>
        </p:txBody>
      </p:sp>
      <p:sp>
        <p:nvSpPr>
          <p:cNvPr id="84998" name="Rectangle 6"/>
          <p:cNvSpPr>
            <a:spLocks noGrp="1" noChangeArrowheads="1"/>
          </p:cNvSpPr>
          <p:nvPr>
            <p:ph idx="1"/>
          </p:nvPr>
        </p:nvSpPr>
        <p:spPr>
          <a:xfrm>
            <a:off x="609600" y="5791200"/>
            <a:ext cx="8458200" cy="838200"/>
          </a:xfrm>
        </p:spPr>
        <p:txBody>
          <a:bodyPr lIns="90488" tIns="44450" rIns="90488" bIns="44450" rtlCol="0">
            <a:normAutofit/>
          </a:bodyPr>
          <a:lstStyle/>
          <a:p>
            <a:pPr eaLnBrk="1" fontAlgn="auto" hangingPunct="1">
              <a:lnSpc>
                <a:spcPct val="90000"/>
              </a:lnSpc>
              <a:spcBef>
                <a:spcPts val="0"/>
              </a:spcBef>
              <a:spcAft>
                <a:spcPts val="0"/>
              </a:spcAft>
              <a:buFont typeface="Wingdings 2"/>
              <a:buChar char=""/>
              <a:defRPr/>
            </a:pPr>
            <a:r>
              <a:rPr lang="en-US" sz="2400">
                <a:solidFill>
                  <a:schemeClr val="tx1">
                    <a:lumMod val="75000"/>
                    <a:lumOff val="25000"/>
                  </a:schemeClr>
                </a:solidFill>
              </a:rPr>
              <a:t>Hippurate and phenylacetylglutamine are excreted.</a:t>
            </a:r>
          </a:p>
          <a:p>
            <a:pPr eaLnBrk="1" fontAlgn="auto" hangingPunct="1">
              <a:lnSpc>
                <a:spcPct val="90000"/>
              </a:lnSpc>
              <a:spcBef>
                <a:spcPts val="0"/>
              </a:spcBef>
              <a:spcAft>
                <a:spcPts val="0"/>
              </a:spcAft>
              <a:buFont typeface="Wingdings 2"/>
              <a:buChar char=""/>
              <a:defRPr/>
            </a:pPr>
            <a:r>
              <a:rPr lang="en-US" sz="2400">
                <a:solidFill>
                  <a:schemeClr val="tx1">
                    <a:lumMod val="75000"/>
                    <a:lumOff val="25000"/>
                  </a:schemeClr>
                </a:solidFill>
              </a:rPr>
              <a:t>Amino groups to glycine and glutamine by transamination.</a:t>
            </a:r>
          </a:p>
        </p:txBody>
      </p:sp>
      <p:pic>
        <p:nvPicPr>
          <p:cNvPr id="437252" name="Picture 4"/>
          <p:cNvPicPr>
            <a:picLocks noChangeAspect="1" noChangeArrowheads="1"/>
          </p:cNvPicPr>
          <p:nvPr/>
        </p:nvPicPr>
        <p:blipFill>
          <a:blip r:embed="rId3" cstate="print"/>
          <a:srcRect/>
          <a:stretch>
            <a:fillRect/>
          </a:stretch>
        </p:blipFill>
        <p:spPr bwMode="auto">
          <a:xfrm>
            <a:off x="304800" y="838200"/>
            <a:ext cx="8535988" cy="4730750"/>
          </a:xfrm>
          <a:prstGeom prst="rect">
            <a:avLst/>
          </a:prstGeom>
          <a:noFill/>
          <a:ln w="9525">
            <a:noFill/>
            <a:miter lim="800000"/>
            <a:headEnd/>
            <a:tailEnd/>
          </a:ln>
        </p:spPr>
      </p:pic>
      <p:sp>
        <p:nvSpPr>
          <p:cNvPr id="437253" name="Text Box 3"/>
          <p:cNvSpPr txBox="1">
            <a:spLocks noChangeArrowheads="1"/>
          </p:cNvSpPr>
          <p:nvPr/>
        </p:nvSpPr>
        <p:spPr bwMode="auto">
          <a:xfrm>
            <a:off x="4403725" y="5070475"/>
            <a:ext cx="184150" cy="457200"/>
          </a:xfrm>
          <a:prstGeom prst="rect">
            <a:avLst/>
          </a:prstGeom>
          <a:noFill/>
          <a:ln w="12700">
            <a:noFill/>
            <a:miter lim="800000"/>
            <a:headEnd/>
            <a:tailEnd/>
          </a:ln>
        </p:spPr>
        <p:txBody>
          <a:bodyPr wrap="none">
            <a:spAutoFit/>
          </a:bodyPr>
          <a:lstStyle/>
          <a:p>
            <a:pPr eaLnBrk="1" hangingPunct="1"/>
            <a:endParaRPr lang="en-IN" altLang="en-US"/>
          </a:p>
        </p:txBody>
      </p:sp>
      <p:sp>
        <p:nvSpPr>
          <p:cNvPr id="437254" name="Text Box 2"/>
          <p:cNvSpPr txBox="1">
            <a:spLocks noChangeArrowheads="1"/>
          </p:cNvSpPr>
          <p:nvPr/>
        </p:nvSpPr>
        <p:spPr bwMode="auto">
          <a:xfrm>
            <a:off x="4368800" y="5195888"/>
            <a:ext cx="1117600" cy="366712"/>
          </a:xfrm>
          <a:prstGeom prst="rect">
            <a:avLst/>
          </a:prstGeom>
          <a:noFill/>
          <a:ln w="12700">
            <a:noFill/>
            <a:miter lim="800000"/>
            <a:headEnd/>
            <a:tailEnd/>
          </a:ln>
        </p:spPr>
        <p:txBody>
          <a:bodyPr wrap="none">
            <a:spAutoFit/>
          </a:bodyPr>
          <a:lstStyle/>
          <a:p>
            <a:r>
              <a:rPr lang="en-US" altLang="en-US">
                <a:solidFill>
                  <a:srgbClr val="000000"/>
                </a:solidFill>
                <a:latin typeface="Times New Roman" pitchFamily="18" charset="0"/>
              </a:rPr>
              <a:t>Fig. 23.20</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Grp="1" noChangeArrowheads="1"/>
          </p:cNvSpPr>
          <p:nvPr>
            <p:ph type="title" idx="4294967295"/>
          </p:nvPr>
        </p:nvSpPr>
        <p:spPr>
          <a:xfrm>
            <a:off x="0" y="274638"/>
            <a:ext cx="8229600" cy="1143000"/>
          </a:xfrm>
        </p:spPr>
        <p:txBody>
          <a:bodyPr rtlCol="0">
            <a:normAutofit/>
          </a:bodyPr>
          <a:lstStyle/>
          <a:p>
            <a:pPr marL="54864" eaLnBrk="1" fontAlgn="auto" hangingPunct="1">
              <a:spcAft>
                <a:spcPts val="0"/>
              </a:spcAft>
              <a:defRPr/>
            </a:pPr>
            <a:r>
              <a:rPr lang="en-US">
                <a:solidFill>
                  <a:schemeClr val="tx2">
                    <a:tint val="100000"/>
                    <a:shade val="90000"/>
                    <a:satMod val="250000"/>
                    <a:alpha val="100000"/>
                  </a:schemeClr>
                </a:solidFill>
              </a:rPr>
              <a:t>Oxidative Deamination</a:t>
            </a:r>
          </a:p>
        </p:txBody>
      </p:sp>
      <p:sp>
        <p:nvSpPr>
          <p:cNvPr id="410627" name="Rectangle 3"/>
          <p:cNvSpPr>
            <a:spLocks noGrp="1"/>
          </p:cNvSpPr>
          <p:nvPr>
            <p:ph type="body" idx="4294967295"/>
          </p:nvPr>
        </p:nvSpPr>
        <p:spPr>
          <a:xfrm>
            <a:off x="0" y="1341438"/>
            <a:ext cx="7848600" cy="4114800"/>
          </a:xfrm>
        </p:spPr>
        <p:txBody>
          <a:bodyPr/>
          <a:lstStyle/>
          <a:p>
            <a:pPr eaLnBrk="1" hangingPunct="1">
              <a:spcBef>
                <a:spcPct val="10000"/>
              </a:spcBef>
              <a:spcAft>
                <a:spcPct val="10000"/>
              </a:spcAft>
              <a:buFontTx/>
              <a:buNone/>
            </a:pPr>
            <a:r>
              <a:rPr lang="en-US" altLang="en-US" smtClean="0">
                <a:solidFill>
                  <a:schemeClr val="hlink"/>
                </a:solidFill>
              </a:rPr>
              <a:t>Oxidative deamination</a:t>
            </a:r>
          </a:p>
          <a:p>
            <a:pPr eaLnBrk="1" hangingPunct="1">
              <a:spcBef>
                <a:spcPct val="10000"/>
              </a:spcBef>
              <a:spcAft>
                <a:spcPct val="10000"/>
              </a:spcAft>
            </a:pPr>
            <a:r>
              <a:rPr lang="en-US" altLang="en-US" smtClean="0"/>
              <a:t>Removes the amino group as an ammonium ion from glutamate.</a:t>
            </a:r>
          </a:p>
          <a:p>
            <a:pPr eaLnBrk="1" hangingPunct="1">
              <a:spcBef>
                <a:spcPct val="10000"/>
              </a:spcBef>
              <a:spcAft>
                <a:spcPct val="10000"/>
              </a:spcAft>
            </a:pPr>
            <a:r>
              <a:rPr lang="en-US" altLang="en-US" smtClean="0"/>
              <a:t>Provides </a:t>
            </a:r>
            <a:r>
              <a:rPr lang="en-US" altLang="en-US" smtClean="0">
                <a:sym typeface="Symbol" pitchFamily="18" charset="2"/>
              </a:rPr>
              <a:t>-ketoglutarate for transamination.</a:t>
            </a:r>
          </a:p>
          <a:p>
            <a:pPr eaLnBrk="1" hangingPunct="1">
              <a:spcBef>
                <a:spcPct val="10000"/>
              </a:spcBef>
              <a:spcAft>
                <a:spcPct val="10000"/>
              </a:spcAft>
            </a:pPr>
            <a:r>
              <a:rPr lang="en-US" altLang="en-US" smtClean="0">
                <a:sym typeface="Symbol" pitchFamily="18" charset="2"/>
              </a:rPr>
              <a:t>Mainly in liver and kidney</a:t>
            </a:r>
            <a:endParaRPr lang="en-US" altLang="en-US" sz="2800" smtClean="0">
              <a:solidFill>
                <a:schemeClr val="hlin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ChangeArrowheads="1"/>
          </p:cNvSpPr>
          <p:nvPr/>
        </p:nvSpPr>
        <p:spPr bwMode="auto">
          <a:xfrm>
            <a:off x="685800" y="381000"/>
            <a:ext cx="7772400" cy="685800"/>
          </a:xfrm>
          <a:prstGeom prst="rect">
            <a:avLst/>
          </a:prstGeom>
          <a:noFill/>
          <a:ln w="9525">
            <a:noFill/>
            <a:miter lim="800000"/>
            <a:headEnd/>
            <a:tailEnd/>
          </a:ln>
        </p:spPr>
        <p:txBody>
          <a:bodyPr anchor="b"/>
          <a:lstStyle/>
          <a:p>
            <a:pPr algn="ctr" eaLnBrk="1" hangingPunct="1"/>
            <a:r>
              <a:rPr lang="cs-CZ" altLang="en-US" sz="4400">
                <a:solidFill>
                  <a:schemeClr val="tx2"/>
                </a:solidFill>
              </a:rPr>
              <a:t>Oxidative Deamination </a:t>
            </a:r>
          </a:p>
        </p:txBody>
      </p:sp>
      <p:sp>
        <p:nvSpPr>
          <p:cNvPr id="412675" name="Rectangle 3"/>
          <p:cNvSpPr>
            <a:spLocks noChangeArrowheads="1"/>
          </p:cNvSpPr>
          <p:nvPr/>
        </p:nvSpPr>
        <p:spPr bwMode="auto">
          <a:xfrm>
            <a:off x="685800" y="1066800"/>
            <a:ext cx="7924800" cy="3124200"/>
          </a:xfrm>
          <a:prstGeom prst="rect">
            <a:avLst/>
          </a:prstGeom>
          <a:noFill/>
          <a:ln w="9525">
            <a:noFill/>
            <a:miter lim="800000"/>
            <a:headEnd/>
            <a:tailEnd/>
          </a:ln>
        </p:spPr>
        <p:txBody>
          <a:bodyPr/>
          <a:lstStyle/>
          <a:p>
            <a:pPr marL="342900" indent="-342900" eaLnBrk="1" hangingPunct="1">
              <a:lnSpc>
                <a:spcPct val="90000"/>
              </a:lnSpc>
              <a:spcBef>
                <a:spcPct val="20000"/>
              </a:spcBef>
              <a:buFontTx/>
              <a:buChar char="•"/>
            </a:pPr>
            <a:r>
              <a:rPr lang="en-US" altLang="en-US" sz="2400"/>
              <a:t>L-AA oxidase and D-AA oxidase act on L-AA and D-AA respectively and oxidatively removes NH</a:t>
            </a:r>
            <a:r>
              <a:rPr lang="en-US" altLang="en-US" sz="2400" baseline="-25000"/>
              <a:t>3</a:t>
            </a:r>
            <a:r>
              <a:rPr lang="en-US" altLang="en-US" sz="2400"/>
              <a:t> from AA.</a:t>
            </a:r>
          </a:p>
          <a:p>
            <a:pPr marL="342900" indent="-342900" eaLnBrk="1" hangingPunct="1">
              <a:lnSpc>
                <a:spcPct val="90000"/>
              </a:lnSpc>
              <a:spcBef>
                <a:spcPct val="20000"/>
              </a:spcBef>
              <a:buFontTx/>
              <a:buChar char="•"/>
            </a:pPr>
            <a:endParaRPr lang="en-US" altLang="en-US" sz="2400"/>
          </a:p>
          <a:p>
            <a:pPr marL="342900" indent="-342900" eaLnBrk="1" hangingPunct="1">
              <a:lnSpc>
                <a:spcPct val="90000"/>
              </a:lnSpc>
              <a:spcBef>
                <a:spcPct val="20000"/>
              </a:spcBef>
              <a:buFontTx/>
              <a:buChar char="•"/>
            </a:pPr>
            <a:r>
              <a:rPr lang="cs-CZ" altLang="en-US" sz="2400"/>
              <a:t>Glutamate formed by transamination reactions is deaminated to </a:t>
            </a:r>
            <a:r>
              <a:rPr lang="cs-CZ" altLang="en-US" sz="2400">
                <a:latin typeface="Symbol" pitchFamily="18" charset="2"/>
              </a:rPr>
              <a:t>a</a:t>
            </a:r>
            <a:r>
              <a:rPr lang="cs-CZ" altLang="en-US" sz="2400"/>
              <a:t>-ketoglutarate</a:t>
            </a:r>
          </a:p>
          <a:p>
            <a:pPr marL="342900" indent="-342900" eaLnBrk="1" hangingPunct="1">
              <a:lnSpc>
                <a:spcPct val="90000"/>
              </a:lnSpc>
              <a:spcBef>
                <a:spcPct val="20000"/>
              </a:spcBef>
              <a:buFontTx/>
              <a:buChar char="•"/>
            </a:pPr>
            <a:r>
              <a:rPr lang="cs-CZ" altLang="en-US" sz="2400">
                <a:solidFill>
                  <a:schemeClr val="hlink"/>
                </a:solidFill>
              </a:rPr>
              <a:t>Glutamate dehydrogenase</a:t>
            </a:r>
            <a:r>
              <a:rPr lang="cs-CZ" altLang="en-US" sz="2400"/>
              <a:t> - NAD</a:t>
            </a:r>
            <a:r>
              <a:rPr lang="cs-CZ" altLang="en-US" sz="2400" baseline="30000"/>
              <a:t>+</a:t>
            </a:r>
            <a:r>
              <a:rPr lang="cs-CZ" altLang="en-US" sz="2400"/>
              <a:t> or NADP</a:t>
            </a:r>
            <a:r>
              <a:rPr lang="cs-CZ" altLang="en-US" sz="2400" baseline="30000"/>
              <a:t>+</a:t>
            </a:r>
            <a:r>
              <a:rPr lang="cs-CZ" altLang="en-US" sz="2400"/>
              <a:t> is coenzyme</a:t>
            </a:r>
          </a:p>
          <a:p>
            <a:pPr marL="342900" indent="-342900" eaLnBrk="1" hangingPunct="1">
              <a:lnSpc>
                <a:spcPct val="90000"/>
              </a:lnSpc>
              <a:spcBef>
                <a:spcPct val="20000"/>
              </a:spcBef>
              <a:buFontTx/>
              <a:buChar char="•"/>
            </a:pPr>
            <a:r>
              <a:rPr lang="cs-CZ" altLang="en-US" sz="2400"/>
              <a:t>Other AA oxidases - (liver, kidney) low activity</a:t>
            </a:r>
          </a:p>
          <a:p>
            <a:pPr marL="342900" indent="-342900" eaLnBrk="1" hangingPunct="1">
              <a:lnSpc>
                <a:spcPct val="90000"/>
              </a:lnSpc>
              <a:spcBef>
                <a:spcPct val="20000"/>
              </a:spcBef>
              <a:buFontTx/>
              <a:buChar char="•"/>
            </a:pPr>
            <a:endParaRPr lang="cs-CZ" altLang="en-US" sz="2800"/>
          </a:p>
        </p:txBody>
      </p:sp>
      <p:pic>
        <p:nvPicPr>
          <p:cNvPr id="412676" name="Picture 4" descr="gludehydrog"/>
          <p:cNvPicPr>
            <a:picLocks noChangeAspect="1" noChangeArrowheads="1"/>
          </p:cNvPicPr>
          <p:nvPr/>
        </p:nvPicPr>
        <p:blipFill>
          <a:blip r:embed="rId2" cstate="print"/>
          <a:srcRect/>
          <a:stretch>
            <a:fillRect/>
          </a:stretch>
        </p:blipFill>
        <p:spPr bwMode="auto">
          <a:xfrm>
            <a:off x="1600200" y="4191000"/>
            <a:ext cx="5646738" cy="24685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p:cNvSpPr>
          <p:nvPr>
            <p:ph idx="1"/>
          </p:nvPr>
        </p:nvSpPr>
        <p:spPr>
          <a:xfrm>
            <a:off x="442913" y="4591050"/>
            <a:ext cx="8701087" cy="2019300"/>
          </a:xfrm>
        </p:spPr>
        <p:txBody>
          <a:bodyPr/>
          <a:lstStyle/>
          <a:p>
            <a:pPr marL="0" indent="0">
              <a:lnSpc>
                <a:spcPct val="95000"/>
              </a:lnSpc>
              <a:spcAft>
                <a:spcPct val="30000"/>
              </a:spcAft>
              <a:buFontTx/>
              <a:buNone/>
            </a:pPr>
            <a:r>
              <a:rPr lang="en-US" altLang="en-US" sz="2800" smtClean="0">
                <a:cs typeface="Times New Roman" pitchFamily="18" charset="0"/>
              </a:rPr>
              <a:t>It is one of the few enzymes that can use </a:t>
            </a:r>
            <a:r>
              <a:rPr lang="en-US" altLang="en-US" sz="2800" b="1" smtClean="0">
                <a:solidFill>
                  <a:srgbClr val="000099"/>
                </a:solidFill>
                <a:cs typeface="Times New Roman" pitchFamily="18" charset="0"/>
              </a:rPr>
              <a:t>NAD</a:t>
            </a:r>
            <a:r>
              <a:rPr lang="en-US" altLang="en-US" sz="2800" b="1" baseline="30000" smtClean="0">
                <a:solidFill>
                  <a:srgbClr val="000099"/>
                </a:solidFill>
                <a:cs typeface="Times New Roman" pitchFamily="18" charset="0"/>
              </a:rPr>
              <a:t>+</a:t>
            </a:r>
            <a:r>
              <a:rPr lang="en-US" altLang="en-US" sz="2800" b="1" smtClean="0">
                <a:solidFill>
                  <a:srgbClr val="000099"/>
                </a:solidFill>
                <a:cs typeface="Times New Roman" pitchFamily="18" charset="0"/>
              </a:rPr>
              <a:t> or NADP</a:t>
            </a:r>
            <a:r>
              <a:rPr lang="en-US" altLang="en-US" sz="2800" b="1" baseline="30000" smtClean="0">
                <a:solidFill>
                  <a:srgbClr val="000099"/>
                </a:solidFill>
                <a:cs typeface="Times New Roman" pitchFamily="18" charset="0"/>
              </a:rPr>
              <a:t>+</a:t>
            </a:r>
            <a:r>
              <a:rPr lang="en-US" altLang="en-US" sz="2800" smtClean="0">
                <a:cs typeface="Times New Roman" pitchFamily="18" charset="0"/>
              </a:rPr>
              <a:t> as e</a:t>
            </a:r>
            <a:r>
              <a:rPr lang="en-US" altLang="en-US" sz="2800" baseline="30000" smtClean="0">
                <a:latin typeface="Symbol" pitchFamily="18" charset="2"/>
                <a:cs typeface="Times New Roman" pitchFamily="18" charset="0"/>
              </a:rPr>
              <a:t>-</a:t>
            </a:r>
            <a:r>
              <a:rPr lang="en-US" altLang="en-US" sz="2800" smtClean="0">
                <a:cs typeface="Times New Roman" pitchFamily="18" charset="0"/>
              </a:rPr>
              <a:t> acceptor.  </a:t>
            </a:r>
          </a:p>
          <a:p>
            <a:pPr marL="0" indent="0">
              <a:lnSpc>
                <a:spcPct val="95000"/>
              </a:lnSpc>
              <a:spcAft>
                <a:spcPct val="30000"/>
              </a:spcAft>
              <a:buFontTx/>
              <a:buNone/>
            </a:pPr>
            <a:r>
              <a:rPr lang="en-US" altLang="en-US" sz="2800" smtClean="0">
                <a:cs typeface="Times New Roman" pitchFamily="18" charset="0"/>
              </a:rPr>
              <a:t>Oxidation at the </a:t>
            </a:r>
            <a:r>
              <a:rPr lang="en-US" altLang="en-US" sz="2800" smtClean="0">
                <a:latin typeface="Symbol" pitchFamily="18" charset="2"/>
                <a:cs typeface="Times New Roman" pitchFamily="18" charset="0"/>
              </a:rPr>
              <a:t>a</a:t>
            </a:r>
            <a:r>
              <a:rPr lang="en-US" altLang="en-US" sz="2800" smtClean="0">
                <a:cs typeface="Times New Roman" pitchFamily="18" charset="0"/>
              </a:rPr>
              <a:t>-carbon is followed by hydrolysis, releasing NH</a:t>
            </a:r>
            <a:r>
              <a:rPr lang="en-US" altLang="en-US" sz="2800" baseline="-25000" smtClean="0">
                <a:cs typeface="Times New Roman" pitchFamily="18" charset="0"/>
              </a:rPr>
              <a:t>4</a:t>
            </a:r>
            <a:r>
              <a:rPr lang="en-US" altLang="en-US" sz="2800" baseline="30000" smtClean="0">
                <a:cs typeface="Times New Roman" pitchFamily="18" charset="0"/>
              </a:rPr>
              <a:t>+</a:t>
            </a:r>
            <a:r>
              <a:rPr lang="en-US" altLang="en-US" sz="2800" smtClean="0">
                <a:cs typeface="Times New Roman" pitchFamily="18" charset="0"/>
              </a:rPr>
              <a:t>.</a:t>
            </a:r>
          </a:p>
        </p:txBody>
      </p:sp>
      <p:sp>
        <p:nvSpPr>
          <p:cNvPr id="413699" name="Rectangle 3"/>
          <p:cNvSpPr>
            <a:spLocks noChangeArrowheads="1"/>
          </p:cNvSpPr>
          <p:nvPr/>
        </p:nvSpPr>
        <p:spPr bwMode="auto">
          <a:xfrm>
            <a:off x="3228975" y="1714500"/>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3700" name="Rectangle 4"/>
          <p:cNvSpPr>
            <a:spLocks noChangeArrowheads="1"/>
          </p:cNvSpPr>
          <p:nvPr/>
        </p:nvSpPr>
        <p:spPr bwMode="auto">
          <a:xfrm>
            <a:off x="3371850" y="2314575"/>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3701" name="Rectangle 5"/>
          <p:cNvSpPr>
            <a:spLocks noChangeArrowheads="1"/>
          </p:cNvSpPr>
          <p:nvPr/>
        </p:nvSpPr>
        <p:spPr bwMode="auto">
          <a:xfrm>
            <a:off x="3371850" y="2314575"/>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3702" name="Rectangle 6"/>
          <p:cNvSpPr>
            <a:spLocks noChangeArrowheads="1"/>
          </p:cNvSpPr>
          <p:nvPr/>
        </p:nvSpPr>
        <p:spPr bwMode="auto">
          <a:xfrm>
            <a:off x="3371850" y="2686050"/>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3703" name="Rectangle 7"/>
          <p:cNvSpPr>
            <a:spLocks noChangeArrowheads="1"/>
          </p:cNvSpPr>
          <p:nvPr/>
        </p:nvSpPr>
        <p:spPr bwMode="auto">
          <a:xfrm>
            <a:off x="2967038" y="2252663"/>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3704" name="Rectangle 8"/>
          <p:cNvSpPr>
            <a:spLocks noChangeArrowheads="1"/>
          </p:cNvSpPr>
          <p:nvPr/>
        </p:nvSpPr>
        <p:spPr bwMode="auto">
          <a:xfrm>
            <a:off x="2995613" y="2366963"/>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3705" name="Rectangle 9"/>
          <p:cNvSpPr>
            <a:spLocks noChangeArrowheads="1"/>
          </p:cNvSpPr>
          <p:nvPr/>
        </p:nvSpPr>
        <p:spPr bwMode="auto">
          <a:xfrm>
            <a:off x="3228975" y="2514600"/>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3706" name="Rectangle 10"/>
          <p:cNvSpPr>
            <a:spLocks noChangeArrowheads="1"/>
          </p:cNvSpPr>
          <p:nvPr/>
        </p:nvSpPr>
        <p:spPr bwMode="auto">
          <a:xfrm>
            <a:off x="2943225" y="2486025"/>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3707" name="Rectangle 11"/>
          <p:cNvSpPr>
            <a:spLocks noChangeArrowheads="1"/>
          </p:cNvSpPr>
          <p:nvPr/>
        </p:nvSpPr>
        <p:spPr bwMode="auto">
          <a:xfrm>
            <a:off x="2943225" y="2486025"/>
            <a:ext cx="9144000" cy="0"/>
          </a:xfrm>
          <a:prstGeom prst="rect">
            <a:avLst/>
          </a:prstGeom>
          <a:noFill/>
          <a:ln w="9525">
            <a:noFill/>
            <a:miter lim="800000"/>
            <a:headEnd/>
            <a:tailEnd/>
          </a:ln>
        </p:spPr>
        <p:txBody>
          <a:bodyPr>
            <a:spAutoFit/>
          </a:bodyPr>
          <a:lstStyle/>
          <a:p>
            <a:pPr eaLnBrk="1" hangingPunct="1"/>
            <a:endParaRPr lang="en-IN" altLang="en-US"/>
          </a:p>
        </p:txBody>
      </p:sp>
      <p:graphicFrame>
        <p:nvGraphicFramePr>
          <p:cNvPr id="413708" name="Object 12"/>
          <p:cNvGraphicFramePr>
            <a:graphicFrameLocks noChangeAspect="1"/>
          </p:cNvGraphicFramePr>
          <p:nvPr/>
        </p:nvGraphicFramePr>
        <p:xfrm>
          <a:off x="3549650" y="0"/>
          <a:ext cx="5613400" cy="4465638"/>
        </p:xfrm>
        <a:graphic>
          <a:graphicData uri="http://schemas.openxmlformats.org/presentationml/2006/ole">
            <p:oleObj spid="_x0000_s1026" name="Picture" r:id="rId3" imgW="11315700" imgH="9001125" progId="Word.Picture.8">
              <p:embed/>
            </p:oleObj>
          </a:graphicData>
        </a:graphic>
      </p:graphicFrame>
      <p:sp>
        <p:nvSpPr>
          <p:cNvPr id="413709" name="Rectangle 13"/>
          <p:cNvSpPr>
            <a:spLocks noChangeArrowheads="1"/>
          </p:cNvSpPr>
          <p:nvPr/>
        </p:nvSpPr>
        <p:spPr bwMode="auto">
          <a:xfrm>
            <a:off x="438150" y="1333500"/>
            <a:ext cx="3043238" cy="3257550"/>
          </a:xfrm>
          <a:prstGeom prst="rect">
            <a:avLst/>
          </a:prstGeom>
          <a:noFill/>
          <a:ln w="9525">
            <a:noFill/>
            <a:miter lim="800000"/>
            <a:headEnd/>
            <a:tailEnd/>
          </a:ln>
        </p:spPr>
        <p:txBody>
          <a:bodyPr/>
          <a:lstStyle/>
          <a:p>
            <a:pPr>
              <a:lnSpc>
                <a:spcPct val="95000"/>
              </a:lnSpc>
              <a:spcAft>
                <a:spcPct val="20000"/>
              </a:spcAft>
            </a:pPr>
            <a:r>
              <a:rPr lang="en-US" altLang="en-US" sz="2800" b="1">
                <a:solidFill>
                  <a:srgbClr val="000099"/>
                </a:solidFill>
                <a:cs typeface="Times New Roman" pitchFamily="18" charset="0"/>
              </a:rPr>
              <a:t>Glutamate Dehydrogenase</a:t>
            </a:r>
            <a:r>
              <a:rPr lang="en-US" altLang="en-US" sz="2800">
                <a:cs typeface="Times New Roman" pitchFamily="18" charset="0"/>
              </a:rPr>
              <a:t> catalyzes a major reaction that effects </a:t>
            </a:r>
            <a:r>
              <a:rPr lang="en-US" altLang="en-US" sz="2800" b="1">
                <a:solidFill>
                  <a:srgbClr val="000099"/>
                </a:solidFill>
                <a:cs typeface="Times New Roman" pitchFamily="18" charset="0"/>
              </a:rPr>
              <a:t>net removal of N</a:t>
            </a:r>
            <a:r>
              <a:rPr lang="en-US" altLang="en-US" sz="2800">
                <a:cs typeface="Times New Roman" pitchFamily="18" charset="0"/>
              </a:rPr>
              <a:t> from the amino acid pool.</a:t>
            </a:r>
            <a:r>
              <a:rPr lang="en-US" altLang="en-US" sz="2800" b="1">
                <a:cs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274638"/>
            <a:ext cx="8229600" cy="560387"/>
          </a:xfrm>
        </p:spPr>
        <p:txBody>
          <a:bodyPr rtlCol="0">
            <a:normAutofit fontScale="90000"/>
          </a:bodyPr>
          <a:lstStyle/>
          <a:p>
            <a:pPr marL="54864" eaLnBrk="1" fontAlgn="auto" hangingPunct="1">
              <a:spcAft>
                <a:spcPts val="0"/>
              </a:spcAft>
              <a:defRPr/>
            </a:pPr>
            <a:r>
              <a:rPr lang="en-US" sz="3300">
                <a:solidFill>
                  <a:schemeClr val="tx2">
                    <a:tint val="100000"/>
                    <a:shade val="90000"/>
                    <a:satMod val="250000"/>
                    <a:alpha val="100000"/>
                  </a:schemeClr>
                </a:solidFill>
              </a:rPr>
              <a:t>Non Oxidative Deamination</a:t>
            </a:r>
          </a:p>
        </p:txBody>
      </p:sp>
      <p:sp>
        <p:nvSpPr>
          <p:cNvPr id="414723" name="Rectangle 3"/>
          <p:cNvSpPr>
            <a:spLocks noGrp="1"/>
          </p:cNvSpPr>
          <p:nvPr>
            <p:ph idx="1"/>
          </p:nvPr>
        </p:nvSpPr>
        <p:spPr>
          <a:xfrm>
            <a:off x="914400" y="914400"/>
            <a:ext cx="7772400" cy="5216525"/>
          </a:xfrm>
        </p:spPr>
        <p:txBody>
          <a:bodyPr/>
          <a:lstStyle/>
          <a:p>
            <a:pPr marL="533400" indent="-533400" eaLnBrk="1" hangingPunct="1">
              <a:buClr>
                <a:srgbClr val="0000FF"/>
              </a:buClr>
              <a:buFont typeface="Wingdings" pitchFamily="2" charset="2"/>
              <a:buAutoNum type="alphaUcPeriod"/>
            </a:pPr>
            <a:r>
              <a:rPr lang="en-US" altLang="en-US" smtClean="0"/>
              <a:t>Amino acid dehydratase- act on hydroxy AA (serine, threonine)</a:t>
            </a:r>
          </a:p>
          <a:p>
            <a:pPr marL="533400" indent="-533400" eaLnBrk="1" hangingPunct="1">
              <a:buClr>
                <a:srgbClr val="0000FF"/>
              </a:buClr>
              <a:buFont typeface="Wingdings" pitchFamily="2" charset="2"/>
              <a:buNone/>
            </a:pPr>
            <a:r>
              <a:rPr lang="en-US" altLang="en-US" smtClean="0"/>
              <a:t>	require pyridoxal phosphate</a:t>
            </a:r>
          </a:p>
          <a:p>
            <a:pPr marL="533400" indent="-533400" eaLnBrk="1" hangingPunct="1">
              <a:buClr>
                <a:srgbClr val="0000FF"/>
              </a:buClr>
              <a:buFont typeface="Wingdings" pitchFamily="2" charset="2"/>
              <a:buAutoNum type="alphaUcPeriod" startAt="2"/>
            </a:pPr>
            <a:r>
              <a:rPr lang="en-US" altLang="en-US" smtClean="0"/>
              <a:t>Histidase- on Histidine to NH</a:t>
            </a:r>
            <a:r>
              <a:rPr lang="en-US" altLang="en-US" baseline="-25000" smtClean="0"/>
              <a:t>3</a:t>
            </a:r>
            <a:r>
              <a:rPr lang="en-US" altLang="en-US" smtClean="0"/>
              <a:t> and urocanic acid</a:t>
            </a:r>
          </a:p>
          <a:p>
            <a:pPr marL="533400" indent="-533400" eaLnBrk="1" hangingPunct="1">
              <a:buClr>
                <a:srgbClr val="0000FF"/>
              </a:buClr>
              <a:buFont typeface="Wingdings" pitchFamily="2" charset="2"/>
              <a:buAutoNum type="alphaUcPeriod" startAt="2"/>
            </a:pPr>
            <a:r>
              <a:rPr lang="en-US" altLang="en-US" smtClean="0"/>
              <a:t>Desulfhydratase- on Sulphur containing AA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p:cNvSpPr>
          <p:nvPr>
            <p:ph idx="1"/>
          </p:nvPr>
        </p:nvSpPr>
        <p:spPr>
          <a:xfrm>
            <a:off x="579438" y="4533900"/>
            <a:ext cx="7897812" cy="2000250"/>
          </a:xfrm>
        </p:spPr>
        <p:txBody>
          <a:bodyPr/>
          <a:lstStyle/>
          <a:p>
            <a:pPr marL="0" indent="0">
              <a:lnSpc>
                <a:spcPct val="95000"/>
              </a:lnSpc>
              <a:spcAft>
                <a:spcPct val="30000"/>
              </a:spcAft>
              <a:buFontTx/>
              <a:buNone/>
            </a:pPr>
            <a:r>
              <a:rPr lang="en-US" altLang="en-US" sz="2800" smtClean="0">
                <a:cs typeface="Times New Roman" pitchFamily="18" charset="0"/>
              </a:rPr>
              <a:t>Summarized above:  </a:t>
            </a:r>
          </a:p>
          <a:p>
            <a:pPr marL="0" indent="0">
              <a:lnSpc>
                <a:spcPct val="95000"/>
              </a:lnSpc>
              <a:spcAft>
                <a:spcPct val="30000"/>
              </a:spcAft>
              <a:buFontTx/>
              <a:buNone/>
            </a:pPr>
            <a:r>
              <a:rPr lang="en-US" altLang="en-US" sz="2800" smtClean="0">
                <a:cs typeface="Times New Roman" pitchFamily="18" charset="0"/>
              </a:rPr>
              <a:t>The role of transaminases in funneling amino N to glutamate, which is deaminated via Glutamate Dehydrogenase, producing NH</a:t>
            </a:r>
            <a:r>
              <a:rPr lang="en-US" altLang="en-US" sz="2800" baseline="-30000" smtClean="0">
                <a:cs typeface="Times New Roman" pitchFamily="18" charset="0"/>
              </a:rPr>
              <a:t>4</a:t>
            </a:r>
            <a:r>
              <a:rPr lang="en-US" altLang="en-US" sz="2800" baseline="30000" smtClean="0">
                <a:cs typeface="Times New Roman" pitchFamily="18" charset="0"/>
              </a:rPr>
              <a:t>+</a:t>
            </a:r>
            <a:r>
              <a:rPr lang="en-US" altLang="en-US" sz="2800" smtClean="0">
                <a:cs typeface="Times New Roman" pitchFamily="18" charset="0"/>
              </a:rPr>
              <a:t>.</a:t>
            </a:r>
          </a:p>
        </p:txBody>
      </p:sp>
      <p:sp>
        <p:nvSpPr>
          <p:cNvPr id="415747" name="Rectangle 3"/>
          <p:cNvSpPr>
            <a:spLocks noChangeArrowheads="1"/>
          </p:cNvSpPr>
          <p:nvPr/>
        </p:nvSpPr>
        <p:spPr bwMode="auto">
          <a:xfrm>
            <a:off x="3228975" y="1714500"/>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5748" name="Rectangle 4"/>
          <p:cNvSpPr>
            <a:spLocks noChangeArrowheads="1"/>
          </p:cNvSpPr>
          <p:nvPr/>
        </p:nvSpPr>
        <p:spPr bwMode="auto">
          <a:xfrm>
            <a:off x="3371850" y="2314575"/>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5749" name="Rectangle 5"/>
          <p:cNvSpPr>
            <a:spLocks noChangeArrowheads="1"/>
          </p:cNvSpPr>
          <p:nvPr/>
        </p:nvSpPr>
        <p:spPr bwMode="auto">
          <a:xfrm>
            <a:off x="3371850" y="2314575"/>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5750" name="Rectangle 6"/>
          <p:cNvSpPr>
            <a:spLocks noChangeArrowheads="1"/>
          </p:cNvSpPr>
          <p:nvPr/>
        </p:nvSpPr>
        <p:spPr bwMode="auto">
          <a:xfrm>
            <a:off x="3371850" y="2686050"/>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5751" name="Rectangle 7"/>
          <p:cNvSpPr>
            <a:spLocks noChangeArrowheads="1"/>
          </p:cNvSpPr>
          <p:nvPr/>
        </p:nvSpPr>
        <p:spPr bwMode="auto">
          <a:xfrm>
            <a:off x="2967038" y="2252663"/>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5752" name="Rectangle 8"/>
          <p:cNvSpPr>
            <a:spLocks noChangeArrowheads="1"/>
          </p:cNvSpPr>
          <p:nvPr/>
        </p:nvSpPr>
        <p:spPr bwMode="auto">
          <a:xfrm>
            <a:off x="2995613" y="2366963"/>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5753" name="Rectangle 9"/>
          <p:cNvSpPr>
            <a:spLocks noChangeArrowheads="1"/>
          </p:cNvSpPr>
          <p:nvPr/>
        </p:nvSpPr>
        <p:spPr bwMode="auto">
          <a:xfrm>
            <a:off x="3228975" y="2514600"/>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5754" name="Rectangle 10"/>
          <p:cNvSpPr>
            <a:spLocks noChangeArrowheads="1"/>
          </p:cNvSpPr>
          <p:nvPr/>
        </p:nvSpPr>
        <p:spPr bwMode="auto">
          <a:xfrm>
            <a:off x="2943225" y="2486025"/>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5755" name="Rectangle 11"/>
          <p:cNvSpPr>
            <a:spLocks noChangeArrowheads="1"/>
          </p:cNvSpPr>
          <p:nvPr/>
        </p:nvSpPr>
        <p:spPr bwMode="auto">
          <a:xfrm>
            <a:off x="2943225" y="2486025"/>
            <a:ext cx="9144000" cy="0"/>
          </a:xfrm>
          <a:prstGeom prst="rect">
            <a:avLst/>
          </a:prstGeom>
          <a:noFill/>
          <a:ln w="9525">
            <a:noFill/>
            <a:miter lim="800000"/>
            <a:headEnd/>
            <a:tailEnd/>
          </a:ln>
        </p:spPr>
        <p:txBody>
          <a:bodyPr>
            <a:spAutoFit/>
          </a:bodyPr>
          <a:lstStyle/>
          <a:p>
            <a:pPr eaLnBrk="1" hangingPunct="1"/>
            <a:endParaRPr lang="en-IN" altLang="en-US"/>
          </a:p>
        </p:txBody>
      </p:sp>
      <p:sp>
        <p:nvSpPr>
          <p:cNvPr id="415756" name="Rectangle 12"/>
          <p:cNvSpPr>
            <a:spLocks noChangeArrowheads="1"/>
          </p:cNvSpPr>
          <p:nvPr/>
        </p:nvSpPr>
        <p:spPr bwMode="auto">
          <a:xfrm>
            <a:off x="3143250" y="2628900"/>
            <a:ext cx="9144000" cy="0"/>
          </a:xfrm>
          <a:prstGeom prst="rect">
            <a:avLst/>
          </a:prstGeom>
          <a:noFill/>
          <a:ln w="9525">
            <a:noFill/>
            <a:miter lim="800000"/>
            <a:headEnd/>
            <a:tailEnd/>
          </a:ln>
        </p:spPr>
        <p:txBody>
          <a:bodyPr>
            <a:spAutoFit/>
          </a:bodyPr>
          <a:lstStyle/>
          <a:p>
            <a:pPr eaLnBrk="1" hangingPunct="1"/>
            <a:endParaRPr lang="en-IN" altLang="en-US"/>
          </a:p>
        </p:txBody>
      </p:sp>
      <p:graphicFrame>
        <p:nvGraphicFramePr>
          <p:cNvPr id="415757" name="Object 13"/>
          <p:cNvGraphicFramePr>
            <a:graphicFrameLocks noChangeAspect="1"/>
          </p:cNvGraphicFramePr>
          <p:nvPr/>
        </p:nvGraphicFramePr>
        <p:xfrm>
          <a:off x="1360488" y="723900"/>
          <a:ext cx="6462712" cy="3617913"/>
        </p:xfrm>
        <a:graphic>
          <a:graphicData uri="http://schemas.openxmlformats.org/presentationml/2006/ole">
            <p:oleObj spid="_x0000_s2050" r:id="rId3" imgW="12858750" imgH="7200900" progId="Word.Picture.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p:cNvSpPr>
          <p:nvPr>
            <p:ph type="title" idx="4294967295"/>
          </p:nvPr>
        </p:nvSpPr>
        <p:spPr>
          <a:xfrm>
            <a:off x="0" y="381000"/>
            <a:ext cx="2590800" cy="2057400"/>
          </a:xfrm>
        </p:spPr>
        <p:txBody>
          <a:bodyPr>
            <a:normAutofit fontScale="90000"/>
          </a:bodyPr>
          <a:lstStyle/>
          <a:p>
            <a:pPr marL="53975" eaLnBrk="1" hangingPunct="1"/>
            <a:r>
              <a:rPr lang="en-US" altLang="en-US" smtClean="0">
                <a:solidFill>
                  <a:srgbClr val="000000"/>
                </a:solidFill>
              </a:rPr>
              <a:t>Excretory Forms of Nitrogen</a:t>
            </a:r>
          </a:p>
        </p:txBody>
      </p:sp>
      <p:pic>
        <p:nvPicPr>
          <p:cNvPr id="416771" name="Picture 2" descr="figure 18-02b"/>
          <p:cNvPicPr>
            <a:picLocks noChangeAspect="1" noChangeArrowheads="1"/>
          </p:cNvPicPr>
          <p:nvPr/>
        </p:nvPicPr>
        <p:blipFill>
          <a:blip r:embed="rId2" cstate="print"/>
          <a:srcRect/>
          <a:stretch>
            <a:fillRect/>
          </a:stretch>
        </p:blipFill>
        <p:spPr bwMode="auto">
          <a:xfrm>
            <a:off x="2952750" y="325438"/>
            <a:ext cx="6191250" cy="6532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7794" name="Picture 2" descr="figure 18-15"/>
          <p:cNvPicPr>
            <a:picLocks noChangeAspect="1" noChangeArrowheads="1"/>
          </p:cNvPicPr>
          <p:nvPr/>
        </p:nvPicPr>
        <p:blipFill>
          <a:blip r:embed="rId3" cstate="print"/>
          <a:srcRect/>
          <a:stretch>
            <a:fillRect/>
          </a:stretch>
        </p:blipFill>
        <p:spPr bwMode="auto">
          <a:xfrm>
            <a:off x="2257425" y="325438"/>
            <a:ext cx="6886575" cy="6532562"/>
          </a:xfrm>
          <a:prstGeom prst="rect">
            <a:avLst/>
          </a:prstGeom>
          <a:noFill/>
          <a:ln w="9525">
            <a:noFill/>
            <a:miter lim="800000"/>
            <a:headEnd/>
            <a:tailEnd/>
          </a:ln>
        </p:spPr>
      </p:pic>
      <p:sp>
        <p:nvSpPr>
          <p:cNvPr id="417795" name="Rectangle 2"/>
          <p:cNvSpPr>
            <a:spLocks noGrp="1"/>
          </p:cNvSpPr>
          <p:nvPr>
            <p:ph type="title" idx="4294967295"/>
          </p:nvPr>
        </p:nvSpPr>
        <p:spPr>
          <a:xfrm>
            <a:off x="0" y="3124200"/>
            <a:ext cx="2971800" cy="2362200"/>
          </a:xfrm>
        </p:spPr>
        <p:txBody>
          <a:bodyPr>
            <a:normAutofit fontScale="90000"/>
          </a:bodyPr>
          <a:lstStyle/>
          <a:p>
            <a:pPr marL="53975" eaLnBrk="1" hangingPunct="1"/>
            <a:r>
              <a:rPr lang="en-US" altLang="en-US" smtClean="0">
                <a:solidFill>
                  <a:srgbClr val="000000"/>
                </a:solidFill>
              </a:rPr>
              <a:t>Summary of Amino Acid Catabolism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57200" y="274638"/>
            <a:ext cx="8229600" cy="560387"/>
          </a:xfrm>
        </p:spPr>
        <p:txBody>
          <a:bodyPr rtlCol="0">
            <a:normAutofit fontScale="90000"/>
          </a:bodyPr>
          <a:lstStyle/>
          <a:p>
            <a:pPr marL="54864" eaLnBrk="1" fontAlgn="auto" hangingPunct="1">
              <a:spcAft>
                <a:spcPts val="0"/>
              </a:spcAft>
              <a:defRPr/>
            </a:pPr>
            <a:r>
              <a:rPr lang="en-US" sz="4000">
                <a:solidFill>
                  <a:schemeClr val="tx2">
                    <a:tint val="100000"/>
                    <a:shade val="90000"/>
                    <a:satMod val="250000"/>
                    <a:alpha val="100000"/>
                  </a:schemeClr>
                </a:solidFill>
              </a:rPr>
              <a:t>NH</a:t>
            </a:r>
            <a:r>
              <a:rPr lang="en-US" sz="4000" baseline="-25000">
                <a:solidFill>
                  <a:schemeClr val="tx2">
                    <a:tint val="100000"/>
                    <a:shade val="90000"/>
                    <a:satMod val="250000"/>
                    <a:alpha val="100000"/>
                  </a:schemeClr>
                </a:solidFill>
              </a:rPr>
              <a:t>3</a:t>
            </a:r>
            <a:r>
              <a:rPr lang="en-US" sz="4000">
                <a:solidFill>
                  <a:schemeClr val="tx2">
                    <a:tint val="100000"/>
                    <a:shade val="90000"/>
                    <a:satMod val="250000"/>
                    <a:alpha val="100000"/>
                  </a:schemeClr>
                </a:solidFill>
              </a:rPr>
              <a:t> Trasport</a:t>
            </a:r>
          </a:p>
        </p:txBody>
      </p:sp>
      <p:sp>
        <p:nvSpPr>
          <p:cNvPr id="40963" name="Rectangle 3"/>
          <p:cNvSpPr>
            <a:spLocks noGrp="1" noChangeArrowheads="1"/>
          </p:cNvSpPr>
          <p:nvPr>
            <p:ph idx="1"/>
          </p:nvPr>
        </p:nvSpPr>
        <p:spPr>
          <a:xfrm>
            <a:off x="533400" y="914400"/>
            <a:ext cx="8305800" cy="5257800"/>
          </a:xfrm>
        </p:spPr>
        <p:txBody>
          <a:bodyPr rtlCol="0">
            <a:normAutofit/>
          </a:bodyPr>
          <a:lstStyle/>
          <a:p>
            <a:pPr algn="just" eaLnBrk="1" fontAlgn="auto" hangingPunct="1">
              <a:lnSpc>
                <a:spcPct val="80000"/>
              </a:lnSpc>
              <a:spcAft>
                <a:spcPts val="0"/>
              </a:spcAft>
              <a:buFontTx/>
              <a:buNone/>
              <a:defRPr/>
            </a:pPr>
            <a:r>
              <a:rPr lang="en-US" altLang="en-US" sz="2800">
                <a:solidFill>
                  <a:schemeClr val="tx1">
                    <a:lumMod val="75000"/>
                    <a:lumOff val="25000"/>
                  </a:schemeClr>
                </a:solidFill>
              </a:rPr>
              <a:t>NH</a:t>
            </a:r>
            <a:r>
              <a:rPr lang="en-US" altLang="en-US" sz="2800" baseline="-25000">
                <a:solidFill>
                  <a:schemeClr val="tx1">
                    <a:lumMod val="75000"/>
                    <a:lumOff val="25000"/>
                  </a:schemeClr>
                </a:solidFill>
              </a:rPr>
              <a:t>3</a:t>
            </a:r>
            <a:r>
              <a:rPr lang="en-US" altLang="en-US" sz="2800">
                <a:solidFill>
                  <a:schemeClr val="tx1">
                    <a:lumMod val="75000"/>
                    <a:lumOff val="25000"/>
                  </a:schemeClr>
                </a:solidFill>
              </a:rPr>
              <a:t> is toxic and should be remove</a:t>
            </a:r>
          </a:p>
          <a:p>
            <a:pPr algn="just" eaLnBrk="1" fontAlgn="auto" hangingPunct="1">
              <a:lnSpc>
                <a:spcPct val="80000"/>
              </a:lnSpc>
              <a:spcAft>
                <a:spcPts val="0"/>
              </a:spcAft>
              <a:buFont typeface="Wingdings 3" charset="2"/>
              <a:buChar char=""/>
              <a:defRPr/>
            </a:pPr>
            <a:r>
              <a:rPr lang="en-US" altLang="en-US" sz="2800">
                <a:solidFill>
                  <a:schemeClr val="tx1">
                    <a:lumMod val="75000"/>
                    <a:lumOff val="25000"/>
                  </a:schemeClr>
                </a:solidFill>
              </a:rPr>
              <a:t>Enhance amination of alpha ketogluterate to glutamate in brain leads to decreased TCA</a:t>
            </a:r>
          </a:p>
          <a:p>
            <a:pPr algn="just" eaLnBrk="1" fontAlgn="auto" hangingPunct="1">
              <a:lnSpc>
                <a:spcPct val="80000"/>
              </a:lnSpc>
              <a:spcAft>
                <a:spcPts val="0"/>
              </a:spcAft>
              <a:buFont typeface="Wingdings 3" charset="2"/>
              <a:buChar char=""/>
              <a:defRPr/>
            </a:pPr>
            <a:endParaRPr lang="en-US" altLang="en-US" sz="2800">
              <a:solidFill>
                <a:schemeClr val="tx1">
                  <a:lumMod val="75000"/>
                  <a:lumOff val="25000"/>
                </a:schemeClr>
              </a:solidFill>
            </a:endParaRPr>
          </a:p>
          <a:p>
            <a:pPr algn="just" eaLnBrk="1" fontAlgn="auto" hangingPunct="1">
              <a:lnSpc>
                <a:spcPct val="80000"/>
              </a:lnSpc>
              <a:spcAft>
                <a:spcPts val="0"/>
              </a:spcAft>
              <a:buFont typeface="Wingdings 3" charset="2"/>
              <a:buChar char=""/>
              <a:defRPr/>
            </a:pPr>
            <a:r>
              <a:rPr lang="en-US" altLang="en-US" sz="2800">
                <a:solidFill>
                  <a:schemeClr val="tx1">
                    <a:lumMod val="75000"/>
                    <a:lumOff val="25000"/>
                  </a:schemeClr>
                </a:solidFill>
              </a:rPr>
              <a:t>Enhance glutamine formation from glutamate leads to decreased formation of GABA</a:t>
            </a:r>
          </a:p>
          <a:p>
            <a:pPr algn="just" eaLnBrk="1" fontAlgn="auto" hangingPunct="1">
              <a:lnSpc>
                <a:spcPct val="80000"/>
              </a:lnSpc>
              <a:spcAft>
                <a:spcPts val="0"/>
              </a:spcAft>
              <a:buFont typeface="Wingdings 3" charset="2"/>
              <a:buChar char=""/>
              <a:defRPr/>
            </a:pPr>
            <a:endParaRPr lang="en-US" altLang="en-US" sz="2800">
              <a:solidFill>
                <a:schemeClr val="tx1">
                  <a:lumMod val="75000"/>
                  <a:lumOff val="25000"/>
                </a:schemeClr>
              </a:solidFill>
            </a:endParaRPr>
          </a:p>
          <a:p>
            <a:pPr algn="just" eaLnBrk="1" fontAlgn="auto" hangingPunct="1">
              <a:lnSpc>
                <a:spcPct val="80000"/>
              </a:lnSpc>
              <a:spcAft>
                <a:spcPts val="0"/>
              </a:spcAft>
              <a:buFont typeface="Wingdings 3" charset="2"/>
              <a:buChar char=""/>
              <a:defRPr/>
            </a:pPr>
            <a:r>
              <a:rPr lang="en-US" altLang="en-US" sz="2800">
                <a:solidFill>
                  <a:schemeClr val="tx1">
                    <a:lumMod val="75000"/>
                    <a:lumOff val="25000"/>
                  </a:schemeClr>
                </a:solidFill>
              </a:rPr>
              <a:t>Increased outflow of glutamine leads to increased entry of tryptophan result into increased serotonine concentration</a:t>
            </a:r>
          </a:p>
          <a:p>
            <a:pPr algn="just" eaLnBrk="1" fontAlgn="auto" hangingPunct="1">
              <a:lnSpc>
                <a:spcPct val="80000"/>
              </a:lnSpc>
              <a:spcAft>
                <a:spcPts val="0"/>
              </a:spcAft>
              <a:buFont typeface="Wingdings 3" charset="2"/>
              <a:buChar char=""/>
              <a:defRPr/>
            </a:pPr>
            <a:endParaRPr lang="en-US" altLang="en-US" sz="2800">
              <a:solidFill>
                <a:schemeClr val="tx1">
                  <a:lumMod val="75000"/>
                  <a:lumOff val="25000"/>
                </a:schemeClr>
              </a:solidFill>
            </a:endParaRPr>
          </a:p>
          <a:p>
            <a:pPr algn="just" eaLnBrk="1" fontAlgn="auto" hangingPunct="1">
              <a:lnSpc>
                <a:spcPct val="80000"/>
              </a:lnSpc>
              <a:spcAft>
                <a:spcPts val="0"/>
              </a:spcAft>
              <a:buFont typeface="Wingdings 3" charset="2"/>
              <a:buChar char=""/>
              <a:defRPr/>
            </a:pPr>
            <a:r>
              <a:rPr lang="en-US" altLang="en-US" sz="2800">
                <a:solidFill>
                  <a:schemeClr val="tx1">
                    <a:lumMod val="75000"/>
                    <a:lumOff val="25000"/>
                  </a:schemeClr>
                </a:solidFill>
              </a:rPr>
              <a:t>Glutamine is osmotically active results cerebral edema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1987</Words>
  <Application>Microsoft Office PowerPoint</Application>
  <PresentationFormat>On-screen Show (4:3)</PresentationFormat>
  <Paragraphs>81</Paragraphs>
  <Slides>18</Slides>
  <Notes>11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18</vt:i4>
      </vt:variant>
    </vt:vector>
  </HeadingPairs>
  <TitlesOfParts>
    <vt:vector size="22" baseType="lpstr">
      <vt:lpstr>Office Theme</vt:lpstr>
      <vt:lpstr>Picture</vt:lpstr>
      <vt:lpstr>Microsoft Word Picture</vt:lpstr>
      <vt:lpstr>ISIS/Draw Sketch</vt:lpstr>
      <vt:lpstr>Protein metabolism- 2</vt:lpstr>
      <vt:lpstr>Oxidative Deamination</vt:lpstr>
      <vt:lpstr>Slide 3</vt:lpstr>
      <vt:lpstr>Slide 4</vt:lpstr>
      <vt:lpstr>Non Oxidative Deamination</vt:lpstr>
      <vt:lpstr>Slide 6</vt:lpstr>
      <vt:lpstr>Excretory Forms of Nitrogen</vt:lpstr>
      <vt:lpstr>Summary of Amino Acid Catabolism</vt:lpstr>
      <vt:lpstr>NH3 Trasport</vt:lpstr>
      <vt:lpstr>Substrates for the Urea Cycle</vt:lpstr>
      <vt:lpstr>Urea Cycle</vt:lpstr>
      <vt:lpstr>NH4+ from Oxidative Deamination of Glutamate</vt:lpstr>
      <vt:lpstr>Carbamoyl Phosphate Synthesis</vt:lpstr>
      <vt:lpstr>2 ~ P used</vt:lpstr>
      <vt:lpstr>Connection to Krebs Cycle</vt:lpstr>
      <vt:lpstr>Amino Acids to Urea</vt:lpstr>
      <vt:lpstr>Argininosuccinase Deficiency</vt:lpstr>
      <vt:lpstr>Carbamoyl Phosphate Synthetase Deficiency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Oxidative Deamination</dc:title>
  <dc:creator>Anita</dc:creator>
  <cp:lastModifiedBy>Anita</cp:lastModifiedBy>
  <cp:revision>2</cp:revision>
  <dcterms:created xsi:type="dcterms:W3CDTF">2006-08-16T00:00:00Z</dcterms:created>
  <dcterms:modified xsi:type="dcterms:W3CDTF">2020-04-13T12:49:41Z</dcterms:modified>
</cp:coreProperties>
</file>