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61" r:id="rId9"/>
    <p:sldId id="265" r:id="rId10"/>
    <p:sldId id="264" r:id="rId11"/>
    <p:sldId id="267" r:id="rId12"/>
    <p:sldId id="266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2E32E8-532C-4BC6-88F3-DA43C1BB24CD}" type="datetimeFigureOut">
              <a:rPr lang="en-US" smtClean="0"/>
              <a:pPr/>
              <a:t>4/23/2020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E211D-BB1C-490A-8958-5D911F051DD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2E32E8-532C-4BC6-88F3-DA43C1BB24CD}" type="datetimeFigureOut">
              <a:rPr lang="en-US" smtClean="0"/>
              <a:pPr/>
              <a:t>4/23/2020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E211D-BB1C-490A-8958-5D911F051DD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2E32E8-532C-4BC6-88F3-DA43C1BB24CD}" type="datetimeFigureOut">
              <a:rPr lang="en-US" smtClean="0"/>
              <a:pPr/>
              <a:t>4/23/2020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E211D-BB1C-490A-8958-5D911F051DD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2E32E8-532C-4BC6-88F3-DA43C1BB24CD}" type="datetimeFigureOut">
              <a:rPr lang="en-US" smtClean="0"/>
              <a:pPr/>
              <a:t>4/23/2020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E211D-BB1C-490A-8958-5D911F051DD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2E32E8-532C-4BC6-88F3-DA43C1BB24CD}" type="datetimeFigureOut">
              <a:rPr lang="en-US" smtClean="0"/>
              <a:pPr/>
              <a:t>4/23/2020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E211D-BB1C-490A-8958-5D911F051DD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2E32E8-532C-4BC6-88F3-DA43C1BB24CD}" type="datetimeFigureOut">
              <a:rPr lang="en-US" smtClean="0"/>
              <a:pPr/>
              <a:t>4/23/2020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E211D-BB1C-490A-8958-5D911F051DD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2E32E8-532C-4BC6-88F3-DA43C1BB24CD}" type="datetimeFigureOut">
              <a:rPr lang="en-US" smtClean="0"/>
              <a:pPr/>
              <a:t>4/23/2020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E211D-BB1C-490A-8958-5D911F051DD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2E32E8-532C-4BC6-88F3-DA43C1BB24CD}" type="datetimeFigureOut">
              <a:rPr lang="en-US" smtClean="0"/>
              <a:pPr/>
              <a:t>4/23/2020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E211D-BB1C-490A-8958-5D911F051DD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2E32E8-532C-4BC6-88F3-DA43C1BB24CD}" type="datetimeFigureOut">
              <a:rPr lang="en-US" smtClean="0"/>
              <a:pPr/>
              <a:t>4/23/2020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E211D-BB1C-490A-8958-5D911F051DD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2E32E8-532C-4BC6-88F3-DA43C1BB24CD}" type="datetimeFigureOut">
              <a:rPr lang="en-US" smtClean="0"/>
              <a:pPr/>
              <a:t>4/23/2020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E211D-BB1C-490A-8958-5D911F051DD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2E32E8-532C-4BC6-88F3-DA43C1BB24CD}" type="datetimeFigureOut">
              <a:rPr lang="en-US" smtClean="0"/>
              <a:pPr/>
              <a:t>4/23/2020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E211D-BB1C-490A-8958-5D911F051DD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2E32E8-532C-4BC6-88F3-DA43C1BB24CD}" type="datetimeFigureOut">
              <a:rPr lang="en-US" smtClean="0"/>
              <a:pPr/>
              <a:t>4/23/2020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7E211D-BB1C-490A-8958-5D911F051DD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en-US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Protein Metabolism- </a:t>
            </a:r>
            <a:br>
              <a:rPr lang="en-US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en-US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Protein </a:t>
            </a:r>
            <a:r>
              <a:rPr lang="en-US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Synthesis</a:t>
            </a:r>
            <a:endParaRPr lang="en-US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191000" y="4876800"/>
            <a:ext cx="4648200" cy="11430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Anil Gattani</a:t>
            </a:r>
          </a:p>
          <a:p>
            <a:r>
              <a:rPr lang="en-US" sz="2100" dirty="0" smtClean="0"/>
              <a:t>Assistant Professor</a:t>
            </a:r>
          </a:p>
          <a:p>
            <a:r>
              <a:rPr lang="en-US" sz="2100" dirty="0" smtClean="0"/>
              <a:t>Veterinary Biochemistry</a:t>
            </a:r>
            <a:endParaRPr lang="en-US" sz="21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74638"/>
            <a:ext cx="4953000" cy="639762"/>
          </a:xfrm>
        </p:spPr>
        <p:txBody>
          <a:bodyPr>
            <a:noAutofit/>
          </a:bodyPr>
          <a:lstStyle/>
          <a:p>
            <a:r>
              <a:rPr lang="en-US" sz="3600" spc="-5" dirty="0" smtClean="0">
                <a:latin typeface="Arial"/>
                <a:cs typeface="Arial"/>
              </a:rPr>
              <a:t>Peptide bond</a:t>
            </a:r>
            <a:r>
              <a:rPr lang="en-US" sz="3600" spc="-40" dirty="0" smtClean="0">
                <a:latin typeface="Arial"/>
                <a:cs typeface="Arial"/>
              </a:rPr>
              <a:t> </a:t>
            </a:r>
            <a:r>
              <a:rPr lang="en-US" sz="3600" spc="-5" dirty="0" smtClean="0">
                <a:latin typeface="Arial"/>
                <a:cs typeface="Arial"/>
              </a:rPr>
              <a:t>formation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2286000"/>
            <a:ext cx="5181600" cy="3048000"/>
          </a:xfrm>
        </p:spPr>
        <p:txBody>
          <a:bodyPr>
            <a:normAutofit/>
          </a:bodyPr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Peptide bond formation is  catalyzed by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peptidyl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transferase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Peptidyl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transferase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activity is in 23S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rRNA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in the  prokaryotic large ribosomal subunit; and it is probably within  the 28S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rRNA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in eukaryotes</a:t>
            </a:r>
          </a:p>
          <a:p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object 75"/>
          <p:cNvSpPr txBox="1"/>
          <p:nvPr/>
        </p:nvSpPr>
        <p:spPr>
          <a:xfrm>
            <a:off x="3500120" y="665480"/>
            <a:ext cx="2781300" cy="8229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5400" marR="17780" indent="2278380">
              <a:lnSpc>
                <a:spcPct val="113799"/>
              </a:lnSpc>
              <a:spcBef>
                <a:spcPts val="100"/>
              </a:spcBef>
            </a:pPr>
            <a:r>
              <a:rPr sz="2300" b="1" spc="-5" dirty="0">
                <a:latin typeface="Courier New"/>
                <a:cs typeface="Courier New"/>
              </a:rPr>
              <a:t>NH</a:t>
            </a:r>
            <a:r>
              <a:rPr sz="1950" b="1" spc="22" baseline="-25641" dirty="0">
                <a:latin typeface="Courier New"/>
                <a:cs typeface="Courier New"/>
              </a:rPr>
              <a:t>2  </a:t>
            </a:r>
            <a:r>
              <a:rPr sz="2300" b="1" dirty="0">
                <a:latin typeface="Courier New"/>
                <a:cs typeface="Courier New"/>
              </a:rPr>
              <a:t>CH</a:t>
            </a:r>
            <a:r>
              <a:rPr sz="1950" b="1" baseline="-23504" dirty="0">
                <a:latin typeface="Courier New"/>
                <a:cs typeface="Courier New"/>
              </a:rPr>
              <a:t>3</a:t>
            </a:r>
            <a:r>
              <a:rPr sz="2300" b="1" dirty="0">
                <a:latin typeface="Courier New"/>
                <a:cs typeface="Courier New"/>
              </a:rPr>
              <a:t>-S-CH</a:t>
            </a:r>
            <a:r>
              <a:rPr sz="1950" b="1" baseline="-23504" dirty="0">
                <a:latin typeface="Courier New"/>
                <a:cs typeface="Courier New"/>
              </a:rPr>
              <a:t>2</a:t>
            </a:r>
            <a:r>
              <a:rPr sz="2300" b="1" dirty="0">
                <a:latin typeface="Courier New"/>
                <a:cs typeface="Courier New"/>
              </a:rPr>
              <a:t>-CH</a:t>
            </a:r>
            <a:r>
              <a:rPr sz="1950" b="1" baseline="-23504" dirty="0">
                <a:latin typeface="Courier New"/>
                <a:cs typeface="Courier New"/>
              </a:rPr>
              <a:t>2</a:t>
            </a:r>
            <a:r>
              <a:rPr sz="2300" b="1" dirty="0">
                <a:latin typeface="Courier New"/>
                <a:cs typeface="Courier New"/>
              </a:rPr>
              <a:t>-CH</a:t>
            </a:r>
            <a:endParaRPr sz="2300" dirty="0">
              <a:latin typeface="Courier New"/>
              <a:cs typeface="Courier New"/>
            </a:endParaRPr>
          </a:p>
        </p:txBody>
      </p:sp>
      <p:sp>
        <p:nvSpPr>
          <p:cNvPr id="6" name="object 76"/>
          <p:cNvSpPr txBox="1"/>
          <p:nvPr/>
        </p:nvSpPr>
        <p:spPr>
          <a:xfrm>
            <a:off x="5415279" y="1510029"/>
            <a:ext cx="602615" cy="7264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</a:pPr>
            <a:r>
              <a:rPr sz="2300" b="1" spc="-350" dirty="0">
                <a:latin typeface="Courier New"/>
                <a:cs typeface="Courier New"/>
              </a:rPr>
              <a:t>O=</a:t>
            </a:r>
            <a:r>
              <a:rPr sz="3450" b="1" spc="-525" baseline="22946" dirty="0">
                <a:solidFill>
                  <a:srgbClr val="FFFFFF"/>
                </a:solidFill>
                <a:latin typeface="Courier New"/>
                <a:cs typeface="Courier New"/>
              </a:rPr>
              <a:t>C</a:t>
            </a:r>
            <a:r>
              <a:rPr sz="2300" b="1" spc="-350" dirty="0">
                <a:latin typeface="Courier New"/>
                <a:cs typeface="Courier New"/>
              </a:rPr>
              <a:t>C</a:t>
            </a:r>
            <a:endParaRPr sz="2300">
              <a:latin typeface="Courier New"/>
              <a:cs typeface="Courier New"/>
            </a:endParaRPr>
          </a:p>
          <a:p>
            <a:pPr marL="388620">
              <a:lnSpc>
                <a:spcPct val="100000"/>
              </a:lnSpc>
            </a:pPr>
            <a:r>
              <a:rPr sz="2300" b="1" dirty="0">
                <a:latin typeface="Courier New"/>
                <a:cs typeface="Courier New"/>
              </a:rPr>
              <a:t>O</a:t>
            </a:r>
            <a:endParaRPr sz="2300">
              <a:latin typeface="Courier New"/>
              <a:cs typeface="Courier New"/>
            </a:endParaRPr>
          </a:p>
        </p:txBody>
      </p:sp>
      <p:sp>
        <p:nvSpPr>
          <p:cNvPr id="7" name="object 77"/>
          <p:cNvSpPr txBox="1"/>
          <p:nvPr/>
        </p:nvSpPr>
        <p:spPr>
          <a:xfrm>
            <a:off x="5440679" y="2561590"/>
            <a:ext cx="726440" cy="3759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300" b="1" spc="-5" dirty="0">
                <a:latin typeface="Courier New"/>
                <a:cs typeface="Courier New"/>
              </a:rPr>
              <a:t>tRNA</a:t>
            </a:r>
            <a:endParaRPr sz="2300" dirty="0">
              <a:latin typeface="Courier New"/>
              <a:cs typeface="Courier New"/>
            </a:endParaRPr>
          </a:p>
        </p:txBody>
      </p:sp>
      <p:sp>
        <p:nvSpPr>
          <p:cNvPr id="8" name="object 78"/>
          <p:cNvSpPr txBox="1"/>
          <p:nvPr/>
        </p:nvSpPr>
        <p:spPr>
          <a:xfrm>
            <a:off x="7595869" y="2561590"/>
            <a:ext cx="726440" cy="3759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300" b="1" spc="-5" dirty="0">
                <a:latin typeface="Courier New"/>
                <a:cs typeface="Courier New"/>
              </a:rPr>
              <a:t>tRNA</a:t>
            </a:r>
            <a:endParaRPr sz="2300" dirty="0">
              <a:latin typeface="Courier New"/>
              <a:cs typeface="Courier New"/>
            </a:endParaRPr>
          </a:p>
        </p:txBody>
      </p:sp>
      <p:grpSp>
        <p:nvGrpSpPr>
          <p:cNvPr id="9" name="object 79"/>
          <p:cNvGrpSpPr/>
          <p:nvPr/>
        </p:nvGrpSpPr>
        <p:grpSpPr>
          <a:xfrm>
            <a:off x="5395396" y="859155"/>
            <a:ext cx="2654300" cy="1638300"/>
            <a:chOff x="5395396" y="859155"/>
            <a:chExt cx="2654300" cy="1638300"/>
          </a:xfrm>
        </p:grpSpPr>
        <p:sp>
          <p:nvSpPr>
            <p:cNvPr id="10" name="object 80"/>
            <p:cNvSpPr/>
            <p:nvPr/>
          </p:nvSpPr>
          <p:spPr>
            <a:xfrm>
              <a:off x="6200140" y="887730"/>
              <a:ext cx="1663700" cy="685800"/>
            </a:xfrm>
            <a:custGeom>
              <a:avLst/>
              <a:gdLst/>
              <a:ahLst/>
              <a:cxnLst/>
              <a:rect l="l" t="t" r="r" b="b"/>
              <a:pathLst>
                <a:path w="1663700" h="685800">
                  <a:moveTo>
                    <a:pt x="1663700" y="0"/>
                  </a:moveTo>
                  <a:lnTo>
                    <a:pt x="1606044" y="381"/>
                  </a:lnTo>
                  <a:lnTo>
                    <a:pt x="1551028" y="1511"/>
                  </a:lnTo>
                  <a:lnTo>
                    <a:pt x="1498580" y="3369"/>
                  </a:lnTo>
                  <a:lnTo>
                    <a:pt x="1448626" y="5934"/>
                  </a:lnTo>
                  <a:lnTo>
                    <a:pt x="1401093" y="9184"/>
                  </a:lnTo>
                  <a:lnTo>
                    <a:pt x="1355908" y="13100"/>
                  </a:lnTo>
                  <a:lnTo>
                    <a:pt x="1312998" y="17659"/>
                  </a:lnTo>
                  <a:lnTo>
                    <a:pt x="1272289" y="22841"/>
                  </a:lnTo>
                  <a:lnTo>
                    <a:pt x="1233709" y="28625"/>
                  </a:lnTo>
                  <a:lnTo>
                    <a:pt x="1162641" y="41914"/>
                  </a:lnTo>
                  <a:lnTo>
                    <a:pt x="1099208" y="57358"/>
                  </a:lnTo>
                  <a:lnTo>
                    <a:pt x="1042826" y="74790"/>
                  </a:lnTo>
                  <a:lnTo>
                    <a:pt x="992910" y="94042"/>
                  </a:lnTo>
                  <a:lnTo>
                    <a:pt x="948873" y="114944"/>
                  </a:lnTo>
                  <a:lnTo>
                    <a:pt x="910131" y="137331"/>
                  </a:lnTo>
                  <a:lnTo>
                    <a:pt x="876099" y="161033"/>
                  </a:lnTo>
                  <a:lnTo>
                    <a:pt x="846190" y="185883"/>
                  </a:lnTo>
                  <a:lnTo>
                    <a:pt x="807780" y="224942"/>
                  </a:lnTo>
                  <a:lnTo>
                    <a:pt x="775358" y="265639"/>
                  </a:lnTo>
                  <a:lnTo>
                    <a:pt x="746948" y="307406"/>
                  </a:lnTo>
                  <a:lnTo>
                    <a:pt x="720575" y="349677"/>
                  </a:lnTo>
                  <a:lnTo>
                    <a:pt x="711895" y="363781"/>
                  </a:lnTo>
                  <a:lnTo>
                    <a:pt x="703149" y="377858"/>
                  </a:lnTo>
                  <a:lnTo>
                    <a:pt x="675782" y="419709"/>
                  </a:lnTo>
                  <a:lnTo>
                    <a:pt x="645184" y="460553"/>
                  </a:lnTo>
                  <a:lnTo>
                    <a:pt x="609381" y="499822"/>
                  </a:lnTo>
                  <a:lnTo>
                    <a:pt x="566397" y="536949"/>
                  </a:lnTo>
                  <a:lnTo>
                    <a:pt x="532776" y="560232"/>
                  </a:lnTo>
                  <a:lnTo>
                    <a:pt x="494501" y="582142"/>
                  </a:lnTo>
                  <a:lnTo>
                    <a:pt x="450986" y="602513"/>
                  </a:lnTo>
                  <a:lnTo>
                    <a:pt x="401646" y="621177"/>
                  </a:lnTo>
                  <a:lnTo>
                    <a:pt x="345896" y="637965"/>
                  </a:lnTo>
                  <a:lnTo>
                    <a:pt x="283150" y="652710"/>
                  </a:lnTo>
                  <a:lnTo>
                    <a:pt x="212823" y="665243"/>
                  </a:lnTo>
                  <a:lnTo>
                    <a:pt x="174634" y="670628"/>
                  </a:lnTo>
                  <a:lnTo>
                    <a:pt x="134330" y="675397"/>
                  </a:lnTo>
                  <a:lnTo>
                    <a:pt x="91839" y="679529"/>
                  </a:lnTo>
                  <a:lnTo>
                    <a:pt x="47086" y="683004"/>
                  </a:lnTo>
                  <a:lnTo>
                    <a:pt x="0" y="685800"/>
                  </a:lnTo>
                </a:path>
              </a:pathLst>
            </a:custGeom>
            <a:ln w="57150">
              <a:solidFill>
                <a:srgbClr val="000066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object 81"/>
            <p:cNvSpPr/>
            <p:nvPr/>
          </p:nvSpPr>
          <p:spPr>
            <a:xfrm>
              <a:off x="6028690" y="1487170"/>
              <a:ext cx="173990" cy="171450"/>
            </a:xfrm>
            <a:custGeom>
              <a:avLst/>
              <a:gdLst/>
              <a:ahLst/>
              <a:cxnLst/>
              <a:rect l="l" t="t" r="r" b="b"/>
              <a:pathLst>
                <a:path w="173989" h="171450">
                  <a:moveTo>
                    <a:pt x="168910" y="0"/>
                  </a:moveTo>
                  <a:lnTo>
                    <a:pt x="0" y="90169"/>
                  </a:lnTo>
                  <a:lnTo>
                    <a:pt x="173989" y="171450"/>
                  </a:lnTo>
                  <a:lnTo>
                    <a:pt x="168910" y="0"/>
                  </a:lnTo>
                  <a:close/>
                </a:path>
              </a:pathLst>
            </a:custGeom>
            <a:solidFill>
              <a:srgbClr val="00006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" name="object 82"/>
            <p:cNvSpPr/>
            <p:nvPr/>
          </p:nvSpPr>
          <p:spPr>
            <a:xfrm>
              <a:off x="5861050" y="996950"/>
              <a:ext cx="2174240" cy="1485900"/>
            </a:xfrm>
            <a:custGeom>
              <a:avLst/>
              <a:gdLst/>
              <a:ahLst/>
              <a:cxnLst/>
              <a:rect l="l" t="t" r="r" b="b"/>
              <a:pathLst>
                <a:path w="2174240" h="1485900">
                  <a:moveTo>
                    <a:pt x="0" y="6350"/>
                  </a:moveTo>
                  <a:lnTo>
                    <a:pt x="0" y="127000"/>
                  </a:lnTo>
                </a:path>
                <a:path w="2174240" h="1485900">
                  <a:moveTo>
                    <a:pt x="0" y="1033779"/>
                  </a:moveTo>
                  <a:lnTo>
                    <a:pt x="0" y="1485900"/>
                  </a:lnTo>
                </a:path>
                <a:path w="2174240" h="1485900">
                  <a:moveTo>
                    <a:pt x="2174240" y="0"/>
                  </a:moveTo>
                  <a:lnTo>
                    <a:pt x="2174240" y="120650"/>
                  </a:lnTo>
                </a:path>
                <a:path w="2174240" h="1485900">
                  <a:moveTo>
                    <a:pt x="2174240" y="698500"/>
                  </a:moveTo>
                  <a:lnTo>
                    <a:pt x="2174240" y="819150"/>
                  </a:lnTo>
                </a:path>
                <a:path w="2174240" h="1485900">
                  <a:moveTo>
                    <a:pt x="2174240" y="342900"/>
                  </a:moveTo>
                  <a:lnTo>
                    <a:pt x="2174240" y="463550"/>
                  </a:lnTo>
                </a:path>
                <a:path w="2174240" h="1485900">
                  <a:moveTo>
                    <a:pt x="2174240" y="1027429"/>
                  </a:moveTo>
                  <a:lnTo>
                    <a:pt x="2174240" y="1479550"/>
                  </a:lnTo>
                </a:path>
              </a:pathLst>
            </a:custGeom>
            <a:ln w="2839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object 83"/>
            <p:cNvSpPr/>
            <p:nvPr/>
          </p:nvSpPr>
          <p:spPr>
            <a:xfrm>
              <a:off x="5423971" y="1754068"/>
              <a:ext cx="372745" cy="235585"/>
            </a:xfrm>
            <a:custGeom>
              <a:avLst/>
              <a:gdLst/>
              <a:ahLst/>
              <a:cxnLst/>
              <a:rect l="l" t="t" r="r" b="b"/>
              <a:pathLst>
                <a:path w="372745" h="235585">
                  <a:moveTo>
                    <a:pt x="372308" y="1071"/>
                  </a:moveTo>
                  <a:lnTo>
                    <a:pt x="355461" y="1071"/>
                  </a:lnTo>
                  <a:lnTo>
                    <a:pt x="330874" y="1071"/>
                  </a:lnTo>
                  <a:lnTo>
                    <a:pt x="303192" y="1071"/>
                  </a:lnTo>
                  <a:lnTo>
                    <a:pt x="277058" y="1071"/>
                  </a:lnTo>
                  <a:lnTo>
                    <a:pt x="253781" y="714"/>
                  </a:lnTo>
                  <a:lnTo>
                    <a:pt x="230862" y="119"/>
                  </a:lnTo>
                  <a:lnTo>
                    <a:pt x="207228" y="0"/>
                  </a:lnTo>
                  <a:lnTo>
                    <a:pt x="181808" y="1071"/>
                  </a:lnTo>
                  <a:lnTo>
                    <a:pt x="151903" y="2282"/>
                  </a:lnTo>
                  <a:lnTo>
                    <a:pt x="88761" y="10894"/>
                  </a:lnTo>
                  <a:lnTo>
                    <a:pt x="40739" y="37127"/>
                  </a:lnTo>
                  <a:lnTo>
                    <a:pt x="6885" y="79077"/>
                  </a:lnTo>
                  <a:lnTo>
                    <a:pt x="0" y="132357"/>
                  </a:lnTo>
                  <a:lnTo>
                    <a:pt x="6230" y="165854"/>
                  </a:lnTo>
                  <a:lnTo>
                    <a:pt x="44648" y="219511"/>
                  </a:lnTo>
                  <a:lnTo>
                    <a:pt x="109894" y="235069"/>
                  </a:lnTo>
                  <a:lnTo>
                    <a:pt x="145553" y="235227"/>
                  </a:lnTo>
                  <a:lnTo>
                    <a:pt x="181808" y="233481"/>
                  </a:lnTo>
                </a:path>
              </a:pathLst>
            </a:custGeom>
            <a:ln w="57150">
              <a:solidFill>
                <a:srgbClr val="000066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" name="object 84"/>
            <p:cNvSpPr/>
            <p:nvPr/>
          </p:nvSpPr>
          <p:spPr>
            <a:xfrm>
              <a:off x="5563870" y="1907540"/>
              <a:ext cx="190500" cy="163830"/>
            </a:xfrm>
            <a:custGeom>
              <a:avLst/>
              <a:gdLst/>
              <a:ahLst/>
              <a:cxnLst/>
              <a:rect l="l" t="t" r="r" b="b"/>
              <a:pathLst>
                <a:path w="190500" h="163830">
                  <a:moveTo>
                    <a:pt x="0" y="0"/>
                  </a:moveTo>
                  <a:lnTo>
                    <a:pt x="53339" y="163830"/>
                  </a:lnTo>
                  <a:lnTo>
                    <a:pt x="190500" y="2793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6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5" name="object 85"/>
          <p:cNvSpPr txBox="1">
            <a:spLocks/>
          </p:cNvSpPr>
          <p:nvPr/>
        </p:nvSpPr>
        <p:spPr>
          <a:xfrm>
            <a:off x="5445759" y="186690"/>
            <a:ext cx="822325" cy="375920"/>
          </a:xfrm>
          <a:prstGeom prst="rect">
            <a:avLst/>
          </a:prstGeom>
        </p:spPr>
        <p:txBody>
          <a:bodyPr vert="horz" wrap="square" lIns="0" tIns="12700" rIns="0" bIns="0" rtlCol="0" anchor="ctr">
            <a:spAutoFit/>
          </a:bodyPr>
          <a:lstStyle/>
          <a:p>
            <a:pPr marL="12700" marR="0" lvl="0" indent="0" algn="ctr" defTabSz="914400" rtl="0" eaLnBrk="1" fontAlgn="auto" latinLnBrk="0" hangingPunct="1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300" b="0" i="0" u="heavy" strike="noStrike" kern="1200" cap="none" spc="-5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+mj-lt"/>
                <a:ea typeface="+mj-ea"/>
                <a:cs typeface="+mj-cs"/>
              </a:rPr>
              <a:t>P-site</a:t>
            </a:r>
            <a:endParaRPr kumimoji="0" lang="en-US" sz="23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6" name="object 86"/>
          <p:cNvSpPr txBox="1"/>
          <p:nvPr/>
        </p:nvSpPr>
        <p:spPr>
          <a:xfrm>
            <a:off x="7219950" y="46990"/>
            <a:ext cx="1246505" cy="2189480"/>
          </a:xfrm>
          <a:prstGeom prst="rect">
            <a:avLst/>
          </a:prstGeom>
        </p:spPr>
        <p:txBody>
          <a:bodyPr vert="horz" wrap="square" lIns="0" tIns="163830" rIns="0" bIns="0" rtlCol="0">
            <a:spAutoFit/>
          </a:bodyPr>
          <a:lstStyle/>
          <a:p>
            <a:pPr marL="398145">
              <a:lnSpc>
                <a:spcPct val="100000"/>
              </a:lnSpc>
              <a:spcBef>
                <a:spcPts val="1290"/>
              </a:spcBef>
            </a:pPr>
            <a:r>
              <a:rPr sz="2300" b="1" u="heavy" spc="-5" dirty="0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A-site</a:t>
            </a:r>
            <a:endParaRPr sz="2300" dirty="0">
              <a:latin typeface="Arial"/>
              <a:cs typeface="Arial"/>
            </a:endParaRPr>
          </a:p>
          <a:p>
            <a:pPr marL="38100" marR="47625" indent="690880">
              <a:lnSpc>
                <a:spcPct val="117800"/>
              </a:lnSpc>
              <a:spcBef>
                <a:spcPts val="695"/>
              </a:spcBef>
            </a:pPr>
            <a:r>
              <a:rPr sz="2300" b="1" spc="75" dirty="0">
                <a:latin typeface="Courier New"/>
                <a:cs typeface="Courier New"/>
              </a:rPr>
              <a:t>N</a:t>
            </a:r>
            <a:r>
              <a:rPr sz="3450" b="1" spc="-7" baseline="-2415" dirty="0">
                <a:latin typeface="Courier New"/>
                <a:cs typeface="Courier New"/>
              </a:rPr>
              <a:t>H</a:t>
            </a:r>
            <a:r>
              <a:rPr sz="1950" b="1" spc="22" baseline="-29914" dirty="0">
                <a:latin typeface="Courier New"/>
                <a:cs typeface="Courier New"/>
              </a:rPr>
              <a:t>2  </a:t>
            </a:r>
            <a:r>
              <a:rPr sz="2300" b="1" spc="-5" dirty="0">
                <a:latin typeface="Courier New"/>
                <a:cs typeface="Courier New"/>
              </a:rPr>
              <a:t>CH</a:t>
            </a:r>
            <a:r>
              <a:rPr sz="1950" b="1" spc="-7" baseline="-23504" dirty="0">
                <a:latin typeface="Courier New"/>
                <a:cs typeface="Courier New"/>
              </a:rPr>
              <a:t>3</a:t>
            </a:r>
            <a:r>
              <a:rPr sz="2300" b="1" spc="-5" dirty="0">
                <a:latin typeface="Courier New"/>
                <a:cs typeface="Courier New"/>
              </a:rPr>
              <a:t>-CH</a:t>
            </a:r>
            <a:endParaRPr sz="2300" dirty="0">
              <a:latin typeface="Courier New"/>
              <a:cs typeface="Courier New"/>
            </a:endParaRPr>
          </a:p>
          <a:p>
            <a:pPr marR="323850" algn="r">
              <a:lnSpc>
                <a:spcPct val="100000"/>
              </a:lnSpc>
              <a:spcBef>
                <a:spcPts val="370"/>
              </a:spcBef>
            </a:pPr>
            <a:r>
              <a:rPr sz="2300" b="1" spc="-5" dirty="0">
                <a:latin typeface="Courier New"/>
                <a:cs typeface="Courier New"/>
              </a:rPr>
              <a:t>O=C</a:t>
            </a:r>
            <a:endParaRPr sz="2300" dirty="0">
              <a:latin typeface="Courier New"/>
              <a:cs typeface="Courier New"/>
            </a:endParaRPr>
          </a:p>
          <a:p>
            <a:pPr marR="323850" algn="r">
              <a:lnSpc>
                <a:spcPct val="100000"/>
              </a:lnSpc>
            </a:pPr>
            <a:r>
              <a:rPr sz="2300" b="1" dirty="0">
                <a:latin typeface="Courier New"/>
                <a:cs typeface="Courier New"/>
              </a:rPr>
              <a:t>O</a:t>
            </a:r>
            <a:endParaRPr sz="2300" dirty="0">
              <a:latin typeface="Courier New"/>
              <a:cs typeface="Courier New"/>
            </a:endParaRPr>
          </a:p>
        </p:txBody>
      </p:sp>
      <p:sp>
        <p:nvSpPr>
          <p:cNvPr id="17" name="object 87"/>
          <p:cNvSpPr txBox="1"/>
          <p:nvPr/>
        </p:nvSpPr>
        <p:spPr>
          <a:xfrm>
            <a:off x="5802629" y="4966970"/>
            <a:ext cx="375920" cy="3759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300" b="1" spc="-5" dirty="0">
                <a:latin typeface="Courier New"/>
                <a:cs typeface="Courier New"/>
              </a:rPr>
              <a:t>OH</a:t>
            </a:r>
            <a:endParaRPr sz="2300">
              <a:latin typeface="Courier New"/>
              <a:cs typeface="Courier New"/>
            </a:endParaRPr>
          </a:p>
        </p:txBody>
      </p:sp>
      <p:sp>
        <p:nvSpPr>
          <p:cNvPr id="18" name="object 88"/>
          <p:cNvSpPr txBox="1"/>
          <p:nvPr/>
        </p:nvSpPr>
        <p:spPr>
          <a:xfrm>
            <a:off x="5452109" y="5666740"/>
            <a:ext cx="726440" cy="3759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300" b="1" spc="-5" dirty="0">
                <a:latin typeface="Courier New"/>
                <a:cs typeface="Courier New"/>
              </a:rPr>
              <a:t>tRNA</a:t>
            </a:r>
            <a:endParaRPr sz="2300">
              <a:latin typeface="Courier New"/>
              <a:cs typeface="Courier New"/>
            </a:endParaRPr>
          </a:p>
        </p:txBody>
      </p:sp>
      <p:sp>
        <p:nvSpPr>
          <p:cNvPr id="19" name="object 89"/>
          <p:cNvSpPr txBox="1"/>
          <p:nvPr/>
        </p:nvSpPr>
        <p:spPr>
          <a:xfrm>
            <a:off x="5678170" y="3486150"/>
            <a:ext cx="2806700" cy="15113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8100" marR="30480" indent="2278380">
              <a:lnSpc>
                <a:spcPct val="113799"/>
              </a:lnSpc>
              <a:spcBef>
                <a:spcPts val="100"/>
              </a:spcBef>
            </a:pPr>
            <a:r>
              <a:rPr sz="2300" b="1" spc="-5" dirty="0">
                <a:latin typeface="Courier New"/>
                <a:cs typeface="Courier New"/>
              </a:rPr>
              <a:t>NH</a:t>
            </a:r>
            <a:r>
              <a:rPr sz="1950" b="1" spc="22" baseline="-25641" dirty="0">
                <a:latin typeface="Courier New"/>
                <a:cs typeface="Courier New"/>
              </a:rPr>
              <a:t>2  </a:t>
            </a:r>
            <a:r>
              <a:rPr sz="2300" b="1" dirty="0">
                <a:latin typeface="Courier New"/>
                <a:cs typeface="Courier New"/>
              </a:rPr>
              <a:t>CH</a:t>
            </a:r>
            <a:r>
              <a:rPr sz="1950" b="1" baseline="-23504" dirty="0">
                <a:latin typeface="Courier New"/>
                <a:cs typeface="Courier New"/>
              </a:rPr>
              <a:t>3</a:t>
            </a:r>
            <a:r>
              <a:rPr sz="2300" b="1" dirty="0">
                <a:latin typeface="Courier New"/>
                <a:cs typeface="Courier New"/>
              </a:rPr>
              <a:t>-S-CH</a:t>
            </a:r>
            <a:r>
              <a:rPr sz="1950" b="1" baseline="-23504" dirty="0">
                <a:latin typeface="Courier New"/>
                <a:cs typeface="Courier New"/>
              </a:rPr>
              <a:t>2</a:t>
            </a:r>
            <a:r>
              <a:rPr sz="2300" b="1" dirty="0">
                <a:latin typeface="Courier New"/>
                <a:cs typeface="Courier New"/>
              </a:rPr>
              <a:t>-CH</a:t>
            </a:r>
            <a:r>
              <a:rPr sz="1950" b="1" baseline="-23504" dirty="0">
                <a:latin typeface="Courier New"/>
                <a:cs typeface="Courier New"/>
              </a:rPr>
              <a:t>2</a:t>
            </a:r>
            <a:r>
              <a:rPr sz="2300" b="1" dirty="0">
                <a:latin typeface="Courier New"/>
                <a:cs typeface="Courier New"/>
              </a:rPr>
              <a:t>-CH</a:t>
            </a:r>
            <a:endParaRPr sz="2300">
              <a:latin typeface="Courier New"/>
              <a:cs typeface="Courier New"/>
            </a:endParaRPr>
          </a:p>
          <a:p>
            <a:pPr marL="1965325">
              <a:lnSpc>
                <a:spcPts val="2525"/>
              </a:lnSpc>
              <a:spcBef>
                <a:spcPts val="370"/>
              </a:spcBef>
            </a:pPr>
            <a:r>
              <a:rPr sz="2300" b="1" spc="-5" dirty="0">
                <a:latin typeface="Courier New"/>
                <a:cs typeface="Courier New"/>
              </a:rPr>
              <a:t>O=C</a:t>
            </a:r>
            <a:endParaRPr sz="2300">
              <a:latin typeface="Courier New"/>
              <a:cs typeface="Courier New"/>
            </a:endParaRPr>
          </a:p>
          <a:p>
            <a:pPr marL="2280920">
              <a:lnSpc>
                <a:spcPts val="2525"/>
              </a:lnSpc>
            </a:pPr>
            <a:r>
              <a:rPr sz="2300" b="1" spc="-5" dirty="0">
                <a:latin typeface="Courier New"/>
                <a:cs typeface="Courier New"/>
              </a:rPr>
              <a:t>NH</a:t>
            </a:r>
            <a:endParaRPr sz="2300">
              <a:latin typeface="Courier New"/>
              <a:cs typeface="Courier New"/>
            </a:endParaRPr>
          </a:p>
        </p:txBody>
      </p:sp>
      <p:sp>
        <p:nvSpPr>
          <p:cNvPr id="20" name="object 90"/>
          <p:cNvSpPr txBox="1"/>
          <p:nvPr/>
        </p:nvSpPr>
        <p:spPr>
          <a:xfrm>
            <a:off x="7219950" y="4922520"/>
            <a:ext cx="1055370" cy="1173480"/>
          </a:xfrm>
          <a:prstGeom prst="rect">
            <a:avLst/>
          </a:prstGeom>
        </p:spPr>
        <p:txBody>
          <a:bodyPr vert="horz" wrap="square" lIns="0" tIns="6096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480"/>
              </a:spcBef>
            </a:pPr>
            <a:r>
              <a:rPr sz="2300" b="1" dirty="0">
                <a:latin typeface="Courier New"/>
                <a:cs typeface="Courier New"/>
              </a:rPr>
              <a:t>CH</a:t>
            </a:r>
            <a:r>
              <a:rPr sz="1950" b="1" baseline="-25641" dirty="0">
                <a:latin typeface="Courier New"/>
                <a:cs typeface="Courier New"/>
              </a:rPr>
              <a:t>3</a:t>
            </a:r>
            <a:r>
              <a:rPr sz="2300" b="1" dirty="0">
                <a:latin typeface="Courier New"/>
                <a:cs typeface="Courier New"/>
              </a:rPr>
              <a:t>-CH</a:t>
            </a:r>
            <a:endParaRPr sz="2300">
              <a:latin typeface="Courier New"/>
              <a:cs typeface="Courier New"/>
            </a:endParaRPr>
          </a:p>
          <a:p>
            <a:pPr marR="132080" algn="r">
              <a:lnSpc>
                <a:spcPct val="100000"/>
              </a:lnSpc>
              <a:spcBef>
                <a:spcPts val="380"/>
              </a:spcBef>
            </a:pPr>
            <a:r>
              <a:rPr sz="2300" b="1" spc="-5" dirty="0">
                <a:latin typeface="Courier New"/>
                <a:cs typeface="Courier New"/>
              </a:rPr>
              <a:t>O=C</a:t>
            </a:r>
            <a:endParaRPr sz="2300">
              <a:latin typeface="Courier New"/>
              <a:cs typeface="Courier New"/>
            </a:endParaRPr>
          </a:p>
          <a:p>
            <a:pPr marR="132715" algn="r">
              <a:lnSpc>
                <a:spcPct val="100000"/>
              </a:lnSpc>
            </a:pPr>
            <a:r>
              <a:rPr sz="2300" b="1" dirty="0">
                <a:latin typeface="Courier New"/>
                <a:cs typeface="Courier New"/>
              </a:rPr>
              <a:t>O</a:t>
            </a:r>
            <a:endParaRPr sz="2300">
              <a:latin typeface="Courier New"/>
              <a:cs typeface="Courier New"/>
            </a:endParaRPr>
          </a:p>
        </p:txBody>
      </p:sp>
      <p:sp>
        <p:nvSpPr>
          <p:cNvPr id="21" name="object 91"/>
          <p:cNvSpPr txBox="1"/>
          <p:nvPr/>
        </p:nvSpPr>
        <p:spPr>
          <a:xfrm>
            <a:off x="7597140" y="6419850"/>
            <a:ext cx="726440" cy="3759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300" b="1" spc="-5" dirty="0">
                <a:latin typeface="Courier New"/>
                <a:cs typeface="Courier New"/>
              </a:rPr>
              <a:t>tRNA</a:t>
            </a:r>
            <a:endParaRPr sz="2300">
              <a:latin typeface="Courier New"/>
              <a:cs typeface="Courier New"/>
            </a:endParaRPr>
          </a:p>
        </p:txBody>
      </p:sp>
      <p:sp>
        <p:nvSpPr>
          <p:cNvPr id="22" name="object 92"/>
          <p:cNvSpPr/>
          <p:nvPr/>
        </p:nvSpPr>
        <p:spPr>
          <a:xfrm>
            <a:off x="5864859" y="5257800"/>
            <a:ext cx="0" cy="452120"/>
          </a:xfrm>
          <a:custGeom>
            <a:avLst/>
            <a:gdLst/>
            <a:ahLst/>
            <a:cxnLst/>
            <a:rect l="l" t="t" r="r" b="b"/>
            <a:pathLst>
              <a:path h="452120">
                <a:moveTo>
                  <a:pt x="0" y="0"/>
                </a:moveTo>
                <a:lnTo>
                  <a:pt x="0" y="452119"/>
                </a:lnTo>
              </a:path>
            </a:pathLst>
          </a:custGeom>
          <a:ln w="2839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93"/>
          <p:cNvSpPr/>
          <p:nvPr/>
        </p:nvSpPr>
        <p:spPr>
          <a:xfrm>
            <a:off x="8037830" y="5029200"/>
            <a:ext cx="0" cy="121920"/>
          </a:xfrm>
          <a:custGeom>
            <a:avLst/>
            <a:gdLst/>
            <a:ahLst/>
            <a:cxnLst/>
            <a:rect l="l" t="t" r="r" b="b"/>
            <a:pathLst>
              <a:path h="121920">
                <a:moveTo>
                  <a:pt x="0" y="0"/>
                </a:moveTo>
                <a:lnTo>
                  <a:pt x="0" y="121919"/>
                </a:lnTo>
              </a:path>
            </a:pathLst>
          </a:custGeom>
          <a:ln w="2839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94"/>
          <p:cNvSpPr/>
          <p:nvPr/>
        </p:nvSpPr>
        <p:spPr>
          <a:xfrm>
            <a:off x="8037830" y="5727700"/>
            <a:ext cx="0" cy="121920"/>
          </a:xfrm>
          <a:custGeom>
            <a:avLst/>
            <a:gdLst/>
            <a:ahLst/>
            <a:cxnLst/>
            <a:rect l="l" t="t" r="r" b="b"/>
            <a:pathLst>
              <a:path h="121920">
                <a:moveTo>
                  <a:pt x="0" y="0"/>
                </a:moveTo>
                <a:lnTo>
                  <a:pt x="0" y="121919"/>
                </a:lnTo>
              </a:path>
            </a:pathLst>
          </a:custGeom>
          <a:ln w="2839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95"/>
          <p:cNvSpPr/>
          <p:nvPr/>
        </p:nvSpPr>
        <p:spPr>
          <a:xfrm>
            <a:off x="8035290" y="3982720"/>
            <a:ext cx="0" cy="120650"/>
          </a:xfrm>
          <a:custGeom>
            <a:avLst/>
            <a:gdLst/>
            <a:ahLst/>
            <a:cxnLst/>
            <a:rect l="l" t="t" r="r" b="b"/>
            <a:pathLst>
              <a:path h="120650">
                <a:moveTo>
                  <a:pt x="0" y="0"/>
                </a:moveTo>
                <a:lnTo>
                  <a:pt x="0" y="120649"/>
                </a:lnTo>
              </a:path>
            </a:pathLst>
          </a:custGeom>
          <a:ln w="2839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96"/>
          <p:cNvSpPr/>
          <p:nvPr/>
        </p:nvSpPr>
        <p:spPr>
          <a:xfrm>
            <a:off x="8035290" y="4681220"/>
            <a:ext cx="0" cy="120650"/>
          </a:xfrm>
          <a:custGeom>
            <a:avLst/>
            <a:gdLst/>
            <a:ahLst/>
            <a:cxnLst/>
            <a:rect l="l" t="t" r="r" b="b"/>
            <a:pathLst>
              <a:path h="120650">
                <a:moveTo>
                  <a:pt x="0" y="0"/>
                </a:moveTo>
                <a:lnTo>
                  <a:pt x="0" y="120649"/>
                </a:lnTo>
              </a:path>
            </a:pathLst>
          </a:custGeom>
          <a:ln w="2839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27" name="object 97"/>
          <p:cNvGrpSpPr/>
          <p:nvPr/>
        </p:nvGrpSpPr>
        <p:grpSpPr>
          <a:xfrm>
            <a:off x="6621839" y="2813110"/>
            <a:ext cx="1430655" cy="3696970"/>
            <a:chOff x="6621839" y="2813110"/>
            <a:chExt cx="1430655" cy="3696970"/>
          </a:xfrm>
        </p:grpSpPr>
        <p:sp>
          <p:nvSpPr>
            <p:cNvPr id="28" name="object 98"/>
            <p:cNvSpPr/>
            <p:nvPr/>
          </p:nvSpPr>
          <p:spPr>
            <a:xfrm>
              <a:off x="8035289" y="4325619"/>
              <a:ext cx="2540" cy="2184400"/>
            </a:xfrm>
            <a:custGeom>
              <a:avLst/>
              <a:gdLst/>
              <a:ahLst/>
              <a:cxnLst/>
              <a:rect l="l" t="t" r="r" b="b"/>
              <a:pathLst>
                <a:path w="2540" h="2184400">
                  <a:moveTo>
                    <a:pt x="2539" y="1047749"/>
                  </a:moveTo>
                  <a:lnTo>
                    <a:pt x="2539" y="1168399"/>
                  </a:lnTo>
                </a:path>
                <a:path w="2540" h="2184400">
                  <a:moveTo>
                    <a:pt x="2539" y="1732279"/>
                  </a:moveTo>
                  <a:lnTo>
                    <a:pt x="2539" y="2184399"/>
                  </a:lnTo>
                </a:path>
                <a:path w="2540" h="2184400">
                  <a:moveTo>
                    <a:pt x="0" y="0"/>
                  </a:moveTo>
                  <a:lnTo>
                    <a:pt x="0" y="120649"/>
                  </a:lnTo>
                </a:path>
              </a:pathLst>
            </a:custGeom>
            <a:ln w="2839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" name="object 99"/>
            <p:cNvSpPr/>
            <p:nvPr/>
          </p:nvSpPr>
          <p:spPr>
            <a:xfrm>
              <a:off x="6628129" y="2819399"/>
              <a:ext cx="558800" cy="565150"/>
            </a:xfrm>
            <a:custGeom>
              <a:avLst/>
              <a:gdLst/>
              <a:ahLst/>
              <a:cxnLst/>
              <a:rect l="l" t="t" r="r" b="b"/>
              <a:pathLst>
                <a:path w="558800" h="565150">
                  <a:moveTo>
                    <a:pt x="351790" y="0"/>
                  </a:moveTo>
                  <a:lnTo>
                    <a:pt x="207010" y="0"/>
                  </a:lnTo>
                  <a:lnTo>
                    <a:pt x="207010" y="425450"/>
                  </a:lnTo>
                  <a:lnTo>
                    <a:pt x="0" y="425450"/>
                  </a:lnTo>
                  <a:lnTo>
                    <a:pt x="279400" y="565150"/>
                  </a:lnTo>
                  <a:lnTo>
                    <a:pt x="558800" y="425450"/>
                  </a:lnTo>
                  <a:lnTo>
                    <a:pt x="351790" y="425450"/>
                  </a:lnTo>
                  <a:lnTo>
                    <a:pt x="351790" y="0"/>
                  </a:lnTo>
                  <a:close/>
                </a:path>
              </a:pathLst>
            </a:custGeom>
            <a:solidFill>
              <a:srgbClr val="BADFE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" name="object 100"/>
            <p:cNvSpPr/>
            <p:nvPr/>
          </p:nvSpPr>
          <p:spPr>
            <a:xfrm>
              <a:off x="6628129" y="2819399"/>
              <a:ext cx="558800" cy="565150"/>
            </a:xfrm>
            <a:custGeom>
              <a:avLst/>
              <a:gdLst/>
              <a:ahLst/>
              <a:cxnLst/>
              <a:rect l="l" t="t" r="r" b="b"/>
              <a:pathLst>
                <a:path w="558800" h="565150">
                  <a:moveTo>
                    <a:pt x="207010" y="0"/>
                  </a:moveTo>
                  <a:lnTo>
                    <a:pt x="207010" y="425450"/>
                  </a:lnTo>
                  <a:lnTo>
                    <a:pt x="0" y="425450"/>
                  </a:lnTo>
                  <a:lnTo>
                    <a:pt x="279400" y="565150"/>
                  </a:lnTo>
                  <a:lnTo>
                    <a:pt x="558800" y="425450"/>
                  </a:lnTo>
                  <a:lnTo>
                    <a:pt x="351790" y="425450"/>
                  </a:lnTo>
                  <a:lnTo>
                    <a:pt x="351790" y="0"/>
                  </a:lnTo>
                  <a:lnTo>
                    <a:pt x="207010" y="0"/>
                  </a:lnTo>
                  <a:close/>
                </a:path>
                <a:path w="558800" h="565150">
                  <a:moveTo>
                    <a:pt x="0" y="0"/>
                  </a:moveTo>
                  <a:lnTo>
                    <a:pt x="0" y="0"/>
                  </a:lnTo>
                </a:path>
                <a:path w="558800" h="565150">
                  <a:moveTo>
                    <a:pt x="558800" y="565150"/>
                  </a:moveTo>
                  <a:lnTo>
                    <a:pt x="558800" y="565150"/>
                  </a:lnTo>
                </a:path>
              </a:pathLst>
            </a:custGeom>
            <a:ln w="1257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228600"/>
            <a:ext cx="3886200" cy="6553200"/>
          </a:xfrm>
        </p:spPr>
        <p:txBody>
          <a:bodyPr>
            <a:noAutofit/>
          </a:bodyPr>
          <a:lstStyle/>
          <a:p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eptide bond formation results in a  shift of the nascent peptide from the  P-site to the A-site</a:t>
            </a:r>
          </a:p>
          <a:p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After EF-G-GTP binding to the ribosome and 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hyrolysis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of GTP, the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tRNA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carrying the  elongated polypeptide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translocates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from  the A site to the P site</a:t>
            </a:r>
          </a:p>
          <a:p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The discharged 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tRNA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moves from the P site to the E (exit)  site and leaves the ribosome.</a:t>
            </a:r>
          </a:p>
          <a:p>
            <a:endParaRPr lang="en-US" sz="2400" dirty="0"/>
          </a:p>
        </p:txBody>
      </p:sp>
      <p:sp>
        <p:nvSpPr>
          <p:cNvPr id="4" name="object 3"/>
          <p:cNvSpPr/>
          <p:nvPr/>
        </p:nvSpPr>
        <p:spPr>
          <a:xfrm>
            <a:off x="4114800" y="304800"/>
            <a:ext cx="4876800" cy="62484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Title 100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35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Termination</a:t>
            </a:r>
            <a:endParaRPr lang="en-US" dirty="0"/>
          </a:p>
        </p:txBody>
      </p:sp>
      <p:sp>
        <p:nvSpPr>
          <p:cNvPr id="103" name="Content Placeholder 102"/>
          <p:cNvSpPr>
            <a:spLocks noGrp="1"/>
          </p:cNvSpPr>
          <p:nvPr>
            <p:ph idx="1"/>
          </p:nvPr>
        </p:nvSpPr>
        <p:spPr>
          <a:xfrm>
            <a:off x="457200" y="990601"/>
            <a:ext cx="8229600" cy="1904999"/>
          </a:xfrm>
        </p:spPr>
        <p:txBody>
          <a:bodyPr>
            <a:normAutofit/>
          </a:bodyPr>
          <a:lstStyle/>
          <a:p>
            <a:pPr algn="just"/>
            <a:r>
              <a:rPr lang="en-US" sz="2400" spc="-5" dirty="0" smtClean="0">
                <a:solidFill>
                  <a:srgbClr val="000000"/>
                </a:solidFill>
              </a:rPr>
              <a:t>As stop </a:t>
            </a:r>
            <a:r>
              <a:rPr lang="en-US" sz="2400" spc="-5" dirty="0" err="1" smtClean="0">
                <a:solidFill>
                  <a:srgbClr val="000000"/>
                </a:solidFill>
              </a:rPr>
              <a:t>codon</a:t>
            </a:r>
            <a:r>
              <a:rPr lang="en-US" sz="2400" spc="-5" dirty="0" smtClean="0">
                <a:solidFill>
                  <a:srgbClr val="000000"/>
                </a:solidFill>
              </a:rPr>
              <a:t> (UAG,  UAA, or </a:t>
            </a:r>
            <a:r>
              <a:rPr lang="en-US" sz="2400" dirty="0" smtClean="0">
                <a:solidFill>
                  <a:srgbClr val="000000"/>
                </a:solidFill>
              </a:rPr>
              <a:t>UGA) </a:t>
            </a:r>
            <a:r>
              <a:rPr lang="en-US" sz="2400" spc="-5" dirty="0" smtClean="0">
                <a:solidFill>
                  <a:srgbClr val="000000"/>
                </a:solidFill>
              </a:rPr>
              <a:t>arrives at the A site, it </a:t>
            </a:r>
            <a:r>
              <a:rPr lang="en-US" sz="2400" dirty="0" smtClean="0">
                <a:solidFill>
                  <a:srgbClr val="000000"/>
                </a:solidFill>
              </a:rPr>
              <a:t>is </a:t>
            </a:r>
            <a:r>
              <a:rPr lang="en-US" sz="2400" spc="-5" dirty="0" smtClean="0">
                <a:solidFill>
                  <a:srgbClr val="000000"/>
                </a:solidFill>
              </a:rPr>
              <a:t>recognized </a:t>
            </a:r>
            <a:r>
              <a:rPr lang="en-US" sz="2400" dirty="0" smtClean="0">
                <a:solidFill>
                  <a:srgbClr val="000000"/>
                </a:solidFill>
              </a:rPr>
              <a:t>and </a:t>
            </a:r>
            <a:r>
              <a:rPr lang="en-US" sz="2400" spc="-5" dirty="0" smtClean="0">
                <a:solidFill>
                  <a:srgbClr val="000000"/>
                </a:solidFill>
              </a:rPr>
              <a:t>bound </a:t>
            </a:r>
            <a:r>
              <a:rPr lang="en-US" sz="2400" dirty="0" smtClean="0">
                <a:solidFill>
                  <a:srgbClr val="000000"/>
                </a:solidFill>
              </a:rPr>
              <a:t>by </a:t>
            </a:r>
            <a:r>
              <a:rPr lang="en-US" sz="2400" spc="-5" dirty="0" smtClean="0">
                <a:solidFill>
                  <a:srgbClr val="000000"/>
                </a:solidFill>
              </a:rPr>
              <a:t>a </a:t>
            </a:r>
            <a:r>
              <a:rPr lang="en-US" sz="2400" spc="-10" dirty="0" smtClean="0">
                <a:solidFill>
                  <a:srgbClr val="000000"/>
                </a:solidFill>
              </a:rPr>
              <a:t>protein </a:t>
            </a:r>
            <a:r>
              <a:rPr lang="en-US" sz="2400" spc="-5" dirty="0" smtClean="0">
                <a:solidFill>
                  <a:srgbClr val="000000"/>
                </a:solidFill>
              </a:rPr>
              <a:t>release factor. </a:t>
            </a:r>
          </a:p>
          <a:p>
            <a:pPr algn="just"/>
            <a:r>
              <a:rPr lang="en-US" sz="2400" spc="-5" dirty="0" smtClean="0">
                <a:solidFill>
                  <a:srgbClr val="000000"/>
                </a:solidFill>
              </a:rPr>
              <a:t>Polypeptide is transferred to a molecule </a:t>
            </a:r>
            <a:r>
              <a:rPr lang="en-US" sz="2400" spc="5" dirty="0" smtClean="0">
                <a:solidFill>
                  <a:srgbClr val="000000"/>
                </a:solidFill>
              </a:rPr>
              <a:t>of </a:t>
            </a:r>
            <a:r>
              <a:rPr lang="en-US" sz="2400" spc="-5" dirty="0" smtClean="0">
                <a:solidFill>
                  <a:srgbClr val="000000"/>
                </a:solidFill>
              </a:rPr>
              <a:t>water </a:t>
            </a:r>
          </a:p>
          <a:p>
            <a:pPr algn="just"/>
            <a:r>
              <a:rPr lang="en-US" sz="2400" spc="-5" dirty="0" smtClean="0">
                <a:solidFill>
                  <a:srgbClr val="000000"/>
                </a:solidFill>
              </a:rPr>
              <a:t>Elongation complex dissociates</a:t>
            </a:r>
          </a:p>
        </p:txBody>
      </p:sp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3276600"/>
            <a:ext cx="8534400" cy="30888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76200" y="427989"/>
            <a:ext cx="4679950" cy="51371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3200" dirty="0">
                <a:solidFill>
                  <a:srgbClr val="7A9799"/>
                </a:solidFill>
              </a:rPr>
              <a:t>Translation in</a:t>
            </a:r>
            <a:r>
              <a:rPr sz="3200" spc="-90" dirty="0">
                <a:solidFill>
                  <a:srgbClr val="7A9799"/>
                </a:solidFill>
              </a:rPr>
              <a:t> </a:t>
            </a:r>
            <a:r>
              <a:rPr sz="3200" spc="-5" dirty="0">
                <a:solidFill>
                  <a:srgbClr val="7A9799"/>
                </a:solidFill>
              </a:rPr>
              <a:t>Eukaryotes</a:t>
            </a:r>
            <a:endParaRPr sz="3200" dirty="0"/>
          </a:p>
        </p:txBody>
      </p:sp>
      <p:sp>
        <p:nvSpPr>
          <p:cNvPr id="3" name="object 3"/>
          <p:cNvSpPr txBox="1"/>
          <p:nvPr/>
        </p:nvSpPr>
        <p:spPr>
          <a:xfrm>
            <a:off x="152400" y="1494790"/>
            <a:ext cx="4114799" cy="483555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76200">
              <a:lnSpc>
                <a:spcPct val="100000"/>
              </a:lnSpc>
              <a:spcBef>
                <a:spcPts val="95"/>
              </a:spcBef>
            </a:pPr>
            <a:r>
              <a:rPr sz="1900" b="1" u="heavy" spc="-5" dirty="0" smtClean="0">
                <a:solidFill>
                  <a:srgbClr val="4A5063"/>
                </a:solidFill>
                <a:uFill>
                  <a:solidFill>
                    <a:srgbClr val="4A5063"/>
                  </a:solidFill>
                </a:uFill>
                <a:latin typeface="Georgia"/>
                <a:cs typeface="Georgia"/>
              </a:rPr>
              <a:t>Initiation</a:t>
            </a:r>
            <a:endParaRPr sz="1900" dirty="0" smtClean="0">
              <a:latin typeface="Georgia"/>
              <a:cs typeface="Georgia"/>
            </a:endParaRPr>
          </a:p>
          <a:p>
            <a:pPr marL="350520" marR="531495" indent="-274320" algn="just">
              <a:lnSpc>
                <a:spcPct val="80000"/>
              </a:lnSpc>
              <a:spcBef>
                <a:spcPts val="455"/>
              </a:spcBef>
              <a:buClr>
                <a:srgbClr val="D16248"/>
              </a:buClr>
              <a:buSzPct val="84210"/>
              <a:tabLst>
                <a:tab pos="350520" algn="l"/>
              </a:tabLst>
            </a:pPr>
            <a:r>
              <a:rPr sz="1900" spc="-5" dirty="0" smtClean="0">
                <a:latin typeface="Georgia"/>
                <a:cs typeface="Georgia"/>
              </a:rPr>
              <a:t>In eukaryotes, translation  </a:t>
            </a:r>
            <a:r>
              <a:rPr sz="1900" spc="-10" dirty="0" smtClean="0">
                <a:latin typeface="Georgia"/>
                <a:cs typeface="Georgia"/>
              </a:rPr>
              <a:t>includes </a:t>
            </a:r>
            <a:r>
              <a:rPr sz="1900" spc="-5" dirty="0" smtClean="0">
                <a:latin typeface="Georgia"/>
                <a:cs typeface="Georgia"/>
              </a:rPr>
              <a:t>a </a:t>
            </a:r>
            <a:r>
              <a:rPr sz="1900" spc="-10" dirty="0" smtClean="0">
                <a:latin typeface="Georgia"/>
                <a:cs typeface="Georgia"/>
              </a:rPr>
              <a:t>different </a:t>
            </a:r>
            <a:r>
              <a:rPr sz="1900" spc="-5" dirty="0" smtClean="0">
                <a:latin typeface="Georgia"/>
                <a:cs typeface="Georgia"/>
              </a:rPr>
              <a:t>set </a:t>
            </a:r>
            <a:r>
              <a:rPr sz="1900" spc="-10" dirty="0" smtClean="0">
                <a:latin typeface="Georgia"/>
                <a:cs typeface="Georgia"/>
              </a:rPr>
              <a:t>of  </a:t>
            </a:r>
            <a:r>
              <a:rPr sz="1900" spc="-5" dirty="0" smtClean="0">
                <a:latin typeface="Georgia"/>
                <a:cs typeface="Georgia"/>
              </a:rPr>
              <a:t>initiation factors (</a:t>
            </a:r>
            <a:r>
              <a:rPr sz="1900" spc="-5" dirty="0" err="1" smtClean="0">
                <a:latin typeface="Georgia"/>
                <a:cs typeface="Georgia"/>
              </a:rPr>
              <a:t>eIFs</a:t>
            </a:r>
            <a:r>
              <a:rPr sz="1900" spc="-5" dirty="0" smtClean="0">
                <a:latin typeface="Georgia"/>
                <a:cs typeface="Georgia"/>
              </a:rPr>
              <a:t>), a  </a:t>
            </a:r>
            <a:r>
              <a:rPr sz="1900" spc="-10" dirty="0" smtClean="0">
                <a:latin typeface="Georgia"/>
                <a:cs typeface="Georgia"/>
              </a:rPr>
              <a:t>slightly different assembly  pathway</a:t>
            </a:r>
            <a:endParaRPr lang="en-US" sz="1900" spc="-10" dirty="0" smtClean="0">
              <a:latin typeface="Georgia"/>
              <a:cs typeface="Georgia"/>
            </a:endParaRPr>
          </a:p>
          <a:p>
            <a:pPr marL="350520" marR="531495" indent="-274320" algn="just">
              <a:lnSpc>
                <a:spcPct val="80000"/>
              </a:lnSpc>
              <a:spcBef>
                <a:spcPts val="455"/>
              </a:spcBef>
              <a:buClr>
                <a:srgbClr val="D16248"/>
              </a:buClr>
              <a:buSzPct val="84210"/>
              <a:tabLst>
                <a:tab pos="350520" algn="l"/>
              </a:tabLst>
            </a:pPr>
            <a:endParaRPr sz="1900" dirty="0" smtClean="0">
              <a:latin typeface="Georgia"/>
              <a:cs typeface="Georgia"/>
            </a:endParaRPr>
          </a:p>
          <a:p>
            <a:pPr marL="350520" marR="423545" indent="-274320">
              <a:lnSpc>
                <a:spcPct val="80000"/>
              </a:lnSpc>
              <a:spcBef>
                <a:spcPts val="455"/>
              </a:spcBef>
              <a:buClr>
                <a:srgbClr val="D16248"/>
              </a:buClr>
              <a:buSzPct val="84210"/>
              <a:tabLst>
                <a:tab pos="349885" algn="l"/>
                <a:tab pos="350520" algn="l"/>
              </a:tabLst>
            </a:pPr>
            <a:r>
              <a:rPr sz="1900" spc="-10" dirty="0" smtClean="0">
                <a:latin typeface="Georgia"/>
                <a:cs typeface="Georgia"/>
              </a:rPr>
              <a:t>eIF2 </a:t>
            </a:r>
            <a:r>
              <a:rPr sz="1900" spc="-10" dirty="0">
                <a:latin typeface="Georgia"/>
                <a:cs typeface="Georgia"/>
              </a:rPr>
              <a:t>binds </a:t>
            </a:r>
            <a:r>
              <a:rPr sz="1900" spc="-5" dirty="0">
                <a:latin typeface="Georgia"/>
                <a:cs typeface="Georgia"/>
              </a:rPr>
              <a:t>the initiator  tRNA </a:t>
            </a:r>
            <a:r>
              <a:rPr sz="1875" spc="7" baseline="26666" dirty="0">
                <a:latin typeface="Georgia"/>
                <a:cs typeface="Georgia"/>
              </a:rPr>
              <a:t>met </a:t>
            </a:r>
            <a:r>
              <a:rPr sz="1900" spc="-10" dirty="0">
                <a:latin typeface="Georgia"/>
                <a:cs typeface="Georgia"/>
              </a:rPr>
              <a:t>before </a:t>
            </a:r>
            <a:r>
              <a:rPr sz="1900" spc="-5" dirty="0">
                <a:latin typeface="Georgia"/>
                <a:cs typeface="Georgia"/>
              </a:rPr>
              <a:t>the </a:t>
            </a:r>
            <a:r>
              <a:rPr sz="1900" spc="-10" dirty="0">
                <a:latin typeface="Georgia"/>
                <a:cs typeface="Georgia"/>
              </a:rPr>
              <a:t>small  ribosomal subunit. </a:t>
            </a:r>
            <a:r>
              <a:rPr sz="1900" spc="-5" dirty="0">
                <a:latin typeface="Georgia"/>
                <a:cs typeface="Georgia"/>
              </a:rPr>
              <a:t>This  </a:t>
            </a:r>
            <a:r>
              <a:rPr sz="1900" spc="-10" dirty="0">
                <a:latin typeface="Georgia"/>
                <a:cs typeface="Georgia"/>
              </a:rPr>
              <a:t>complex </a:t>
            </a:r>
            <a:r>
              <a:rPr sz="1900" spc="-5" dirty="0">
                <a:latin typeface="Georgia"/>
                <a:cs typeface="Georgia"/>
              </a:rPr>
              <a:t>can attach to </a:t>
            </a:r>
            <a:r>
              <a:rPr sz="1900" spc="-10" dirty="0">
                <a:latin typeface="Georgia"/>
                <a:cs typeface="Georgia"/>
              </a:rPr>
              <a:t>the </a:t>
            </a:r>
            <a:r>
              <a:rPr sz="1900" spc="-5" dirty="0">
                <a:latin typeface="Georgia"/>
                <a:cs typeface="Georgia"/>
              </a:rPr>
              <a:t>5  </a:t>
            </a:r>
            <a:r>
              <a:rPr sz="1900" spc="-10" dirty="0">
                <a:latin typeface="Georgia"/>
                <a:cs typeface="Georgia"/>
              </a:rPr>
              <a:t>prime </a:t>
            </a:r>
            <a:r>
              <a:rPr sz="1900" spc="-5" dirty="0">
                <a:latin typeface="Georgia"/>
                <a:cs typeface="Georgia"/>
              </a:rPr>
              <a:t>cap structure of </a:t>
            </a:r>
            <a:r>
              <a:rPr sz="1900" spc="-10" dirty="0">
                <a:latin typeface="Georgia"/>
                <a:cs typeface="Georgia"/>
              </a:rPr>
              <a:t>the  </a:t>
            </a:r>
            <a:r>
              <a:rPr sz="1900" spc="-5" dirty="0">
                <a:latin typeface="Georgia"/>
                <a:cs typeface="Georgia"/>
              </a:rPr>
              <a:t>mRNA</a:t>
            </a:r>
            <a:r>
              <a:rPr sz="1900" spc="-5" dirty="0" smtClean="0">
                <a:latin typeface="Georgia"/>
                <a:cs typeface="Georgia"/>
              </a:rPr>
              <a:t>.</a:t>
            </a:r>
            <a:endParaRPr lang="en-US" sz="1900" spc="-5" dirty="0" smtClean="0">
              <a:latin typeface="Georgia"/>
              <a:cs typeface="Georgia"/>
            </a:endParaRPr>
          </a:p>
          <a:p>
            <a:pPr marL="350520" marR="423545" indent="-274320">
              <a:lnSpc>
                <a:spcPct val="80000"/>
              </a:lnSpc>
              <a:spcBef>
                <a:spcPts val="455"/>
              </a:spcBef>
              <a:buClr>
                <a:srgbClr val="D16248"/>
              </a:buClr>
              <a:buSzPct val="84210"/>
              <a:tabLst>
                <a:tab pos="349885" algn="l"/>
                <a:tab pos="350520" algn="l"/>
              </a:tabLst>
            </a:pPr>
            <a:endParaRPr sz="1900" dirty="0">
              <a:latin typeface="Georgia"/>
              <a:cs typeface="Georgia"/>
            </a:endParaRPr>
          </a:p>
          <a:p>
            <a:pPr marL="350520" marR="81280" indent="-274320">
              <a:lnSpc>
                <a:spcPct val="80000"/>
              </a:lnSpc>
              <a:spcBef>
                <a:spcPts val="455"/>
              </a:spcBef>
              <a:buClr>
                <a:srgbClr val="D16248"/>
              </a:buClr>
              <a:buSzPct val="84210"/>
              <a:tabLst>
                <a:tab pos="409575" algn="l"/>
                <a:tab pos="410209" algn="l"/>
              </a:tabLst>
            </a:pPr>
            <a:r>
              <a:rPr sz="1900" spc="-5" dirty="0" smtClean="0">
                <a:latin typeface="Georgia"/>
                <a:cs typeface="Georgia"/>
              </a:rPr>
              <a:t>As </a:t>
            </a:r>
            <a:r>
              <a:rPr sz="1900" spc="-5" dirty="0">
                <a:latin typeface="Georgia"/>
                <a:cs typeface="Georgia"/>
              </a:rPr>
              <a:t>there is no Shine-Dalgarno  </a:t>
            </a:r>
            <a:r>
              <a:rPr sz="1900" spc="-10" dirty="0">
                <a:latin typeface="Georgia"/>
                <a:cs typeface="Georgia"/>
              </a:rPr>
              <a:t>sequence, </a:t>
            </a:r>
            <a:r>
              <a:rPr sz="1900" spc="-5" dirty="0">
                <a:latin typeface="Georgia"/>
                <a:cs typeface="Georgia"/>
              </a:rPr>
              <a:t>the </a:t>
            </a:r>
            <a:r>
              <a:rPr sz="1900" spc="-10" dirty="0">
                <a:latin typeface="Georgia"/>
                <a:cs typeface="Georgia"/>
              </a:rPr>
              <a:t>ribosome begins  </a:t>
            </a:r>
            <a:r>
              <a:rPr sz="1900" spc="-5" dirty="0">
                <a:latin typeface="Georgia"/>
                <a:cs typeface="Georgia"/>
              </a:rPr>
              <a:t>translation at a AUG that is  located within the </a:t>
            </a:r>
            <a:r>
              <a:rPr sz="1900" spc="-10" dirty="0">
                <a:latin typeface="Georgia"/>
                <a:cs typeface="Georgia"/>
              </a:rPr>
              <a:t>Kozak  consensus sequence </a:t>
            </a:r>
            <a:r>
              <a:rPr sz="1900" spc="-5" dirty="0">
                <a:latin typeface="Georgia"/>
                <a:cs typeface="Georgia"/>
              </a:rPr>
              <a:t>(often a  </a:t>
            </a:r>
            <a:r>
              <a:rPr sz="1900" spc="-10" dirty="0">
                <a:latin typeface="Georgia"/>
                <a:cs typeface="Georgia"/>
              </a:rPr>
              <a:t>good </a:t>
            </a:r>
            <a:r>
              <a:rPr sz="1900" spc="-5" dirty="0">
                <a:latin typeface="Georgia"/>
                <a:cs typeface="Georgia"/>
              </a:rPr>
              <a:t>match </a:t>
            </a:r>
            <a:r>
              <a:rPr sz="1900" dirty="0">
                <a:latin typeface="Georgia"/>
                <a:cs typeface="Georgia"/>
              </a:rPr>
              <a:t>to</a:t>
            </a:r>
            <a:r>
              <a:rPr sz="1900" spc="-15" dirty="0">
                <a:latin typeface="Georgia"/>
                <a:cs typeface="Georgia"/>
              </a:rPr>
              <a:t> </a:t>
            </a:r>
            <a:r>
              <a:rPr sz="1900" spc="-5" dirty="0">
                <a:latin typeface="Georgia"/>
                <a:cs typeface="Georgia"/>
              </a:rPr>
              <a:t>CAAA</a:t>
            </a:r>
            <a:r>
              <a:rPr sz="1900" b="1" spc="-5" dirty="0">
                <a:latin typeface="Georgia"/>
                <a:cs typeface="Georgia"/>
              </a:rPr>
              <a:t>AUG</a:t>
            </a:r>
            <a:r>
              <a:rPr sz="1900" spc="-5" dirty="0">
                <a:latin typeface="Georgia"/>
                <a:cs typeface="Georgia"/>
              </a:rPr>
              <a:t>).</a:t>
            </a:r>
            <a:endParaRPr sz="1900" dirty="0">
              <a:latin typeface="Georgia"/>
              <a:cs typeface="Georgia"/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24400" y="501771"/>
            <a:ext cx="4038600" cy="60514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80491" y="228600"/>
            <a:ext cx="2702560" cy="4521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800" spc="-5" dirty="0">
                <a:solidFill>
                  <a:srgbClr val="7A9799"/>
                </a:solidFill>
              </a:rPr>
              <a:t>Chain</a:t>
            </a:r>
            <a:r>
              <a:rPr sz="2800" spc="-70" dirty="0">
                <a:solidFill>
                  <a:srgbClr val="7A9799"/>
                </a:solidFill>
              </a:rPr>
              <a:t> </a:t>
            </a:r>
            <a:r>
              <a:rPr sz="2800" spc="-5" dirty="0">
                <a:solidFill>
                  <a:srgbClr val="7A9799"/>
                </a:solidFill>
              </a:rPr>
              <a:t>elongation</a:t>
            </a:r>
            <a:endParaRPr sz="2800"/>
          </a:p>
        </p:txBody>
      </p:sp>
      <p:sp>
        <p:nvSpPr>
          <p:cNvPr id="3" name="object 3"/>
          <p:cNvSpPr txBox="1"/>
          <p:nvPr/>
        </p:nvSpPr>
        <p:spPr>
          <a:xfrm>
            <a:off x="380491" y="685800"/>
            <a:ext cx="4191509" cy="587596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87020" marR="5080" indent="-274320">
              <a:lnSpc>
                <a:spcPct val="100000"/>
              </a:lnSpc>
              <a:spcBef>
                <a:spcPts val="100"/>
              </a:spcBef>
              <a:buClr>
                <a:srgbClr val="D16248"/>
              </a:buClr>
              <a:buSzPct val="85185"/>
              <a:tabLst>
                <a:tab pos="287020" algn="l"/>
              </a:tabLst>
            </a:pPr>
            <a:r>
              <a:rPr sz="2700" dirty="0">
                <a:latin typeface="Georgia"/>
                <a:cs typeface="Georgia"/>
              </a:rPr>
              <a:t>The </a:t>
            </a:r>
            <a:r>
              <a:rPr sz="2700" spc="-5" dirty="0">
                <a:latin typeface="Georgia"/>
                <a:cs typeface="Georgia"/>
              </a:rPr>
              <a:t>process of elongation </a:t>
            </a:r>
            <a:r>
              <a:rPr sz="2700" dirty="0">
                <a:latin typeface="Georgia"/>
                <a:cs typeface="Georgia"/>
              </a:rPr>
              <a:t>in </a:t>
            </a:r>
            <a:r>
              <a:rPr sz="2700" spc="-5" dirty="0">
                <a:latin typeface="Georgia"/>
                <a:cs typeface="Georgia"/>
              </a:rPr>
              <a:t>eukaryotes </a:t>
            </a:r>
            <a:r>
              <a:rPr sz="2700" dirty="0">
                <a:latin typeface="Georgia"/>
                <a:cs typeface="Georgia"/>
              </a:rPr>
              <a:t>is </a:t>
            </a:r>
            <a:r>
              <a:rPr sz="2700" spc="-5" dirty="0">
                <a:latin typeface="Georgia"/>
                <a:cs typeface="Georgia"/>
              </a:rPr>
              <a:t>same </a:t>
            </a:r>
            <a:r>
              <a:rPr sz="2700" dirty="0">
                <a:latin typeface="Georgia"/>
                <a:cs typeface="Georgia"/>
              </a:rPr>
              <a:t>as </a:t>
            </a:r>
            <a:r>
              <a:rPr sz="2700" spc="-180" dirty="0">
                <a:latin typeface="Georgia"/>
                <a:cs typeface="Georgia"/>
              </a:rPr>
              <a:t>in  </a:t>
            </a:r>
            <a:r>
              <a:rPr sz="2700" spc="-5" dirty="0">
                <a:latin typeface="Georgia"/>
                <a:cs typeface="Georgia"/>
              </a:rPr>
              <a:t>prokaryotes</a:t>
            </a:r>
            <a:endParaRPr sz="2700" dirty="0">
              <a:latin typeface="Georgia"/>
              <a:cs typeface="Georgia"/>
            </a:endParaRPr>
          </a:p>
          <a:p>
            <a:pPr marL="287020" marR="192405" indent="-274320">
              <a:lnSpc>
                <a:spcPct val="100000"/>
              </a:lnSpc>
              <a:spcBef>
                <a:spcPts val="650"/>
              </a:spcBef>
              <a:buClr>
                <a:srgbClr val="D16248"/>
              </a:buClr>
              <a:buSzPct val="85185"/>
              <a:tabLst>
                <a:tab pos="287020" algn="l"/>
              </a:tabLst>
            </a:pPr>
            <a:r>
              <a:rPr sz="2700" dirty="0">
                <a:latin typeface="Georgia"/>
                <a:cs typeface="Georgia"/>
              </a:rPr>
              <a:t>But </a:t>
            </a:r>
            <a:r>
              <a:rPr sz="2700" spc="-5" dirty="0">
                <a:latin typeface="Georgia"/>
                <a:cs typeface="Georgia"/>
              </a:rPr>
              <a:t>elongation factors </a:t>
            </a:r>
            <a:r>
              <a:rPr sz="2700" dirty="0">
                <a:latin typeface="Georgia"/>
                <a:cs typeface="Georgia"/>
              </a:rPr>
              <a:t>are different- </a:t>
            </a:r>
            <a:r>
              <a:rPr sz="2700" spc="-5" dirty="0">
                <a:latin typeface="Georgia"/>
                <a:cs typeface="Georgia"/>
              </a:rPr>
              <a:t>eEF1 </a:t>
            </a:r>
            <a:r>
              <a:rPr sz="2700" dirty="0">
                <a:latin typeface="Georgia"/>
                <a:cs typeface="Georgia"/>
              </a:rPr>
              <a:t>and </a:t>
            </a:r>
            <a:r>
              <a:rPr sz="2700" spc="-100" dirty="0">
                <a:latin typeface="Georgia"/>
                <a:cs typeface="Georgia"/>
              </a:rPr>
              <a:t>eEF2  </a:t>
            </a:r>
            <a:r>
              <a:rPr sz="2700" dirty="0">
                <a:latin typeface="Georgia"/>
                <a:cs typeface="Georgia"/>
              </a:rPr>
              <a:t>in</a:t>
            </a:r>
            <a:r>
              <a:rPr sz="2700" spc="-10" dirty="0">
                <a:latin typeface="Georgia"/>
                <a:cs typeface="Georgia"/>
              </a:rPr>
              <a:t> </a:t>
            </a:r>
            <a:r>
              <a:rPr sz="2700" spc="-5" dirty="0">
                <a:latin typeface="Georgia"/>
                <a:cs typeface="Georgia"/>
              </a:rPr>
              <a:t>eukaryotes.</a:t>
            </a:r>
            <a:endParaRPr sz="2700" dirty="0">
              <a:latin typeface="Georgia"/>
              <a:cs typeface="Georgia"/>
            </a:endParaRPr>
          </a:p>
          <a:p>
            <a:pPr>
              <a:lnSpc>
                <a:spcPct val="100000"/>
              </a:lnSpc>
              <a:spcBef>
                <a:spcPts val="50"/>
              </a:spcBef>
              <a:buClr>
                <a:srgbClr val="D16248"/>
              </a:buClr>
              <a:buFont typeface="Arial"/>
              <a:buChar char=""/>
            </a:pPr>
            <a:endParaRPr sz="3950" dirty="0">
              <a:latin typeface="Georgia"/>
              <a:cs typeface="Georgia"/>
            </a:endParaRPr>
          </a:p>
          <a:p>
            <a:pPr marL="12700">
              <a:lnSpc>
                <a:spcPct val="100000"/>
              </a:lnSpc>
            </a:pPr>
            <a:r>
              <a:rPr sz="2700" spc="-5" dirty="0">
                <a:solidFill>
                  <a:srgbClr val="313543"/>
                </a:solidFill>
                <a:latin typeface="Georgia"/>
                <a:cs typeface="Georgia"/>
              </a:rPr>
              <a:t>Termination</a:t>
            </a:r>
            <a:endParaRPr sz="2700" dirty="0">
              <a:latin typeface="Georgia"/>
              <a:cs typeface="Georgia"/>
            </a:endParaRPr>
          </a:p>
          <a:p>
            <a:pPr marL="287020" marR="139065" indent="-274320">
              <a:lnSpc>
                <a:spcPct val="100000"/>
              </a:lnSpc>
              <a:spcBef>
                <a:spcPts val="645"/>
              </a:spcBef>
              <a:buClr>
                <a:srgbClr val="D16248"/>
              </a:buClr>
              <a:buSzPct val="85185"/>
              <a:tabLst>
                <a:tab pos="287020" algn="l"/>
              </a:tabLst>
            </a:pPr>
            <a:r>
              <a:rPr sz="2700" spc="-5" dirty="0">
                <a:latin typeface="Georgia"/>
                <a:cs typeface="Georgia"/>
              </a:rPr>
              <a:t>Termination factor eRF1 </a:t>
            </a:r>
            <a:r>
              <a:rPr sz="2700" dirty="0">
                <a:latin typeface="Georgia"/>
                <a:cs typeface="Georgia"/>
              </a:rPr>
              <a:t>is required </a:t>
            </a:r>
            <a:r>
              <a:rPr sz="2700" spc="-5" dirty="0">
                <a:latin typeface="Georgia"/>
                <a:cs typeface="Georgia"/>
              </a:rPr>
              <a:t>for </a:t>
            </a:r>
            <a:r>
              <a:rPr sz="2700" spc="-40" dirty="0">
                <a:latin typeface="Georgia"/>
                <a:cs typeface="Georgia"/>
              </a:rPr>
              <a:t>termination  </a:t>
            </a:r>
            <a:r>
              <a:rPr sz="2700" dirty="0">
                <a:latin typeface="Georgia"/>
                <a:cs typeface="Georgia"/>
              </a:rPr>
              <a:t>in</a:t>
            </a:r>
            <a:r>
              <a:rPr sz="2700" spc="-5" dirty="0">
                <a:latin typeface="Georgia"/>
                <a:cs typeface="Georgia"/>
              </a:rPr>
              <a:t> eukaryotes</a:t>
            </a:r>
            <a:endParaRPr sz="2700" dirty="0">
              <a:latin typeface="Georgia"/>
              <a:cs typeface="Georgia"/>
            </a:endParaRPr>
          </a:p>
          <a:p>
            <a:pPr marL="287020" indent="-274320">
              <a:lnSpc>
                <a:spcPct val="100000"/>
              </a:lnSpc>
              <a:spcBef>
                <a:spcPts val="655"/>
              </a:spcBef>
              <a:buClr>
                <a:srgbClr val="D16248"/>
              </a:buClr>
              <a:buSzPct val="85185"/>
              <a:tabLst>
                <a:tab pos="287020" algn="l"/>
              </a:tabLst>
            </a:pPr>
            <a:r>
              <a:rPr sz="2700" spc="-5" dirty="0">
                <a:latin typeface="Georgia"/>
                <a:cs typeface="Georgia"/>
              </a:rPr>
              <a:t>Procedure </a:t>
            </a:r>
            <a:r>
              <a:rPr sz="2700" dirty="0">
                <a:latin typeface="Georgia"/>
                <a:cs typeface="Georgia"/>
              </a:rPr>
              <a:t>is </a:t>
            </a:r>
            <a:r>
              <a:rPr sz="2700" spc="-5" dirty="0">
                <a:latin typeface="Georgia"/>
                <a:cs typeface="Georgia"/>
              </a:rPr>
              <a:t>same </a:t>
            </a:r>
            <a:r>
              <a:rPr sz="2700" dirty="0">
                <a:latin typeface="Georgia"/>
                <a:cs typeface="Georgia"/>
              </a:rPr>
              <a:t>as in</a:t>
            </a:r>
            <a:r>
              <a:rPr sz="2700" spc="-50" dirty="0">
                <a:latin typeface="Georgia"/>
                <a:cs typeface="Georgia"/>
              </a:rPr>
              <a:t> </a:t>
            </a:r>
            <a:r>
              <a:rPr sz="2700" spc="-5" dirty="0">
                <a:latin typeface="Georgia"/>
                <a:cs typeface="Georgia"/>
              </a:rPr>
              <a:t>prokaryotes</a:t>
            </a:r>
            <a:endParaRPr sz="2700" dirty="0">
              <a:latin typeface="Georgia"/>
              <a:cs typeface="Georgia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4419600" y="457200"/>
            <a:ext cx="4572000" cy="46482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/>
          <a:lstStyle/>
          <a:p>
            <a:r>
              <a:rPr lang="en-US" dirty="0" smtClean="0"/>
              <a:t>Translation Inhibitor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 l="2351" t="12574" r="2351" b="9916"/>
          <a:stretch>
            <a:fillRect/>
          </a:stretch>
        </p:blipFill>
        <p:spPr bwMode="auto">
          <a:xfrm>
            <a:off x="228600" y="1219200"/>
            <a:ext cx="8610291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87362"/>
          </a:xfrm>
        </p:spPr>
        <p:txBody>
          <a:bodyPr>
            <a:normAutofit fontScale="90000"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r>
              <a:rPr lang="en-US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Gene Translation </a:t>
            </a:r>
            <a:endParaRPr lang="en-US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1371600"/>
          </a:xfrm>
        </p:spPr>
        <p:txBody>
          <a:bodyPr>
            <a:normAutofit/>
          </a:bodyPr>
          <a:lstStyle/>
          <a:p>
            <a:pPr marL="287020" marR="5715" indent="-274320" algn="just">
              <a:lnSpc>
                <a:spcPct val="90100"/>
              </a:lnSpc>
              <a:spcBef>
                <a:spcPts val="385"/>
              </a:spcBef>
              <a:buClr>
                <a:srgbClr val="D16248"/>
              </a:buClr>
              <a:buSzPct val="85416"/>
              <a:buNone/>
              <a:tabLst>
                <a:tab pos="287020" algn="l"/>
              </a:tabLst>
            </a:pPr>
            <a:r>
              <a:rPr lang="en-US" sz="2800" spc="-5" dirty="0" smtClean="0">
                <a:latin typeface="Times New Roman" pitchFamily="18" charset="0"/>
                <a:cs typeface="Times New Roman" pitchFamily="18" charset="0"/>
              </a:rPr>
              <a:t>Formation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of </a:t>
            </a:r>
            <a:r>
              <a:rPr lang="en-US" sz="2800" spc="-5" dirty="0" smtClean="0">
                <a:latin typeface="Times New Roman" pitchFamily="18" charset="0"/>
                <a:cs typeface="Times New Roman" pitchFamily="18" charset="0"/>
              </a:rPr>
              <a:t>protein from mRNA on ribosome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is </a:t>
            </a:r>
            <a:r>
              <a:rPr lang="en-US" sz="2800" spc="-5" dirty="0" smtClean="0">
                <a:latin typeface="Times New Roman" pitchFamily="18" charset="0"/>
                <a:cs typeface="Times New Roman" pitchFamily="18" charset="0"/>
              </a:rPr>
              <a:t>called translation </a:t>
            </a:r>
            <a:r>
              <a:rPr lang="en-US" sz="2800" spc="-125" dirty="0" smtClean="0">
                <a:latin typeface="Times New Roman" pitchFamily="18" charset="0"/>
                <a:cs typeface="Times New Roman" pitchFamily="18" charset="0"/>
              </a:rPr>
              <a:t>or </a:t>
            </a:r>
            <a:r>
              <a:rPr lang="en-US" sz="2800" spc="-5" dirty="0" smtClean="0">
                <a:latin typeface="Times New Roman" pitchFamily="18" charset="0"/>
                <a:cs typeface="Times New Roman" pitchFamily="18" charset="0"/>
              </a:rPr>
              <a:t>protein synthesis. It 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is </a:t>
            </a:r>
            <a:r>
              <a:rPr lang="en-US" sz="2800" spc="-5" dirty="0" smtClean="0">
                <a:latin typeface="Times New Roman" pitchFamily="18" charset="0"/>
                <a:cs typeface="Times New Roman" pitchFamily="18" charset="0"/>
              </a:rPr>
              <a:t>unidirectional</a:t>
            </a:r>
            <a:r>
              <a:rPr lang="en-US" sz="2800" spc="-6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spc="-5" dirty="0" smtClean="0">
                <a:latin typeface="Times New Roman" pitchFamily="18" charset="0"/>
                <a:cs typeface="Times New Roman" pitchFamily="18" charset="0"/>
              </a:rPr>
              <a:t>process.</a:t>
            </a: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287020" indent="-274320" algn="just">
              <a:lnSpc>
                <a:spcPts val="2735"/>
              </a:lnSpc>
              <a:spcBef>
                <a:spcPts val="250"/>
              </a:spcBef>
              <a:buClr>
                <a:srgbClr val="D16248"/>
              </a:buClr>
              <a:buSzPct val="85416"/>
              <a:buNone/>
              <a:tabLst>
                <a:tab pos="287020" algn="l"/>
              </a:tabLst>
            </a:pP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91000" y="2286000"/>
            <a:ext cx="47244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457200" y="2667000"/>
            <a:ext cx="3429000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/>
            <a:r>
              <a:rPr lang="en-US" sz="2200" dirty="0" smtClean="0">
                <a:latin typeface="Georgia"/>
                <a:cs typeface="Georgia"/>
              </a:rPr>
              <a:t>Requisites for translation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2200" dirty="0" smtClean="0">
                <a:latin typeface="Georgia"/>
                <a:cs typeface="Georgia"/>
              </a:rPr>
              <a:t>amino </a:t>
            </a:r>
            <a:r>
              <a:rPr lang="en-US" sz="2200" spc="-55" dirty="0" smtClean="0">
                <a:latin typeface="Georgia"/>
                <a:cs typeface="Georgia"/>
              </a:rPr>
              <a:t>acids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2200" spc="-5" dirty="0" smtClean="0">
                <a:latin typeface="Georgia"/>
                <a:cs typeface="Georgia"/>
              </a:rPr>
              <a:t>mRNA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2200" spc="-5" dirty="0" err="1" smtClean="0">
                <a:latin typeface="Georgia"/>
                <a:cs typeface="Georgia"/>
              </a:rPr>
              <a:t>tRNAs</a:t>
            </a:r>
            <a:endParaRPr lang="en-US" sz="2200" spc="-5" dirty="0">
              <a:latin typeface="Georgia"/>
              <a:cs typeface="Georgia"/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sz="2200" dirty="0" smtClean="0">
                <a:latin typeface="Georgia"/>
                <a:cs typeface="Georgia"/>
              </a:rPr>
              <a:t>amino </a:t>
            </a:r>
            <a:r>
              <a:rPr lang="en-US" sz="2200" dirty="0" err="1" smtClean="0">
                <a:latin typeface="Georgia"/>
                <a:cs typeface="Georgia"/>
              </a:rPr>
              <a:t>acyl</a:t>
            </a:r>
            <a:r>
              <a:rPr lang="en-US" sz="2200" dirty="0" smtClean="0">
                <a:latin typeface="Georgia"/>
                <a:cs typeface="Georgia"/>
              </a:rPr>
              <a:t> </a:t>
            </a:r>
            <a:r>
              <a:rPr lang="en-US" sz="2200" spc="-10" dirty="0" err="1" smtClean="0">
                <a:latin typeface="Georgia"/>
                <a:cs typeface="Georgia"/>
              </a:rPr>
              <a:t>tRNA</a:t>
            </a:r>
            <a:r>
              <a:rPr lang="en-US" sz="2200" spc="10" dirty="0" smtClean="0">
                <a:latin typeface="Georgia"/>
                <a:cs typeface="Georgia"/>
              </a:rPr>
              <a:t> </a:t>
            </a:r>
            <a:r>
              <a:rPr lang="en-US" sz="2200" spc="-5" dirty="0" err="1" smtClean="0">
                <a:latin typeface="Georgia"/>
                <a:cs typeface="Georgia"/>
              </a:rPr>
              <a:t>synthetases</a:t>
            </a:r>
            <a:endParaRPr lang="en-US" sz="2200" spc="-5" dirty="0" smtClean="0">
              <a:latin typeface="Georgia"/>
              <a:cs typeface="Georgia"/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sz="2200" spc="-5" dirty="0" err="1" smtClean="0">
                <a:latin typeface="Georgia"/>
              </a:rPr>
              <a:t>Ribosomes</a:t>
            </a:r>
            <a:endParaRPr lang="en-US" sz="2200" spc="-5" dirty="0" smtClean="0">
              <a:latin typeface="Georgia"/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sz="2200" spc="-5" dirty="0" smtClean="0">
                <a:latin typeface="Georgia"/>
              </a:rPr>
              <a:t>ATP</a:t>
            </a:r>
            <a:endParaRPr lang="en-US" sz="2200" dirty="0"/>
          </a:p>
        </p:txBody>
      </p:sp>
      <p:sp>
        <p:nvSpPr>
          <p:cNvPr id="12" name="TextBox 11"/>
          <p:cNvSpPr txBox="1"/>
          <p:nvPr/>
        </p:nvSpPr>
        <p:spPr>
          <a:xfrm>
            <a:off x="4267200" y="2438400"/>
            <a:ext cx="381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1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5029200" y="4038600"/>
            <a:ext cx="381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2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5105400" y="2819400"/>
            <a:ext cx="381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3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8458200" y="4495800"/>
            <a:ext cx="381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5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457200" y="3733800"/>
            <a:ext cx="8229600" cy="2925763"/>
          </a:xfrm>
        </p:spPr>
        <p:txBody>
          <a:bodyPr>
            <a:normAutofit fontScale="85000" lnSpcReduction="20000"/>
          </a:bodyPr>
          <a:lstStyle/>
          <a:p>
            <a:pPr marL="287020" marR="6985" indent="-274320" algn="just">
              <a:lnSpc>
                <a:spcPts val="2590"/>
              </a:lnSpc>
              <a:spcBef>
                <a:spcPts val="620"/>
              </a:spcBef>
              <a:buClr>
                <a:srgbClr val="D16248"/>
              </a:buClr>
              <a:buSzPct val="85416"/>
              <a:buNone/>
              <a:tabLst>
                <a:tab pos="287020" algn="l"/>
              </a:tabLst>
            </a:pP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Amino-</a:t>
            </a:r>
            <a:r>
              <a:rPr lang="en-US" sz="2600" dirty="0" err="1" smtClean="0">
                <a:latin typeface="Times New Roman" pitchFamily="18" charset="0"/>
                <a:cs typeface="Times New Roman" pitchFamily="18" charset="0"/>
              </a:rPr>
              <a:t>acyl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spc="-10" dirty="0" err="1" smtClean="0">
                <a:latin typeface="Times New Roman" pitchFamily="18" charset="0"/>
                <a:cs typeface="Times New Roman" pitchFamily="18" charset="0"/>
              </a:rPr>
              <a:t>tRNA</a:t>
            </a:r>
            <a:r>
              <a:rPr lang="en-US" sz="2600" spc="-1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spc="-5" dirty="0" err="1" smtClean="0">
                <a:latin typeface="Times New Roman" pitchFamily="18" charset="0"/>
                <a:cs typeface="Times New Roman" pitchFamily="18" charset="0"/>
              </a:rPr>
              <a:t>synthetases</a:t>
            </a:r>
            <a:r>
              <a:rPr lang="en-US" sz="2600" spc="-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attach </a:t>
            </a:r>
            <a:r>
              <a:rPr lang="en-US" sz="2600" spc="-5" dirty="0" smtClean="0">
                <a:latin typeface="Times New Roman" pitchFamily="18" charset="0"/>
                <a:cs typeface="Times New Roman" pitchFamily="18" charset="0"/>
              </a:rPr>
              <a:t>amino 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acids </a:t>
            </a:r>
            <a:r>
              <a:rPr lang="en-US" sz="2600" spc="-5" dirty="0" smtClean="0">
                <a:latin typeface="Times New Roman" pitchFamily="18" charset="0"/>
                <a:cs typeface="Times New Roman" pitchFamily="18" charset="0"/>
              </a:rPr>
              <a:t>to </a:t>
            </a:r>
            <a:r>
              <a:rPr lang="en-US" sz="2600" spc="-105" dirty="0" smtClean="0">
                <a:latin typeface="Times New Roman" pitchFamily="18" charset="0"/>
                <a:cs typeface="Times New Roman" pitchFamily="18" charset="0"/>
              </a:rPr>
              <a:t>the  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appropriate</a:t>
            </a:r>
            <a:r>
              <a:rPr lang="en-US" sz="2600" spc="2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spc="-5" dirty="0" err="1" smtClean="0">
                <a:latin typeface="Times New Roman" pitchFamily="18" charset="0"/>
                <a:cs typeface="Times New Roman" pitchFamily="18" charset="0"/>
              </a:rPr>
              <a:t>tRNAs</a:t>
            </a:r>
            <a:r>
              <a:rPr lang="en-US" sz="2600" spc="-5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2600" dirty="0" smtClean="0">
              <a:latin typeface="Times New Roman" pitchFamily="18" charset="0"/>
              <a:cs typeface="Times New Roman" pitchFamily="18" charset="0"/>
            </a:endParaRPr>
          </a:p>
          <a:p>
            <a:pPr marL="287020" marR="5080" indent="-274320" algn="just">
              <a:lnSpc>
                <a:spcPct val="90000"/>
              </a:lnSpc>
              <a:spcBef>
                <a:spcPts val="540"/>
              </a:spcBef>
              <a:buClr>
                <a:srgbClr val="D16248"/>
              </a:buClr>
              <a:buSzPct val="85416"/>
              <a:buNone/>
              <a:tabLst>
                <a:tab pos="287020" algn="l"/>
              </a:tabLst>
            </a:pPr>
            <a:endParaRPr lang="en-US" sz="2600" dirty="0" smtClean="0">
              <a:latin typeface="Times New Roman" pitchFamily="18" charset="0"/>
              <a:cs typeface="Times New Roman" pitchFamily="18" charset="0"/>
            </a:endParaRPr>
          </a:p>
          <a:p>
            <a:pPr marL="287020" marR="5080" indent="-274320" algn="just">
              <a:lnSpc>
                <a:spcPct val="90000"/>
              </a:lnSpc>
              <a:spcBef>
                <a:spcPts val="540"/>
              </a:spcBef>
              <a:buClr>
                <a:srgbClr val="D16248"/>
              </a:buClr>
              <a:buSzPct val="85416"/>
              <a:buNone/>
              <a:tabLst>
                <a:tab pos="287020" algn="l"/>
              </a:tabLst>
            </a:pP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The amino-</a:t>
            </a:r>
            <a:r>
              <a:rPr lang="en-US" sz="2600" dirty="0" err="1" smtClean="0">
                <a:latin typeface="Times New Roman" pitchFamily="18" charset="0"/>
                <a:cs typeface="Times New Roman" pitchFamily="18" charset="0"/>
              </a:rPr>
              <a:t>acyl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spc="-5" dirty="0" err="1" smtClean="0">
                <a:latin typeface="Times New Roman" pitchFamily="18" charset="0"/>
                <a:cs typeface="Times New Roman" pitchFamily="18" charset="0"/>
              </a:rPr>
              <a:t>tRNA</a:t>
            </a:r>
            <a:r>
              <a:rPr lang="en-US" sz="2600" spc="-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act as </a:t>
            </a:r>
            <a:r>
              <a:rPr lang="en-US" sz="2600" spc="-5" dirty="0" smtClean="0">
                <a:latin typeface="Times New Roman" pitchFamily="18" charset="0"/>
                <a:cs typeface="Times New Roman" pitchFamily="18" charset="0"/>
              </a:rPr>
              <a:t>adaptors 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in </a:t>
            </a:r>
            <a:r>
              <a:rPr lang="en-US" sz="2600" spc="-5" dirty="0" smtClean="0">
                <a:latin typeface="Times New Roman" pitchFamily="18" charset="0"/>
                <a:cs typeface="Times New Roman" pitchFamily="18" charset="0"/>
              </a:rPr>
              <a:t>the translation </a:t>
            </a:r>
            <a:r>
              <a:rPr lang="en-US" sz="2600" spc="-150" dirty="0" smtClean="0">
                <a:latin typeface="Times New Roman" pitchFamily="18" charset="0"/>
                <a:cs typeface="Times New Roman" pitchFamily="18" charset="0"/>
              </a:rPr>
              <a:t>of  </a:t>
            </a:r>
            <a:r>
              <a:rPr lang="en-US" sz="2600" spc="-5" dirty="0" smtClean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nucleic acid </a:t>
            </a:r>
            <a:r>
              <a:rPr lang="en-US" sz="2600" spc="-5" dirty="0" smtClean="0">
                <a:latin typeface="Times New Roman" pitchFamily="18" charset="0"/>
                <a:cs typeface="Times New Roman" pitchFamily="18" charset="0"/>
              </a:rPr>
              <a:t>sequence 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of </a:t>
            </a:r>
            <a:r>
              <a:rPr lang="en-US" sz="2600" spc="-5" dirty="0" smtClean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mRNA into </a:t>
            </a:r>
            <a:r>
              <a:rPr lang="en-US" sz="2600" spc="-5" dirty="0" smtClean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amino acid  </a:t>
            </a:r>
            <a:r>
              <a:rPr lang="en-US" sz="2600" spc="-5" dirty="0" smtClean="0">
                <a:latin typeface="Times New Roman" pitchFamily="18" charset="0"/>
                <a:cs typeface="Times New Roman" pitchFamily="18" charset="0"/>
              </a:rPr>
              <a:t>sequence 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of </a:t>
            </a:r>
            <a:r>
              <a:rPr lang="en-US" sz="2600" spc="-5" dirty="0" smtClean="0"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en-US" sz="2600" spc="-3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spc="-5" dirty="0" smtClean="0">
                <a:latin typeface="Times New Roman" pitchFamily="18" charset="0"/>
                <a:cs typeface="Times New Roman" pitchFamily="18" charset="0"/>
              </a:rPr>
              <a:t>protein</a:t>
            </a:r>
          </a:p>
          <a:p>
            <a:pPr marL="287020" marR="5080" indent="-274320" algn="just">
              <a:lnSpc>
                <a:spcPct val="90000"/>
              </a:lnSpc>
              <a:spcBef>
                <a:spcPts val="540"/>
              </a:spcBef>
              <a:buClr>
                <a:srgbClr val="D16248"/>
              </a:buClr>
              <a:buSzPct val="85416"/>
              <a:buNone/>
              <a:tabLst>
                <a:tab pos="287020" algn="l"/>
              </a:tabLst>
            </a:pPr>
            <a:endParaRPr lang="en-US" sz="2600" spc="-5" dirty="0" smtClean="0">
              <a:latin typeface="Times New Roman" pitchFamily="18" charset="0"/>
              <a:cs typeface="Times New Roman" pitchFamily="18" charset="0"/>
            </a:endParaRPr>
          </a:p>
          <a:p>
            <a:pPr marL="287020" marR="5080" indent="-274320" algn="just">
              <a:lnSpc>
                <a:spcPct val="90000"/>
              </a:lnSpc>
              <a:spcBef>
                <a:spcPts val="540"/>
              </a:spcBef>
              <a:buClr>
                <a:srgbClr val="D16248"/>
              </a:buClr>
              <a:buSzPct val="85416"/>
              <a:buNone/>
              <a:tabLst>
                <a:tab pos="287020" algn="l"/>
              </a:tabLst>
            </a:pPr>
            <a:r>
              <a:rPr lang="en-US" sz="2600" spc="-5" dirty="0" smtClean="0">
                <a:latin typeface="Times New Roman" pitchFamily="18" charset="0"/>
                <a:cs typeface="Times New Roman" pitchFamily="18" charset="0"/>
              </a:rPr>
              <a:t>mRNA carries the coded information for synthesis of one  (</a:t>
            </a:r>
            <a:r>
              <a:rPr lang="en-US" sz="2600" spc="-5" dirty="0" err="1" smtClean="0">
                <a:latin typeface="Times New Roman" pitchFamily="18" charset="0"/>
                <a:cs typeface="Times New Roman" pitchFamily="18" charset="0"/>
              </a:rPr>
              <a:t>unicistronic</a:t>
            </a:r>
            <a:r>
              <a:rPr lang="en-US" sz="2600" spc="-5" dirty="0" smtClean="0">
                <a:latin typeface="Times New Roman" pitchFamily="18" charset="0"/>
                <a:cs typeface="Times New Roman" pitchFamily="18" charset="0"/>
              </a:rPr>
              <a:t>) or more polypeptides (</a:t>
            </a:r>
            <a:r>
              <a:rPr lang="en-US" sz="2600" spc="-5" dirty="0" err="1" smtClean="0">
                <a:latin typeface="Times New Roman" pitchFamily="18" charset="0"/>
                <a:cs typeface="Times New Roman" pitchFamily="18" charset="0"/>
              </a:rPr>
              <a:t>polycistronic</a:t>
            </a:r>
            <a:r>
              <a:rPr lang="en-US" sz="2600" spc="-5" dirty="0" smtClean="0">
                <a:latin typeface="Times New Roman" pitchFamily="18" charset="0"/>
                <a:cs typeface="Times New Roman" pitchFamily="18" charset="0"/>
              </a:rPr>
              <a:t>). Its </a:t>
            </a:r>
            <a:r>
              <a:rPr lang="en-US" sz="2600" spc="-5" dirty="0" err="1" smtClean="0">
                <a:latin typeface="Times New Roman" pitchFamily="18" charset="0"/>
                <a:cs typeface="Times New Roman" pitchFamily="18" charset="0"/>
              </a:rPr>
              <a:t>codons</a:t>
            </a:r>
            <a:r>
              <a:rPr lang="en-US" sz="2600" spc="-5" dirty="0" smtClean="0">
                <a:latin typeface="Times New Roman" pitchFamily="18" charset="0"/>
                <a:cs typeface="Times New Roman" pitchFamily="18" charset="0"/>
              </a:rPr>
              <a:t> are  </a:t>
            </a:r>
            <a:r>
              <a:rPr lang="en-US" sz="2600" spc="-5" dirty="0" err="1" smtClean="0">
                <a:latin typeface="Times New Roman" pitchFamily="18" charset="0"/>
                <a:cs typeface="Times New Roman" pitchFamily="18" charset="0"/>
              </a:rPr>
              <a:t>recognised</a:t>
            </a:r>
            <a:r>
              <a:rPr lang="en-US" sz="2600" spc="-5" dirty="0" smtClean="0">
                <a:latin typeface="Times New Roman" pitchFamily="18" charset="0"/>
                <a:cs typeface="Times New Roman" pitchFamily="18" charset="0"/>
              </a:rPr>
              <a:t> by </a:t>
            </a:r>
            <a:r>
              <a:rPr lang="en-US" sz="2600" spc="-5" dirty="0" err="1" smtClean="0">
                <a:latin typeface="Times New Roman" pitchFamily="18" charset="0"/>
                <a:cs typeface="Times New Roman" pitchFamily="18" charset="0"/>
              </a:rPr>
              <a:t>tRNAs</a:t>
            </a:r>
            <a:endParaRPr lang="en-US" sz="2600" spc="-5" dirty="0" smtClean="0">
              <a:latin typeface="Times New Roman" pitchFamily="18" charset="0"/>
              <a:cs typeface="Times New Roman" pitchFamily="18" charset="0"/>
            </a:endParaRPr>
          </a:p>
          <a:p>
            <a:pPr marL="287020" marR="5080" indent="-274320" algn="just">
              <a:lnSpc>
                <a:spcPct val="90000"/>
              </a:lnSpc>
              <a:spcBef>
                <a:spcPts val="540"/>
              </a:spcBef>
              <a:buClr>
                <a:srgbClr val="D16248"/>
              </a:buClr>
              <a:buSzPct val="85416"/>
              <a:buNone/>
              <a:tabLst>
                <a:tab pos="287020" algn="l"/>
              </a:tabLst>
            </a:pPr>
            <a:endParaRPr lang="en-US" sz="26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81000" y="1031319"/>
            <a:ext cx="3962400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600" dirty="0" err="1" smtClean="0">
                <a:latin typeface="Times New Roman" pitchFamily="18" charset="0"/>
                <a:cs typeface="Times New Roman" pitchFamily="18" charset="0"/>
              </a:rPr>
              <a:t>Ribosomes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spc="-5" dirty="0" smtClean="0">
                <a:latin typeface="Times New Roman" pitchFamily="18" charset="0"/>
                <a:cs typeface="Times New Roman" pitchFamily="18" charset="0"/>
              </a:rPr>
              <a:t>catalyze the 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joining of </a:t>
            </a:r>
            <a:r>
              <a:rPr lang="en-US" sz="2600" spc="-5" dirty="0" smtClean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amino</a:t>
            </a:r>
            <a:r>
              <a:rPr lang="en-US" sz="2600" spc="18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spc="-65" dirty="0" smtClean="0">
                <a:latin typeface="Times New Roman" pitchFamily="18" charset="0"/>
                <a:cs typeface="Times New Roman" pitchFamily="18" charset="0"/>
              </a:rPr>
              <a:t>acid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 monomers </a:t>
            </a:r>
            <a:r>
              <a:rPr lang="en-US" sz="2600" spc="-5" dirty="0" smtClean="0">
                <a:latin typeface="Times New Roman" pitchFamily="18" charset="0"/>
                <a:cs typeface="Times New Roman" pitchFamily="18" charset="0"/>
              </a:rPr>
              <a:t>directed by the mRNA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spc="-5" dirty="0" smtClean="0">
                <a:latin typeface="Times New Roman" pitchFamily="18" charset="0"/>
                <a:cs typeface="Times New Roman" pitchFamily="18" charset="0"/>
              </a:rPr>
              <a:t>sequence.</a:t>
            </a:r>
            <a:endParaRPr lang="en-US" sz="26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en-US" sz="2600" dirty="0"/>
          </a:p>
        </p:txBody>
      </p:sp>
      <p:sp>
        <p:nvSpPr>
          <p:cNvPr id="8" name="object 83"/>
          <p:cNvSpPr/>
          <p:nvPr/>
        </p:nvSpPr>
        <p:spPr>
          <a:xfrm>
            <a:off x="4343400" y="228600"/>
            <a:ext cx="4159704" cy="33528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44562"/>
          </a:xfrm>
        </p:spPr>
        <p:txBody>
          <a:bodyPr/>
          <a:lstStyle/>
          <a:p>
            <a:r>
              <a:rPr lang="en-US" b="1" dirty="0" smtClean="0">
                <a:solidFill>
                  <a:schemeClr val="accent6">
                    <a:lumMod val="50000"/>
                  </a:schemeClr>
                </a:solidFill>
              </a:rPr>
              <a:t>Translation steps</a:t>
            </a:r>
            <a:endParaRPr lang="en-US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lvl="1" indent="-514350">
              <a:buFont typeface="+mj-lt"/>
              <a:buAutoNum type="arabicPeriod"/>
            </a:pPr>
            <a:r>
              <a:rPr lang="en-US" dirty="0" smtClean="0"/>
              <a:t>ACTIVATION</a:t>
            </a:r>
          </a:p>
          <a:p>
            <a:pPr marL="514350" lvl="1" indent="-514350">
              <a:buFont typeface="+mj-lt"/>
              <a:buAutoNum type="arabicPeriod"/>
            </a:pPr>
            <a:r>
              <a:rPr lang="en-US" dirty="0" smtClean="0"/>
              <a:t>INITIATION</a:t>
            </a:r>
          </a:p>
          <a:p>
            <a:pPr marL="514350" lvl="1" indent="-514350">
              <a:buFont typeface="+mj-lt"/>
              <a:buAutoNum type="arabicPeriod"/>
            </a:pPr>
            <a:r>
              <a:rPr lang="en-US" dirty="0" smtClean="0"/>
              <a:t>ELONGATION</a:t>
            </a:r>
          </a:p>
          <a:p>
            <a:pPr marL="514350" lvl="1" indent="-514350">
              <a:buFont typeface="+mj-lt"/>
              <a:buAutoNum type="arabicPeriod"/>
            </a:pPr>
            <a:r>
              <a:rPr lang="en-US" dirty="0" smtClean="0"/>
              <a:t>TERMINATION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Activation or charging of </a:t>
            </a:r>
            <a:r>
              <a:rPr lang="en-US" dirty="0" err="1" smtClean="0"/>
              <a:t>tRNA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1828799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Each amino acid  activated by  reacting with  ATP</a:t>
            </a:r>
          </a:p>
          <a:p>
            <a:r>
              <a:rPr lang="en-US" b="1" dirty="0" err="1" smtClean="0">
                <a:solidFill>
                  <a:schemeClr val="accent6">
                    <a:lumMod val="50000"/>
                  </a:schemeClr>
                </a:solidFill>
              </a:rPr>
              <a:t>tRNA</a:t>
            </a:r>
            <a:r>
              <a:rPr lang="en-US" b="1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en-US" b="1" dirty="0" err="1" smtClean="0">
                <a:solidFill>
                  <a:schemeClr val="accent6">
                    <a:lumMod val="50000"/>
                  </a:schemeClr>
                </a:solidFill>
              </a:rPr>
              <a:t>synthetase</a:t>
            </a:r>
            <a:r>
              <a:rPr lang="en-US" b="1" dirty="0" smtClean="0">
                <a:solidFill>
                  <a:schemeClr val="accent6">
                    <a:lumMod val="50000"/>
                  </a:schemeClr>
                </a:solidFill>
              </a:rPr>
              <a:t>  </a:t>
            </a:r>
            <a:r>
              <a:rPr lang="en-US" dirty="0" smtClean="0"/>
              <a:t>enzyme attaches  activated amino  acid to own  particular </a:t>
            </a:r>
            <a:r>
              <a:rPr lang="en-US" dirty="0" err="1" smtClean="0"/>
              <a:t>tRNA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066800" y="6324600"/>
            <a:ext cx="8382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Step 1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3276600" y="6324600"/>
            <a:ext cx="8382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Step 2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5181600" y="6324600"/>
            <a:ext cx="8382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Step 3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7162800" y="6324600"/>
            <a:ext cx="8382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Step 4</a:t>
            </a:r>
            <a:endParaRPr lang="en-US" dirty="0"/>
          </a:p>
        </p:txBody>
      </p:sp>
      <p:pic>
        <p:nvPicPr>
          <p:cNvPr id="11" name="Picture 6"/>
          <p:cNvPicPr>
            <a:picLocks noChangeAspect="1" noChangeArrowheads="1"/>
          </p:cNvPicPr>
          <p:nvPr/>
        </p:nvPicPr>
        <p:blipFill>
          <a:blip r:embed="rId2" cstate="print"/>
          <a:srcRect b="26256"/>
          <a:stretch>
            <a:fillRect/>
          </a:stretch>
        </p:blipFill>
        <p:spPr bwMode="auto">
          <a:xfrm>
            <a:off x="609600" y="2944469"/>
            <a:ext cx="7848600" cy="33801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792162"/>
          </a:xfrm>
        </p:spPr>
        <p:txBody>
          <a:bodyPr/>
          <a:lstStyle/>
          <a:p>
            <a:r>
              <a:rPr lang="en-US" dirty="0" smtClean="0"/>
              <a:t>Initiation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762000"/>
            <a:ext cx="8229600" cy="762000"/>
          </a:xfrm>
        </p:spPr>
        <p:txBody>
          <a:bodyPr>
            <a:normAutofit/>
          </a:bodyPr>
          <a:lstStyle/>
          <a:p>
            <a:r>
              <a:rPr lang="en-US" sz="2000" dirty="0" smtClean="0"/>
              <a:t>Prokaryotic mRNA molecule encoding a single polypeptide has 5’ non-coding leader sequence which contains a ribosome binding  site</a:t>
            </a:r>
          </a:p>
          <a:p>
            <a:endParaRPr lang="en-US" sz="2000" dirty="0" smtClean="0"/>
          </a:p>
          <a:p>
            <a:endParaRPr lang="en-US" sz="2000" dirty="0" smtClean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 l="4112" r="6245" b="56826"/>
          <a:stretch>
            <a:fillRect/>
          </a:stretch>
        </p:blipFill>
        <p:spPr bwMode="auto">
          <a:xfrm>
            <a:off x="457200" y="1600200"/>
            <a:ext cx="83058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1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3276600"/>
            <a:ext cx="5200650" cy="3152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8"/>
          <p:cNvSpPr/>
          <p:nvPr/>
        </p:nvSpPr>
        <p:spPr>
          <a:xfrm>
            <a:off x="685800" y="2667000"/>
            <a:ext cx="117840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AGGAGGU</a:t>
            </a:r>
          </a:p>
        </p:txBody>
      </p:sp>
      <p:pic>
        <p:nvPicPr>
          <p:cNvPr id="19457" name="Picture 1"/>
          <p:cNvPicPr>
            <a:picLocks noChangeAspect="1" noChangeArrowheads="1"/>
          </p:cNvPicPr>
          <p:nvPr/>
        </p:nvPicPr>
        <p:blipFill>
          <a:blip r:embed="rId4" cstate="print"/>
          <a:srcRect b="51667"/>
          <a:stretch>
            <a:fillRect/>
          </a:stretch>
        </p:blipFill>
        <p:spPr bwMode="auto">
          <a:xfrm>
            <a:off x="5562600" y="3733800"/>
            <a:ext cx="3350419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Rectangle 10"/>
          <p:cNvSpPr/>
          <p:nvPr/>
        </p:nvSpPr>
        <p:spPr>
          <a:xfrm>
            <a:off x="5486400" y="3657600"/>
            <a:ext cx="304800" cy="381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87362"/>
          </a:xfrm>
        </p:spPr>
        <p:txBody>
          <a:bodyPr>
            <a:normAutofit fontScale="90000"/>
          </a:bodyPr>
          <a:lstStyle/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81000" y="1295400"/>
            <a:ext cx="8305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Eukaryotic mRNA molecule has, in addition to the above, a 5 prime  cap and a 3 prime poly(A) tail. One important difference is that  eukaryotic mRNAs lack a ribosome binding site (SD site)</a:t>
            </a:r>
          </a:p>
        </p:txBody>
      </p:sp>
      <p:pic>
        <p:nvPicPr>
          <p:cNvPr id="5" name="Picture 9"/>
          <p:cNvPicPr>
            <a:picLocks noChangeAspect="1" noChangeArrowheads="1"/>
          </p:cNvPicPr>
          <p:nvPr/>
        </p:nvPicPr>
        <p:blipFill>
          <a:blip r:embed="rId2" cstate="print"/>
          <a:srcRect t="55873" b="13651"/>
          <a:stretch>
            <a:fillRect/>
          </a:stretch>
        </p:blipFill>
        <p:spPr bwMode="auto">
          <a:xfrm>
            <a:off x="304800" y="2590800"/>
            <a:ext cx="8305800" cy="11470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/>
        </p:nvSpPr>
        <p:spPr>
          <a:xfrm>
            <a:off x="533400" y="4362271"/>
            <a:ext cx="83058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/>
              <a:t>N-</a:t>
            </a:r>
            <a:r>
              <a:rPr lang="en-US" sz="2400" dirty="0" err="1" smtClean="0"/>
              <a:t>formylmethionine</a:t>
            </a:r>
            <a:r>
              <a:rPr lang="en-US" sz="2400" dirty="0" smtClean="0"/>
              <a:t> (</a:t>
            </a:r>
            <a:r>
              <a:rPr lang="en-US" sz="2400" dirty="0" err="1" smtClean="0"/>
              <a:t>fMet</a:t>
            </a:r>
            <a:r>
              <a:rPr lang="en-US" sz="2400" dirty="0" smtClean="0"/>
              <a:t>) is the modified amino acid with which  every polypeptide is initiated in prokaryotes but </a:t>
            </a:r>
            <a:r>
              <a:rPr lang="en-US" sz="2400" dirty="0" err="1" smtClean="0"/>
              <a:t>methionine</a:t>
            </a:r>
            <a:r>
              <a:rPr lang="en-US" sz="2400" dirty="0" smtClean="0"/>
              <a:t> is the  first amino acid in eukaryotes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715962"/>
          </a:xfrm>
        </p:spPr>
        <p:txBody>
          <a:bodyPr>
            <a:normAutofit/>
          </a:bodyPr>
          <a:lstStyle/>
          <a:p>
            <a:r>
              <a:rPr lang="en-US" sz="3000" dirty="0" smtClean="0"/>
              <a:t>Formation of the 70S translation  initiation complex</a:t>
            </a:r>
            <a:endParaRPr lang="en-US" sz="3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295401"/>
            <a:ext cx="3276600" cy="3657599"/>
          </a:xfrm>
        </p:spPr>
        <p:txBody>
          <a:bodyPr>
            <a:noAutofit/>
          </a:bodyPr>
          <a:lstStyle/>
          <a:p>
            <a:r>
              <a:rPr lang="en-US" sz="2200" dirty="0" smtClean="0"/>
              <a:t>Three initiation factors (IF),  GTP, initiator </a:t>
            </a:r>
            <a:r>
              <a:rPr lang="en-US" sz="2200" dirty="0" err="1" smtClean="0"/>
              <a:t>aminoacyl</a:t>
            </a:r>
            <a:r>
              <a:rPr lang="en-US" sz="2200" dirty="0" smtClean="0"/>
              <a:t> </a:t>
            </a:r>
            <a:r>
              <a:rPr lang="en-US" sz="2200" dirty="0" err="1" smtClean="0"/>
              <a:t>tRNA</a:t>
            </a:r>
            <a:r>
              <a:rPr lang="en-US" sz="2200" dirty="0" smtClean="0"/>
              <a:t> and  mRNA bind to the small ribosomal  subunit.</a:t>
            </a:r>
          </a:p>
          <a:p>
            <a:r>
              <a:rPr lang="en-US" sz="2200" dirty="0" smtClean="0"/>
              <a:t>The mRNA-  binding site is composed of a  portion of the 16S </a:t>
            </a:r>
            <a:r>
              <a:rPr lang="en-US" sz="2200" dirty="0" err="1" smtClean="0"/>
              <a:t>rRNA</a:t>
            </a:r>
            <a:r>
              <a:rPr lang="en-US" sz="2200" dirty="0" smtClean="0"/>
              <a:t> of the  small ribosomal subunit. </a:t>
            </a:r>
          </a:p>
        </p:txBody>
      </p:sp>
      <p:sp>
        <p:nvSpPr>
          <p:cNvPr id="2050" name="AutoShape 2" descr="Solved: Figure 3. A Schematic Diagram Of The &quot;tRNA Chargin ...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2" cstate="print"/>
          <a:srcRect b="1754"/>
          <a:stretch>
            <a:fillRect/>
          </a:stretch>
        </p:blipFill>
        <p:spPr bwMode="auto">
          <a:xfrm>
            <a:off x="3352800" y="838200"/>
            <a:ext cx="5669097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Rectangle 13"/>
          <p:cNvSpPr/>
          <p:nvPr/>
        </p:nvSpPr>
        <p:spPr>
          <a:xfrm>
            <a:off x="228600" y="5029200"/>
            <a:ext cx="8763000" cy="1785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22238" indent="-122238" algn="just">
              <a:buFont typeface="Arial" pitchFamily="34" charset="0"/>
              <a:buChar char="•"/>
            </a:pPr>
            <a:r>
              <a:rPr lang="en-US" sz="2200" dirty="0" smtClean="0"/>
              <a:t>The 3’  end of the 16S </a:t>
            </a:r>
            <a:r>
              <a:rPr lang="en-US" sz="2200" dirty="0" err="1" smtClean="0"/>
              <a:t>rRNA</a:t>
            </a:r>
            <a:r>
              <a:rPr lang="en-US" sz="2200" dirty="0" smtClean="0"/>
              <a:t> bears a  </a:t>
            </a:r>
            <a:r>
              <a:rPr lang="en-US" sz="2200" dirty="0" err="1" smtClean="0"/>
              <a:t>pyrimidine</a:t>
            </a:r>
            <a:r>
              <a:rPr lang="en-US" sz="2200" dirty="0" smtClean="0"/>
              <a:t>-rich stretch that base  pairs with the Shine-</a:t>
            </a:r>
            <a:r>
              <a:rPr lang="en-US" sz="2200" dirty="0" err="1" smtClean="0"/>
              <a:t>Dalgarno</a:t>
            </a:r>
            <a:r>
              <a:rPr lang="en-US" sz="2200" dirty="0" smtClean="0"/>
              <a:t>  sequence of the mRNA)</a:t>
            </a:r>
          </a:p>
          <a:p>
            <a:pPr algn="just">
              <a:buFont typeface="Arial" pitchFamily="34" charset="0"/>
              <a:buChar char="•"/>
            </a:pPr>
            <a:endParaRPr lang="en-US" sz="2200" dirty="0" smtClean="0"/>
          </a:p>
          <a:p>
            <a:pPr marL="122238" indent="-122238" algn="just">
              <a:buFont typeface="Arial" pitchFamily="34" charset="0"/>
              <a:buChar char="•"/>
            </a:pPr>
            <a:r>
              <a:rPr lang="en-US" sz="2200" dirty="0" smtClean="0"/>
              <a:t>The large ribosomal subunit joins  the complex. The resulting 70S  initiation complex has </a:t>
            </a:r>
            <a:r>
              <a:rPr lang="en-US" sz="2200" dirty="0" err="1" smtClean="0"/>
              <a:t>fMet</a:t>
            </a:r>
            <a:r>
              <a:rPr lang="en-US" sz="2200" dirty="0" smtClean="0"/>
              <a:t>-  </a:t>
            </a:r>
            <a:r>
              <a:rPr lang="en-US" sz="2200" dirty="0" err="1" smtClean="0"/>
              <a:t>tRNAfMet</a:t>
            </a:r>
            <a:r>
              <a:rPr lang="en-US" sz="2200" dirty="0" smtClean="0"/>
              <a:t> residing in the ribosome's  P site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4038600" cy="4111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Elongation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341437"/>
            <a:ext cx="3733800" cy="4525963"/>
          </a:xfrm>
        </p:spPr>
        <p:txBody>
          <a:bodyPr>
            <a:normAutofit/>
          </a:bodyPr>
          <a:lstStyle/>
          <a:p>
            <a:r>
              <a:rPr lang="en-US" sz="2200" spc="-5" dirty="0" smtClean="0">
                <a:latin typeface="Times New Roman" pitchFamily="18" charset="0"/>
                <a:cs typeface="Times New Roman" pitchFamily="18" charset="0"/>
              </a:rPr>
              <a:t>Elongation 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begins </a:t>
            </a:r>
            <a:r>
              <a:rPr lang="en-US" sz="2200" spc="-5" dirty="0" smtClean="0">
                <a:latin typeface="Times New Roman" pitchFamily="18" charset="0"/>
                <a:cs typeface="Times New Roman" pitchFamily="18" charset="0"/>
              </a:rPr>
              <a:t>with 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sz="2200" spc="-5" dirty="0" smtClean="0">
                <a:latin typeface="Times New Roman" pitchFamily="18" charset="0"/>
                <a:cs typeface="Times New Roman" pitchFamily="18" charset="0"/>
              </a:rPr>
              <a:t>binding of the  second </a:t>
            </a:r>
            <a:r>
              <a:rPr lang="en-US" sz="2200" spc="-5" dirty="0" err="1" smtClean="0">
                <a:latin typeface="Times New Roman" pitchFamily="18" charset="0"/>
                <a:cs typeface="Times New Roman" pitchFamily="18" charset="0"/>
              </a:rPr>
              <a:t>aminoacyl</a:t>
            </a:r>
            <a:r>
              <a:rPr lang="en-US" sz="2200" spc="-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tRNA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at the ribosomal  </a:t>
            </a:r>
            <a:r>
              <a:rPr lang="en-US" sz="2200" spc="-5" dirty="0" err="1" smtClean="0">
                <a:latin typeface="Times New Roman" pitchFamily="18" charset="0"/>
                <a:cs typeface="Times New Roman" pitchFamily="18" charset="0"/>
              </a:rPr>
              <a:t>aminoacyl</a:t>
            </a:r>
            <a:r>
              <a:rPr lang="en-US" sz="2200" spc="-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(A) </a:t>
            </a:r>
            <a:r>
              <a:rPr lang="en-US" sz="2200" spc="-5" dirty="0" smtClean="0">
                <a:latin typeface="Times New Roman" pitchFamily="18" charset="0"/>
                <a:cs typeface="Times New Roman" pitchFamily="18" charset="0"/>
              </a:rPr>
              <a:t>site. EF-</a:t>
            </a:r>
            <a:r>
              <a:rPr lang="en-US" sz="2200" spc="-5" dirty="0" err="1" smtClean="0">
                <a:latin typeface="Times New Roman" pitchFamily="18" charset="0"/>
                <a:cs typeface="Times New Roman" pitchFamily="18" charset="0"/>
              </a:rPr>
              <a:t>Tu</a:t>
            </a:r>
            <a:r>
              <a:rPr lang="en-US" sz="2200" spc="-5" dirty="0" smtClean="0">
                <a:latin typeface="Times New Roman" pitchFamily="18" charset="0"/>
                <a:cs typeface="Times New Roman" pitchFamily="18" charset="0"/>
              </a:rPr>
              <a:t> carries the </a:t>
            </a:r>
            <a:r>
              <a:rPr lang="en-US" sz="2200" spc="-5" dirty="0" err="1" smtClean="0">
                <a:latin typeface="Times New Roman" pitchFamily="18" charset="0"/>
                <a:cs typeface="Times New Roman" pitchFamily="18" charset="0"/>
              </a:rPr>
              <a:t>tRNA</a:t>
            </a:r>
            <a:endParaRPr lang="en-US" sz="2200" spc="-5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200" spc="-5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200" spc="-5" dirty="0" smtClean="0">
                <a:latin typeface="Times New Roman" pitchFamily="18" charset="0"/>
                <a:cs typeface="Times New Roman" pitchFamily="18" charset="0"/>
              </a:rPr>
              <a:t>EF-Ts help in recycling of EF-</a:t>
            </a:r>
            <a:r>
              <a:rPr lang="en-US" sz="2200" spc="-5" dirty="0" err="1" smtClean="0">
                <a:latin typeface="Times New Roman" pitchFamily="18" charset="0"/>
                <a:cs typeface="Times New Roman" pitchFamily="18" charset="0"/>
              </a:rPr>
              <a:t>Tu</a:t>
            </a:r>
            <a:endParaRPr lang="en-US" sz="2200" spc="-5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200" spc="-5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200" spc="-5" dirty="0" smtClean="0">
                <a:latin typeface="Times New Roman" pitchFamily="18" charset="0"/>
                <a:cs typeface="Times New Roman" pitchFamily="18" charset="0"/>
              </a:rPr>
              <a:t>A peptide bond is formed between two amino acids</a:t>
            </a:r>
            <a:endParaRPr lang="en-US" sz="2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object 3"/>
          <p:cNvSpPr/>
          <p:nvPr/>
        </p:nvSpPr>
        <p:spPr>
          <a:xfrm>
            <a:off x="4114800" y="304800"/>
            <a:ext cx="4876800" cy="62484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132</TotalTime>
  <Words>656</Words>
  <Application>Microsoft Office PowerPoint</Application>
  <PresentationFormat>On-screen Show (4:3)</PresentationFormat>
  <Paragraphs>99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Office Theme</vt:lpstr>
      <vt:lpstr>Protein Metabolism-  Protein Synthesis</vt:lpstr>
      <vt:lpstr>Gene Translation </vt:lpstr>
      <vt:lpstr>Slide 3</vt:lpstr>
      <vt:lpstr>Translation steps</vt:lpstr>
      <vt:lpstr>Activation or charging of tRNA</vt:lpstr>
      <vt:lpstr>Initiation</vt:lpstr>
      <vt:lpstr>Slide 7</vt:lpstr>
      <vt:lpstr>Formation of the 70S translation  initiation complex</vt:lpstr>
      <vt:lpstr>Elongation</vt:lpstr>
      <vt:lpstr>Peptide bond formation</vt:lpstr>
      <vt:lpstr>Slide 11</vt:lpstr>
      <vt:lpstr>Termination</vt:lpstr>
      <vt:lpstr>Translation in Eukaryotes</vt:lpstr>
      <vt:lpstr>Chain elongation</vt:lpstr>
      <vt:lpstr>Translation Inhibitor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Protein Synthesis</dc:title>
  <dc:creator>Anita</dc:creator>
  <cp:lastModifiedBy>Anita</cp:lastModifiedBy>
  <cp:revision>29</cp:revision>
  <dcterms:created xsi:type="dcterms:W3CDTF">2020-04-22T11:00:09Z</dcterms:created>
  <dcterms:modified xsi:type="dcterms:W3CDTF">2020-04-23T04:21:16Z</dcterms:modified>
</cp:coreProperties>
</file>