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9" r:id="rId3"/>
    <p:sldId id="280" r:id="rId4"/>
    <p:sldId id="258" r:id="rId5"/>
    <p:sldId id="281" r:id="rId6"/>
    <p:sldId id="259" r:id="rId7"/>
    <p:sldId id="260" r:id="rId8"/>
    <p:sldId id="261" r:id="rId9"/>
    <p:sldId id="282" r:id="rId10"/>
    <p:sldId id="262" r:id="rId11"/>
    <p:sldId id="263" r:id="rId12"/>
    <p:sldId id="264" r:id="rId13"/>
    <p:sldId id="265" r:id="rId14"/>
    <p:sldId id="266" r:id="rId15"/>
    <p:sldId id="267" r:id="rId16"/>
    <p:sldId id="268" r:id="rId17"/>
    <p:sldId id="278" r:id="rId18"/>
    <p:sldId id="269" r:id="rId19"/>
    <p:sldId id="270" r:id="rId20"/>
    <p:sldId id="271"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ADF0055-AD3E-4342-B4E6-14D9E161B9AC}" type="datetimeFigureOut">
              <a:rPr lang="en-US" smtClean="0"/>
              <a:pPr/>
              <a:t>4/11/2020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DF0055-AD3E-4342-B4E6-14D9E161B9AC}" type="datetimeFigureOut">
              <a:rPr lang="en-US" smtClean="0"/>
              <a:pPr/>
              <a:t>4/11/2020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DF0055-AD3E-4342-B4E6-14D9E161B9AC}" type="datetimeFigureOut">
              <a:rPr lang="en-US" smtClean="0"/>
              <a:pPr/>
              <a:t>4/11/2020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DF0055-AD3E-4342-B4E6-14D9E161B9AC}" type="datetimeFigureOut">
              <a:rPr lang="en-US" smtClean="0"/>
              <a:pPr/>
              <a:t>4/11/2020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F0055-AD3E-4342-B4E6-14D9E161B9AC}" type="datetimeFigureOut">
              <a:rPr lang="en-US" smtClean="0"/>
              <a:pPr/>
              <a:t>4/11/2020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ADF0055-AD3E-4342-B4E6-14D9E161B9AC}" type="datetimeFigureOut">
              <a:rPr lang="en-US" smtClean="0"/>
              <a:pPr/>
              <a:t>4/11/2020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ADF0055-AD3E-4342-B4E6-14D9E161B9AC}" type="datetimeFigureOut">
              <a:rPr lang="en-US" smtClean="0"/>
              <a:pPr/>
              <a:t>4/11/2020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ADF0055-AD3E-4342-B4E6-14D9E161B9AC}" type="datetimeFigureOut">
              <a:rPr lang="en-US" smtClean="0"/>
              <a:pPr/>
              <a:t>4/11/2020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F0055-AD3E-4342-B4E6-14D9E161B9AC}" type="datetimeFigureOut">
              <a:rPr lang="en-US" smtClean="0"/>
              <a:pPr/>
              <a:t>4/11/2020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F0055-AD3E-4342-B4E6-14D9E161B9AC}" type="datetimeFigureOut">
              <a:rPr lang="en-US" smtClean="0"/>
              <a:pPr/>
              <a:t>4/11/2020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F0055-AD3E-4342-B4E6-14D9E161B9AC}" type="datetimeFigureOut">
              <a:rPr lang="en-US" smtClean="0"/>
              <a:pPr/>
              <a:t>4/11/2020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F0055-AD3E-4342-B4E6-14D9E161B9AC}" type="datetimeFigureOut">
              <a:rPr lang="en-US" smtClean="0"/>
              <a:pPr/>
              <a:t>4/11/2020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E7EF9-72A1-40CB-9D99-46AD6D3DC25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noAutofit/>
          </a:bodyPr>
          <a:lstStyle/>
          <a:p>
            <a:pPr lvl="0"/>
            <a:r>
              <a:rPr lang="en-US" sz="2800" dirty="0">
                <a:solidFill>
                  <a:schemeClr val="accent1"/>
                </a:solidFill>
                <a:latin typeface="Times New Roman" panose="02020603050405020304" pitchFamily="18" charset="0"/>
                <a:cs typeface="Times New Roman" panose="02020603050405020304" pitchFamily="18" charset="0"/>
              </a:rPr>
              <a:t>Online Class </a:t>
            </a:r>
            <a:br>
              <a:rPr lang="en-US" sz="2800" dirty="0">
                <a:solidFill>
                  <a:schemeClr val="accent1"/>
                </a:solidFill>
                <a:latin typeface="Times New Roman" panose="02020603050405020304" pitchFamily="18" charset="0"/>
                <a:cs typeface="Times New Roman" panose="02020603050405020304" pitchFamily="18" charset="0"/>
              </a:rPr>
            </a:br>
            <a:r>
              <a:rPr lang="en-US" sz="2800" dirty="0">
                <a:solidFill>
                  <a:schemeClr val="accent1"/>
                </a:solidFill>
                <a:latin typeface="Times New Roman" panose="02020603050405020304" pitchFamily="18" charset="0"/>
                <a:cs typeface="Times New Roman" panose="02020603050405020304" pitchFamily="18" charset="0"/>
              </a:rPr>
              <a:t/>
            </a:r>
            <a:br>
              <a:rPr lang="en-US" sz="2800" dirty="0">
                <a:solidFill>
                  <a:schemeClr val="accent1"/>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ANIMAL GENETICS &amp; BREEDING </a:t>
            </a:r>
            <a:br>
              <a:rPr lang="en-US" sz="28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UNIT – II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
            </a:r>
            <a:br>
              <a:rPr lang="en-US" sz="32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Principles of Animal &amp; Population Genetics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Lecture – </a:t>
            </a:r>
            <a:r>
              <a:rPr lang="en-US" sz="2400" dirty="0" smtClean="0">
                <a:solidFill>
                  <a:srgbClr val="FF0000"/>
                </a:solidFill>
                <a:latin typeface="Times New Roman" panose="02020603050405020304" pitchFamily="18" charset="0"/>
                <a:cs typeface="Times New Roman" panose="02020603050405020304" pitchFamily="18" charset="0"/>
              </a:rPr>
              <a:t>3 </a:t>
            </a:r>
            <a:r>
              <a:rPr lang="en-US" sz="2400" dirty="0">
                <a:solidFill>
                  <a:srgbClr val="FF0000"/>
                </a:solidFill>
                <a:latin typeface="Times New Roman" panose="02020603050405020304" pitchFamily="18" charset="0"/>
                <a:cs typeface="Times New Roman" panose="02020603050405020304" pitchFamily="18" charset="0"/>
              </a:rPr>
              <a:t/>
            </a:r>
            <a:br>
              <a:rPr lang="en-US" sz="2400" dirty="0">
                <a:solidFill>
                  <a:srgbClr val="FF0000"/>
                </a:solidFill>
                <a:latin typeface="Times New Roman" panose="02020603050405020304" pitchFamily="18" charset="0"/>
                <a:cs typeface="Times New Roman" panose="02020603050405020304" pitchFamily="18" charset="0"/>
              </a:rPr>
            </a:br>
            <a:r>
              <a:rPr lang="en-US" sz="2400" dirty="0" smtClean="0">
                <a:solidFill>
                  <a:srgbClr val="FF0000"/>
                </a:solidFill>
                <a:latin typeface="Times New Roman" panose="02020603050405020304" pitchFamily="18" charset="0"/>
                <a:cs typeface="Times New Roman" panose="02020603050405020304" pitchFamily="18" charset="0"/>
              </a:rPr>
              <a:t/>
            </a:r>
            <a:br>
              <a:rPr lang="en-US" sz="2400" dirty="0" smtClean="0">
                <a:solidFill>
                  <a:srgbClr val="FF0000"/>
                </a:solidFill>
                <a:latin typeface="Times New Roman" panose="02020603050405020304" pitchFamily="18" charset="0"/>
                <a:cs typeface="Times New Roman" panose="02020603050405020304" pitchFamily="18" charset="0"/>
              </a:rPr>
            </a:br>
            <a:r>
              <a:rPr lang="en-US" sz="3200" dirty="0" smtClean="0">
                <a:solidFill>
                  <a:srgbClr val="FF0000"/>
                </a:solidFill>
                <a:latin typeface="Times New Roman" panose="02020603050405020304" pitchFamily="18" charset="0"/>
                <a:cs typeface="Times New Roman" panose="02020603050405020304" pitchFamily="18" charset="0"/>
              </a:rPr>
              <a:t>Quantitative Genetics: Components of Variance </a:t>
            </a:r>
            <a:br>
              <a:rPr lang="en-US" sz="3200" dirty="0" smtClean="0">
                <a:solidFill>
                  <a:srgbClr val="FF0000"/>
                </a:solidFill>
                <a:latin typeface="Times New Roman" panose="02020603050405020304" pitchFamily="18" charset="0"/>
                <a:cs typeface="Times New Roman" panose="02020603050405020304" pitchFamily="18" charset="0"/>
              </a:rPr>
            </a:br>
            <a:r>
              <a:rPr lang="en-US" sz="3200" dirty="0" smtClean="0">
                <a:solidFill>
                  <a:srgbClr val="FF0000"/>
                </a:solidFill>
                <a:latin typeface="Times New Roman" panose="02020603050405020304" pitchFamily="18" charset="0"/>
                <a:cs typeface="Times New Roman" panose="02020603050405020304" pitchFamily="18" charset="0"/>
              </a:rPr>
              <a:t>Dr K G Mandal</a:t>
            </a:r>
            <a:r>
              <a:rPr lang="en-US" sz="3200" dirty="0">
                <a:solidFill>
                  <a:srgbClr val="FF0000"/>
                </a:solidFill>
                <a:latin typeface="Times New Roman" panose="02020603050405020304" pitchFamily="18" charset="0"/>
                <a:cs typeface="Times New Roman" panose="02020603050405020304" pitchFamily="18" charset="0"/>
              </a:rPr>
              <a:t/>
            </a:r>
            <a:br>
              <a:rPr lang="en-US" sz="32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Department of Animal Genetics &amp; Breeding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Bihar Veterinary College, Patna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Bihar Animal Sciences University, Patna </a:t>
            </a:r>
            <a:br>
              <a:rPr lang="en-US" sz="2400" dirty="0">
                <a:solidFill>
                  <a:srgbClr val="FF0000"/>
                </a:solidFill>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anose="02020603050405020304" pitchFamily="18" charset="0"/>
                <a:cs typeface="Times New Roman" panose="02020603050405020304" pitchFamily="18" charset="0"/>
              </a:rPr>
              <a:t>Calculation of population Mean</a:t>
            </a:r>
            <a:endParaRPr lang="en-IN" sz="2800"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56292354"/>
              </p:ext>
            </p:extLst>
          </p:nvPr>
        </p:nvGraphicFramePr>
        <p:xfrm>
          <a:off x="457200" y="1600200"/>
          <a:ext cx="8229600" cy="38709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Genotype</a:t>
                      </a:r>
                      <a:endParaRPr lang="en-IN" sz="3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Frequency</a:t>
                      </a:r>
                      <a:endParaRPr lang="en-IN" sz="3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Genotypic Value</a:t>
                      </a:r>
                      <a:endParaRPr lang="en-IN" sz="3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Freq x Value</a:t>
                      </a:r>
                      <a:endParaRPr lang="en-IN" sz="3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70840">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A</a:t>
                      </a:r>
                      <a:r>
                        <a:rPr lang="en-US" sz="3200" baseline="-25000" dirty="0" smtClean="0">
                          <a:solidFill>
                            <a:schemeClr val="tx1"/>
                          </a:solidFill>
                          <a:latin typeface="Times New Roman" panose="02020603050405020304" pitchFamily="18" charset="0"/>
                          <a:cs typeface="Times New Roman" panose="02020603050405020304" pitchFamily="18" charset="0"/>
                        </a:rPr>
                        <a:t>1</a:t>
                      </a:r>
                      <a:r>
                        <a:rPr lang="en-US" sz="3200" dirty="0" smtClean="0">
                          <a:solidFill>
                            <a:schemeClr val="tx1"/>
                          </a:solidFill>
                          <a:latin typeface="Times New Roman" panose="02020603050405020304" pitchFamily="18" charset="0"/>
                          <a:cs typeface="Times New Roman" panose="02020603050405020304" pitchFamily="18" charset="0"/>
                        </a:rPr>
                        <a:t>A</a:t>
                      </a:r>
                      <a:r>
                        <a:rPr lang="en-US" sz="3200" baseline="-25000" dirty="0" smtClean="0">
                          <a:solidFill>
                            <a:schemeClr val="tx1"/>
                          </a:solidFill>
                          <a:latin typeface="Times New Roman" panose="02020603050405020304" pitchFamily="18" charset="0"/>
                          <a:cs typeface="Times New Roman" panose="02020603050405020304" pitchFamily="18" charset="0"/>
                        </a:rPr>
                        <a:t>1</a:t>
                      </a:r>
                      <a:endParaRPr lang="en-IN" sz="32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p</a:t>
                      </a:r>
                      <a:r>
                        <a:rPr lang="en-US" sz="3200" baseline="30000" dirty="0" smtClean="0">
                          <a:solidFill>
                            <a:schemeClr val="tx1"/>
                          </a:solidFill>
                          <a:latin typeface="Times New Roman" panose="02020603050405020304" pitchFamily="18" charset="0"/>
                          <a:cs typeface="Times New Roman" panose="02020603050405020304" pitchFamily="18" charset="0"/>
                        </a:rPr>
                        <a:t>2</a:t>
                      </a:r>
                      <a:endParaRPr lang="en-IN" sz="3200" baseline="30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a</a:t>
                      </a:r>
                      <a:endParaRPr lang="en-IN" sz="3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ap</a:t>
                      </a:r>
                      <a:r>
                        <a:rPr lang="en-US" sz="3200" baseline="30000" dirty="0" smtClean="0">
                          <a:solidFill>
                            <a:schemeClr val="tx1"/>
                          </a:solidFill>
                          <a:latin typeface="Times New Roman" panose="02020603050405020304" pitchFamily="18" charset="0"/>
                          <a:cs typeface="Times New Roman" panose="02020603050405020304" pitchFamily="18" charset="0"/>
                        </a:rPr>
                        <a:t>2</a:t>
                      </a:r>
                      <a:endParaRPr lang="en-IN" sz="3200" baseline="30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70840">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A</a:t>
                      </a:r>
                      <a:r>
                        <a:rPr lang="en-US" sz="3200" baseline="-25000" dirty="0" smtClean="0">
                          <a:solidFill>
                            <a:schemeClr val="tx1"/>
                          </a:solidFill>
                          <a:latin typeface="Times New Roman" panose="02020603050405020304" pitchFamily="18" charset="0"/>
                          <a:cs typeface="Times New Roman" panose="02020603050405020304" pitchFamily="18" charset="0"/>
                        </a:rPr>
                        <a:t>1</a:t>
                      </a:r>
                      <a:r>
                        <a:rPr lang="en-US" sz="3200" dirty="0" smtClean="0">
                          <a:solidFill>
                            <a:schemeClr val="tx1"/>
                          </a:solidFill>
                          <a:latin typeface="Times New Roman" panose="02020603050405020304" pitchFamily="18" charset="0"/>
                          <a:cs typeface="Times New Roman" panose="02020603050405020304" pitchFamily="18" charset="0"/>
                        </a:rPr>
                        <a:t>A</a:t>
                      </a:r>
                      <a:r>
                        <a:rPr lang="en-US" sz="3200" baseline="-25000" dirty="0" smtClean="0">
                          <a:solidFill>
                            <a:schemeClr val="tx1"/>
                          </a:solidFill>
                          <a:latin typeface="Times New Roman" panose="02020603050405020304" pitchFamily="18" charset="0"/>
                          <a:cs typeface="Times New Roman" panose="02020603050405020304" pitchFamily="18" charset="0"/>
                        </a:rPr>
                        <a:t>2</a:t>
                      </a:r>
                      <a:endParaRPr lang="en-IN" sz="32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2pq</a:t>
                      </a:r>
                      <a:endParaRPr lang="en-IN" sz="3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d</a:t>
                      </a:r>
                      <a:endParaRPr lang="en-IN" sz="3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2pq</a:t>
                      </a:r>
                      <a:endParaRPr lang="en-IN" sz="3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70840">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A</a:t>
                      </a:r>
                      <a:r>
                        <a:rPr lang="en-US" sz="3200" baseline="-25000" dirty="0" smtClean="0">
                          <a:solidFill>
                            <a:schemeClr val="tx1"/>
                          </a:solidFill>
                          <a:latin typeface="Times New Roman" panose="02020603050405020304" pitchFamily="18" charset="0"/>
                          <a:cs typeface="Times New Roman" panose="02020603050405020304" pitchFamily="18" charset="0"/>
                        </a:rPr>
                        <a:t>2</a:t>
                      </a:r>
                      <a:r>
                        <a:rPr lang="en-US" sz="3200" dirty="0" smtClean="0">
                          <a:solidFill>
                            <a:schemeClr val="tx1"/>
                          </a:solidFill>
                          <a:latin typeface="Times New Roman" panose="02020603050405020304" pitchFamily="18" charset="0"/>
                          <a:cs typeface="Times New Roman" panose="02020603050405020304" pitchFamily="18" charset="0"/>
                        </a:rPr>
                        <a:t>A</a:t>
                      </a:r>
                      <a:r>
                        <a:rPr lang="en-US" sz="3200" baseline="-25000" dirty="0" smtClean="0">
                          <a:solidFill>
                            <a:schemeClr val="tx1"/>
                          </a:solidFill>
                          <a:latin typeface="Times New Roman" panose="02020603050405020304" pitchFamily="18" charset="0"/>
                          <a:cs typeface="Times New Roman" panose="02020603050405020304" pitchFamily="18" charset="0"/>
                        </a:rPr>
                        <a:t>2</a:t>
                      </a:r>
                      <a:endParaRPr lang="en-IN" sz="32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q</a:t>
                      </a:r>
                      <a:r>
                        <a:rPr lang="en-US" sz="3200" baseline="30000" dirty="0" smtClean="0">
                          <a:solidFill>
                            <a:schemeClr val="tx1"/>
                          </a:solidFill>
                          <a:latin typeface="Times New Roman" panose="02020603050405020304" pitchFamily="18" charset="0"/>
                          <a:cs typeface="Times New Roman" panose="02020603050405020304" pitchFamily="18" charset="0"/>
                        </a:rPr>
                        <a:t>2</a:t>
                      </a:r>
                      <a:endParaRPr lang="en-IN" sz="3200" baseline="30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-a</a:t>
                      </a:r>
                      <a:endParaRPr lang="en-IN" sz="3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dirty="0" smtClean="0">
                          <a:solidFill>
                            <a:schemeClr val="tx1"/>
                          </a:solidFill>
                          <a:latin typeface="Times New Roman" panose="02020603050405020304" pitchFamily="18" charset="0"/>
                          <a:cs typeface="Times New Roman" panose="02020603050405020304" pitchFamily="18" charset="0"/>
                        </a:rPr>
                        <a:t>-aq</a:t>
                      </a:r>
                      <a:r>
                        <a:rPr lang="en-US" sz="3200" baseline="30000" dirty="0" smtClean="0">
                          <a:solidFill>
                            <a:schemeClr val="tx1"/>
                          </a:solidFill>
                          <a:latin typeface="Times New Roman" panose="02020603050405020304" pitchFamily="18" charset="0"/>
                          <a:cs typeface="Times New Roman" panose="02020603050405020304" pitchFamily="18" charset="0"/>
                        </a:rPr>
                        <a:t>2</a:t>
                      </a:r>
                      <a:endParaRPr lang="en-IN" sz="3200" baseline="30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370840">
                <a:tc gridSpan="4">
                  <a:txBody>
                    <a:bodyPr/>
                    <a:lstStyle/>
                    <a:p>
                      <a:pPr algn="r"/>
                      <a:r>
                        <a:rPr lang="en-US" sz="3200" dirty="0" smtClean="0">
                          <a:solidFill>
                            <a:schemeClr val="tx1"/>
                          </a:solidFill>
                          <a:latin typeface="Times New Roman" panose="02020603050405020304" pitchFamily="18" charset="0"/>
                          <a:cs typeface="Times New Roman" panose="02020603050405020304" pitchFamily="18" charset="0"/>
                        </a:rPr>
                        <a:t>Sum =</a:t>
                      </a:r>
                      <a:r>
                        <a:rPr lang="en-US" sz="3200" baseline="0" dirty="0" smtClean="0">
                          <a:solidFill>
                            <a:schemeClr val="tx1"/>
                          </a:solidFill>
                          <a:latin typeface="Times New Roman" panose="02020603050405020304" pitchFamily="18" charset="0"/>
                          <a:cs typeface="Times New Roman" panose="02020603050405020304" pitchFamily="18" charset="0"/>
                        </a:rPr>
                        <a:t> ap</a:t>
                      </a:r>
                      <a:r>
                        <a:rPr lang="en-US" sz="3200" baseline="30000" dirty="0" smtClean="0">
                          <a:solidFill>
                            <a:schemeClr val="tx1"/>
                          </a:solidFill>
                          <a:latin typeface="Times New Roman" panose="02020603050405020304" pitchFamily="18" charset="0"/>
                          <a:cs typeface="Times New Roman" panose="02020603050405020304" pitchFamily="18" charset="0"/>
                        </a:rPr>
                        <a:t>2</a:t>
                      </a:r>
                      <a:r>
                        <a:rPr lang="en-US" sz="3200" baseline="0" dirty="0" smtClean="0">
                          <a:solidFill>
                            <a:schemeClr val="tx1"/>
                          </a:solidFill>
                          <a:latin typeface="Times New Roman" panose="02020603050405020304" pitchFamily="18" charset="0"/>
                          <a:cs typeface="Times New Roman" panose="02020603050405020304" pitchFamily="18" charset="0"/>
                        </a:rPr>
                        <a:t> + 2pq – aq</a:t>
                      </a:r>
                      <a:r>
                        <a:rPr lang="en-US" sz="3200" baseline="30000" dirty="0" smtClean="0">
                          <a:solidFill>
                            <a:schemeClr val="tx1"/>
                          </a:solidFill>
                          <a:latin typeface="Times New Roman" panose="02020603050405020304" pitchFamily="18" charset="0"/>
                          <a:cs typeface="Times New Roman" panose="02020603050405020304" pitchFamily="18" charset="0"/>
                        </a:rPr>
                        <a:t>2</a:t>
                      </a:r>
                    </a:p>
                    <a:p>
                      <a:pPr algn="r"/>
                      <a:r>
                        <a:rPr lang="en-US" sz="3200" baseline="0" dirty="0" smtClean="0">
                          <a:solidFill>
                            <a:schemeClr val="tx1"/>
                          </a:solidFill>
                          <a:latin typeface="Times New Roman" panose="02020603050405020304" pitchFamily="18" charset="0"/>
                          <a:cs typeface="Times New Roman" panose="02020603050405020304" pitchFamily="18" charset="0"/>
                        </a:rPr>
                        <a:t>= a(p – q) + 2pqd</a:t>
                      </a:r>
                      <a:endParaRPr lang="en-IN" sz="32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rgbClr val="FF0000"/>
                </a:solidFill>
                <a:latin typeface="Times New Roman" panose="02020603050405020304" pitchFamily="18" charset="0"/>
                <a:cs typeface="Times New Roman" panose="02020603050405020304" pitchFamily="18" charset="0"/>
              </a:rPr>
              <a:t>Genotypic valu</a:t>
            </a:r>
            <a:r>
              <a:rPr lang="en-US" sz="3400" dirty="0" smtClean="0">
                <a:solidFill>
                  <a:srgbClr val="FF0000"/>
                </a:solidFill>
              </a:rPr>
              <a:t>e</a:t>
            </a:r>
            <a:endParaRPr lang="en-IN" sz="3400" dirty="0">
              <a:solidFill>
                <a:srgbClr val="FF0000"/>
              </a:solidFill>
            </a:endParaRPr>
          </a:p>
        </p:txBody>
      </p:sp>
      <p:sp>
        <p:nvSpPr>
          <p:cNvPr id="3" name="Content Placeholder 2"/>
          <p:cNvSpPr>
            <a:spLocks noGrp="1"/>
          </p:cNvSpPr>
          <p:nvPr>
            <p:ph idx="1"/>
          </p:nvPr>
        </p:nvSpPr>
        <p:spPr>
          <a:xfrm>
            <a:off x="457200" y="1600200"/>
            <a:ext cx="8229600" cy="4900634"/>
          </a:xfrm>
        </p:spPr>
        <p:txBody>
          <a:bodyPr>
            <a:normAutofit fontScale="85000"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It is measured as a deviation from the population mean</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Mean genotypic value = 0 (zero)</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xmlns="" val="2032500704"/>
              </p:ext>
            </p:extLst>
          </p:nvPr>
        </p:nvGraphicFramePr>
        <p:xfrm>
          <a:off x="571472" y="2143116"/>
          <a:ext cx="7929618" cy="3291840"/>
        </p:xfrm>
        <a:graphic>
          <a:graphicData uri="http://schemas.openxmlformats.org/drawingml/2006/table">
            <a:tbl>
              <a:tblPr firstRow="1" bandRow="1">
                <a:tableStyleId>{5C22544A-7EE6-4342-B048-85BDC9FD1C3A}</a:tableStyleId>
              </a:tblPr>
              <a:tblGrid>
                <a:gridCol w="1500198">
                  <a:extLst>
                    <a:ext uri="{9D8B030D-6E8A-4147-A177-3AD203B41FA5}">
                      <a16:colId xmlns:a16="http://schemas.microsoft.com/office/drawing/2014/main" xmlns="" val="20000"/>
                    </a:ext>
                  </a:extLst>
                </a:gridCol>
                <a:gridCol w="1714512">
                  <a:extLst>
                    <a:ext uri="{9D8B030D-6E8A-4147-A177-3AD203B41FA5}">
                      <a16:colId xmlns:a16="http://schemas.microsoft.com/office/drawing/2014/main" xmlns="" val="20001"/>
                    </a:ext>
                  </a:extLst>
                </a:gridCol>
                <a:gridCol w="4714908">
                  <a:extLst>
                    <a:ext uri="{9D8B030D-6E8A-4147-A177-3AD203B41FA5}">
                      <a16:colId xmlns:a16="http://schemas.microsoft.com/office/drawing/2014/main" xmlns="" val="20002"/>
                    </a:ext>
                  </a:extLst>
                </a:gridCol>
              </a:tblGrid>
              <a:tr h="73224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Genotype</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Assigned Values</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GV deviated from population</a:t>
                      </a:r>
                      <a:r>
                        <a:rPr lang="en-US" sz="2400" baseline="0" dirty="0" smtClean="0">
                          <a:solidFill>
                            <a:schemeClr val="tx1"/>
                          </a:solidFill>
                          <a:latin typeface="Times New Roman" panose="02020603050405020304" pitchFamily="18" charset="0"/>
                          <a:cs typeface="Times New Roman" panose="02020603050405020304" pitchFamily="18" charset="0"/>
                        </a:rPr>
                        <a:t> mean</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73224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1</a:t>
                      </a: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1</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0" dirty="0" smtClean="0">
                          <a:solidFill>
                            <a:schemeClr val="tx1"/>
                          </a:solidFill>
                          <a:latin typeface="Times New Roman" panose="02020603050405020304" pitchFamily="18" charset="0"/>
                          <a:cs typeface="Times New Roman" panose="02020603050405020304" pitchFamily="18" charset="0"/>
                        </a:rPr>
                        <a:t> – M= a – [(p – q) + 2pqd] </a:t>
                      </a:r>
                    </a:p>
                    <a:p>
                      <a:r>
                        <a:rPr lang="en-US" sz="2400" baseline="0" dirty="0" smtClean="0">
                          <a:solidFill>
                            <a:schemeClr val="tx1"/>
                          </a:solidFill>
                          <a:latin typeface="Times New Roman" panose="02020603050405020304" pitchFamily="18" charset="0"/>
                          <a:cs typeface="Times New Roman" panose="02020603050405020304" pitchFamily="18" charset="0"/>
                        </a:rPr>
                        <a:t>= 2q ( a – pd)</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73224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1</a:t>
                      </a: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2</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d</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d – M = d – [(p– q) + 2pqd]</a:t>
                      </a:r>
                    </a:p>
                    <a:p>
                      <a:r>
                        <a:rPr lang="en-US" sz="2400" dirty="0" smtClean="0">
                          <a:solidFill>
                            <a:schemeClr val="tx1"/>
                          </a:solidFill>
                          <a:latin typeface="Times New Roman" panose="02020603050405020304" pitchFamily="18" charset="0"/>
                          <a:cs typeface="Times New Roman" panose="02020603050405020304" pitchFamily="18" charset="0"/>
                        </a:rPr>
                        <a:t> = a (q – p) + d (1</a:t>
                      </a:r>
                      <a:r>
                        <a:rPr lang="en-US" sz="2400" baseline="0" dirty="0" smtClean="0">
                          <a:solidFill>
                            <a:schemeClr val="tx1"/>
                          </a:solidFill>
                          <a:latin typeface="Times New Roman" panose="02020603050405020304" pitchFamily="18" charset="0"/>
                          <a:cs typeface="Times New Roman" panose="02020603050405020304" pitchFamily="18" charset="0"/>
                        </a:rPr>
                        <a:t> – 2pq)</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73224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2</a:t>
                      </a: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2</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-a –M = -a – [(p</a:t>
                      </a:r>
                      <a:r>
                        <a:rPr lang="en-US" sz="2400" baseline="0" dirty="0" smtClean="0">
                          <a:solidFill>
                            <a:schemeClr val="tx1"/>
                          </a:solidFill>
                          <a:latin typeface="Times New Roman" panose="02020603050405020304" pitchFamily="18" charset="0"/>
                          <a:cs typeface="Times New Roman" panose="02020603050405020304" pitchFamily="18" charset="0"/>
                        </a:rPr>
                        <a:t> – q) + 2pqd]</a:t>
                      </a:r>
                    </a:p>
                    <a:p>
                      <a:r>
                        <a:rPr lang="en-US" sz="2400" baseline="0" dirty="0" smtClean="0">
                          <a:solidFill>
                            <a:schemeClr val="tx1"/>
                          </a:solidFill>
                          <a:latin typeface="Times New Roman" panose="02020603050405020304" pitchFamily="18" charset="0"/>
                          <a:cs typeface="Times New Roman" panose="02020603050405020304" pitchFamily="18" charset="0"/>
                        </a:rPr>
                        <a:t> = -2p (a +</a:t>
                      </a:r>
                      <a:r>
                        <a:rPr lang="en-US" sz="2400" baseline="0" dirty="0" err="1" smtClean="0">
                          <a:solidFill>
                            <a:schemeClr val="tx1"/>
                          </a:solidFill>
                          <a:latin typeface="Times New Roman" panose="02020603050405020304" pitchFamily="18" charset="0"/>
                          <a:cs typeface="Times New Roman" panose="02020603050405020304" pitchFamily="18" charset="0"/>
                        </a:rPr>
                        <a:t>qd</a:t>
                      </a:r>
                      <a:r>
                        <a:rPr lang="en-US" sz="2400" baseline="0" dirty="0" smtClean="0">
                          <a:solidFill>
                            <a:schemeClr val="tx1"/>
                          </a:solidFill>
                          <a:latin typeface="Times New Roman" panose="02020603050405020304" pitchFamily="18" charset="0"/>
                          <a:cs typeface="Times New Roman" panose="02020603050405020304" pitchFamily="18" charset="0"/>
                        </a:rPr>
                        <a:t>)</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Times New Roman" panose="02020603050405020304" pitchFamily="18" charset="0"/>
                <a:cs typeface="Times New Roman" panose="02020603050405020304" pitchFamily="18" charset="0"/>
              </a:rPr>
              <a:t>Average effect of Gene</a:t>
            </a:r>
            <a:endParaRPr lang="en-IN" sz="2800" dirty="0">
              <a:solidFill>
                <a:srgbClr val="FF0000"/>
              </a:solidFill>
            </a:endParaRPr>
          </a:p>
        </p:txBody>
      </p:sp>
      <p:sp>
        <p:nvSpPr>
          <p:cNvPr id="3" name="Content Placeholder 2"/>
          <p:cNvSpPr>
            <a:spLocks noGrp="1"/>
          </p:cNvSpPr>
          <p:nvPr>
            <p:ph idx="1"/>
          </p:nvPr>
        </p:nvSpPr>
        <p:spPr>
          <a:xfrm>
            <a:off x="457200" y="1600200"/>
            <a:ext cx="8229600" cy="5114948"/>
          </a:xfrm>
        </p:spPr>
        <p:txBody>
          <a:bodyPr>
            <a:normAutofit fontScale="475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 It is the mean deviation from the population mean of individuals which have received that gene from one parent the gene received from other parent having the at random from the population.</a:t>
            </a:r>
          </a:p>
          <a:p>
            <a:pPr marL="0" indent="0" algn="just">
              <a:buNone/>
            </a:pPr>
            <a:r>
              <a:rPr lang="en-US" b="1" u="sng" dirty="0" smtClean="0">
                <a:latin typeface="Times New Roman" panose="02020603050405020304" pitchFamily="18" charset="0"/>
                <a:cs typeface="Times New Roman" panose="02020603050405020304" pitchFamily="18" charset="0"/>
              </a:rPr>
              <a:t>Gene		Frequency		Average effect</a:t>
            </a:r>
          </a:p>
          <a:p>
            <a:pPr marL="0" indent="0" algn="just">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p		            X</a:t>
            </a:r>
            <a:r>
              <a:rPr lang="en-US" baseline="-25000" dirty="0" smtClean="0">
                <a:latin typeface="Times New Roman" panose="02020603050405020304" pitchFamily="18" charset="0"/>
                <a:cs typeface="Times New Roman" panose="02020603050405020304" pitchFamily="18" charset="0"/>
              </a:rPr>
              <a:t>1</a:t>
            </a:r>
          </a:p>
          <a:p>
            <a:pPr marL="0" indent="0" algn="just">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q		            X</a:t>
            </a:r>
            <a:r>
              <a:rPr lang="en-US" baseline="-25000" dirty="0" smtClean="0">
                <a:latin typeface="Times New Roman" panose="02020603050405020304" pitchFamily="18" charset="0"/>
                <a:cs typeface="Times New Roman" panose="02020603050405020304" pitchFamily="18" charset="0"/>
              </a:rPr>
              <a:t>2</a:t>
            </a:r>
          </a:p>
          <a:p>
            <a:pPr marL="0" indent="0" algn="just">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1</a:t>
            </a:r>
            <a:r>
              <a:rPr lang="en-US" b="1" dirty="0" smtClean="0">
                <a:latin typeface="Times New Roman" panose="02020603050405020304" pitchFamily="18" charset="0"/>
                <a:cs typeface="Times New Roman" panose="02020603050405020304" pitchFamily="18" charset="0"/>
              </a:rPr>
              <a:t>=</a:t>
            </a:r>
          </a:p>
          <a:p>
            <a:pPr marL="0" indent="0" algn="just">
              <a:buNone/>
            </a:pPr>
            <a:r>
              <a:rPr lang="en-US" b="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1</a:t>
            </a:r>
            <a:r>
              <a:rPr lang="en-US" b="1" dirty="0" smtClean="0">
                <a:latin typeface="Times New Roman" panose="02020603050405020304" pitchFamily="18" charset="0"/>
                <a:cs typeface="Times New Roman" panose="02020603050405020304" pitchFamily="18" charset="0"/>
              </a:rPr>
              <a:t> Gene</a:t>
            </a:r>
          </a:p>
          <a:p>
            <a:pPr marL="0" indent="0" algn="just">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a:t>
            </a:r>
            <a:r>
              <a:rPr lang="en-US" b="1" baseline="-25000" dirty="0" smtClean="0">
                <a:latin typeface="Times New Roman" panose="02020603050405020304" pitchFamily="18" charset="0"/>
                <a:cs typeface="Times New Roman" panose="02020603050405020304" pitchFamily="18" charset="0"/>
              </a:rPr>
              <a:t>2</a:t>
            </a:r>
            <a:r>
              <a:rPr lang="en-US" b="1" dirty="0" smtClean="0">
                <a:latin typeface="Times New Roman" panose="02020603050405020304" pitchFamily="18" charset="0"/>
                <a:cs typeface="Times New Roman" panose="02020603050405020304" pitchFamily="18" charset="0"/>
              </a:rPr>
              <a:t>=</a:t>
            </a:r>
          </a:p>
          <a:p>
            <a:pPr marL="0" indent="0" algn="just">
              <a:buNone/>
            </a:pPr>
            <a:r>
              <a:rPr lang="en-US" b="1" u="sng" dirty="0" smtClean="0">
                <a:latin typeface="Times New Roman" panose="02020603050405020304" pitchFamily="18" charset="0"/>
                <a:cs typeface="Times New Roman" panose="02020603050405020304" pitchFamily="18" charset="0"/>
              </a:rPr>
              <a:t>Genotype		Frequency		Value		GV</a:t>
            </a:r>
          </a:p>
          <a:p>
            <a:pPr marL="0" indent="0" algn="just">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p		   a		 </a:t>
            </a:r>
            <a:r>
              <a:rPr lang="en-US" dirty="0" err="1" smtClean="0">
                <a:latin typeface="Times New Roman" panose="02020603050405020304" pitchFamily="18" charset="0"/>
                <a:cs typeface="Times New Roman" panose="02020603050405020304" pitchFamily="18" charset="0"/>
              </a:rPr>
              <a:t>ap</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q		   d		 </a:t>
            </a:r>
            <a:r>
              <a:rPr lang="en-US" dirty="0" err="1" smtClean="0">
                <a:latin typeface="Times New Roman" panose="02020603050405020304" pitchFamily="18" charset="0"/>
                <a:cs typeface="Times New Roman" panose="02020603050405020304" pitchFamily="18" charset="0"/>
              </a:rPr>
              <a:t>qd</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____________________________________________________________</a:t>
            </a:r>
          </a:p>
          <a:p>
            <a:pPr marL="0" indent="0" algn="just">
              <a:buNone/>
            </a:pPr>
            <a:r>
              <a:rPr lang="en-US" dirty="0" smtClean="0">
                <a:latin typeface="Times New Roman" panose="02020603050405020304" pitchFamily="18" charset="0"/>
                <a:cs typeface="Times New Roman" panose="02020603050405020304" pitchFamily="18" charset="0"/>
              </a:rPr>
              <a:t>Mean GV of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&amp;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ap</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qd</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average effect of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 X</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ap+qd</a:t>
            </a:r>
            <a:r>
              <a:rPr lang="en-US" dirty="0" smtClean="0">
                <a:latin typeface="Times New Roman" panose="02020603050405020304" pitchFamily="18" charset="0"/>
                <a:cs typeface="Times New Roman" panose="02020603050405020304" pitchFamily="18" charset="0"/>
              </a:rPr>
              <a:t>)-[a(p-q)+2pqd]</a:t>
            </a: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ap+qd-a</a:t>
            </a:r>
            <a:r>
              <a:rPr lang="en-US" dirty="0" smtClean="0">
                <a:latin typeface="Times New Roman" panose="02020603050405020304" pitchFamily="18" charset="0"/>
                <a:cs typeface="Times New Roman" panose="02020603050405020304" pitchFamily="18" charset="0"/>
              </a:rPr>
              <a:t>(p-q)-2pqd</a:t>
            </a:r>
          </a:p>
          <a:p>
            <a:pPr marL="0" indent="0" algn="just">
              <a:buNone/>
            </a:pPr>
            <a:r>
              <a:rPr lang="en-US" dirty="0" smtClean="0">
                <a:latin typeface="Times New Roman" panose="02020603050405020304" pitchFamily="18" charset="0"/>
                <a:cs typeface="Times New Roman" panose="02020603050405020304" pitchFamily="18" charset="0"/>
              </a:rPr>
              <a:t>			=ap+qd-ap-aq-2pqd</a:t>
            </a:r>
          </a:p>
          <a:p>
            <a:pPr marL="0" indent="0" algn="just">
              <a:buNone/>
            </a:pPr>
            <a:r>
              <a:rPr lang="en-US" dirty="0" smtClean="0">
                <a:latin typeface="Times New Roman" panose="02020603050405020304" pitchFamily="18" charset="0"/>
                <a:cs typeface="Times New Roman" panose="02020603050405020304" pitchFamily="18" charset="0"/>
              </a:rPr>
              <a:t>			=aq+qd-2pqd</a:t>
            </a:r>
          </a:p>
          <a:p>
            <a:pPr marL="0" indent="0" algn="just">
              <a:buNone/>
            </a:pPr>
            <a:r>
              <a:rPr lang="en-US" dirty="0" smtClean="0">
                <a:latin typeface="Times New Roman" panose="02020603050405020304" pitchFamily="18" charset="0"/>
                <a:cs typeface="Times New Roman" panose="02020603050405020304" pitchFamily="18" charset="0"/>
              </a:rPr>
              <a:t>			=q[a+d-2pd]</a:t>
            </a:r>
            <a:endParaRPr lang="en-IN"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=q[</a:t>
            </a:r>
            <a:r>
              <a:rPr lang="en-US" dirty="0" err="1" smtClean="0">
                <a:latin typeface="Times New Roman" panose="02020603050405020304" pitchFamily="18" charset="0"/>
                <a:cs typeface="Times New Roman" panose="02020603050405020304" pitchFamily="18" charset="0"/>
              </a:rPr>
              <a:t>a+d</a:t>
            </a:r>
            <a:r>
              <a:rPr lang="en-US" dirty="0" smtClean="0">
                <a:latin typeface="Times New Roman" panose="02020603050405020304" pitchFamily="18" charset="0"/>
                <a:cs typeface="Times New Roman" panose="02020603050405020304" pitchFamily="18" charset="0"/>
              </a:rPr>
              <a:t>(1-2p}</a:t>
            </a:r>
          </a:p>
          <a:p>
            <a:pPr marL="0" indent="0" algn="just">
              <a:buNone/>
            </a:pPr>
            <a:r>
              <a:rPr lang="en-US" dirty="0" smtClean="0">
                <a:latin typeface="Times New Roman" panose="02020603050405020304" pitchFamily="18" charset="0"/>
                <a:cs typeface="Times New Roman" panose="02020603050405020304" pitchFamily="18" charset="0"/>
              </a:rPr>
              <a:t>			=q[</a:t>
            </a:r>
            <a:r>
              <a:rPr lang="en-US" dirty="0" err="1" smtClean="0">
                <a:latin typeface="Times New Roman" panose="02020603050405020304" pitchFamily="18" charset="0"/>
                <a:cs typeface="Times New Roman" panose="02020603050405020304" pitchFamily="18" charset="0"/>
              </a:rPr>
              <a:t>a+d</a:t>
            </a:r>
            <a:r>
              <a:rPr lang="en-US" dirty="0" smtClean="0">
                <a:latin typeface="Times New Roman" panose="02020603050405020304" pitchFamily="18" charset="0"/>
                <a:cs typeface="Times New Roman" panose="02020603050405020304" pitchFamily="18" charset="0"/>
              </a:rPr>
              <a:t>(p+q-2p)]</a:t>
            </a:r>
          </a:p>
          <a:p>
            <a:pPr marL="0" indent="0" algn="just">
              <a:buNone/>
            </a:pPr>
            <a:r>
              <a:rPr lang="en-US" dirty="0" smtClean="0">
                <a:latin typeface="Times New Roman" panose="02020603050405020304" pitchFamily="18" charset="0"/>
                <a:cs typeface="Times New Roman" panose="02020603050405020304" pitchFamily="18" charset="0"/>
              </a:rPr>
              <a:t>			=q[</a:t>
            </a:r>
            <a:r>
              <a:rPr lang="en-US" dirty="0" err="1" smtClean="0">
                <a:latin typeface="Times New Roman" panose="02020603050405020304" pitchFamily="18" charset="0"/>
                <a:cs typeface="Times New Roman" panose="02020603050405020304" pitchFamily="18" charset="0"/>
              </a:rPr>
              <a:t>a+d</a:t>
            </a:r>
            <a:r>
              <a:rPr lang="en-US" dirty="0" smtClean="0">
                <a:latin typeface="Times New Roman" panose="02020603050405020304" pitchFamily="18" charset="0"/>
                <a:cs typeface="Times New Roman" panose="02020603050405020304" pitchFamily="18" charset="0"/>
              </a:rPr>
              <a:t>(q-p)]</a:t>
            </a:r>
          </a:p>
        </p:txBody>
      </p:sp>
      <p:cxnSp>
        <p:nvCxnSpPr>
          <p:cNvPr id="5" name="Straight Arrow Connector 4"/>
          <p:cNvCxnSpPr/>
          <p:nvPr/>
        </p:nvCxnSpPr>
        <p:spPr>
          <a:xfrm flipV="1">
            <a:off x="1214414" y="3071810"/>
            <a:ext cx="1143008" cy="14287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214414" y="3286124"/>
            <a:ext cx="1143008" cy="2143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643601"/>
          </a:xfrm>
        </p:spPr>
        <p:txBody>
          <a:bodyPr/>
          <a:lstStyle/>
          <a:p>
            <a:pPr marL="0" indent="0" algn="just">
              <a:buNone/>
            </a:pPr>
            <a:r>
              <a:rPr lang="en-US" b="1" dirty="0" smtClean="0"/>
              <a:t>	</a:t>
            </a:r>
            <a:r>
              <a:rPr lang="en-US" b="1" dirty="0" smtClean="0">
                <a:latin typeface="Times New Roman" panose="02020603050405020304" pitchFamily="18" charset="0"/>
                <a:cs typeface="Times New Roman" panose="02020603050405020304" pitchFamily="18" charset="0"/>
              </a:rPr>
              <a:t>	</a:t>
            </a:r>
            <a:r>
              <a:rPr lang="en-US" sz="1500" b="1" dirty="0" smtClean="0">
                <a:latin typeface="Times New Roman" panose="02020603050405020304" pitchFamily="18" charset="0"/>
                <a:cs typeface="Times New Roman" panose="02020603050405020304" pitchFamily="18" charset="0"/>
              </a:rPr>
              <a:t>A</a:t>
            </a:r>
            <a:r>
              <a:rPr lang="en-US" sz="1500" b="1" baseline="-25000" dirty="0" smtClean="0">
                <a:latin typeface="Times New Roman" panose="02020603050405020304" pitchFamily="18" charset="0"/>
                <a:cs typeface="Times New Roman" panose="02020603050405020304" pitchFamily="18" charset="0"/>
              </a:rPr>
              <a:t>1</a:t>
            </a:r>
            <a:r>
              <a:rPr lang="en-US" sz="1500" b="1" dirty="0" smtClean="0">
                <a:latin typeface="Times New Roman" panose="02020603050405020304" pitchFamily="18" charset="0"/>
                <a:cs typeface="Times New Roman" panose="02020603050405020304" pitchFamily="18" charset="0"/>
              </a:rPr>
              <a:t>=A1A2</a:t>
            </a:r>
          </a:p>
          <a:p>
            <a:pPr marL="0" indent="0" algn="just">
              <a:buNone/>
            </a:pPr>
            <a:r>
              <a:rPr lang="en-US" sz="1500" b="1" dirty="0" smtClean="0">
                <a:latin typeface="Times New Roman" panose="02020603050405020304" pitchFamily="18" charset="0"/>
                <a:cs typeface="Times New Roman" panose="02020603050405020304" pitchFamily="18" charset="0"/>
              </a:rPr>
              <a:t>A</a:t>
            </a:r>
            <a:r>
              <a:rPr lang="en-US" sz="1500" b="1" baseline="-25000" dirty="0" smtClean="0">
                <a:latin typeface="Times New Roman" panose="02020603050405020304" pitchFamily="18" charset="0"/>
                <a:cs typeface="Times New Roman" panose="02020603050405020304" pitchFamily="18" charset="0"/>
              </a:rPr>
              <a:t>2</a:t>
            </a:r>
            <a:r>
              <a:rPr lang="en-US" sz="1500" b="1" dirty="0" smtClean="0">
                <a:latin typeface="Times New Roman" panose="02020603050405020304" pitchFamily="18" charset="0"/>
                <a:cs typeface="Times New Roman" panose="02020603050405020304" pitchFamily="18" charset="0"/>
              </a:rPr>
              <a:t> Gene</a:t>
            </a:r>
          </a:p>
          <a:p>
            <a:pPr marL="0" indent="0" algn="just">
              <a:buNone/>
            </a:pPr>
            <a:r>
              <a:rPr lang="en-US" sz="1500" dirty="0" smtClean="0">
                <a:latin typeface="Times New Roman" panose="02020603050405020304" pitchFamily="18" charset="0"/>
                <a:cs typeface="Times New Roman" panose="02020603050405020304" pitchFamily="18" charset="0"/>
              </a:rPr>
              <a:t>		</a:t>
            </a:r>
            <a:r>
              <a:rPr lang="en-US" sz="1500" b="1" dirty="0" smtClean="0">
                <a:latin typeface="Times New Roman" panose="02020603050405020304" pitchFamily="18" charset="0"/>
                <a:cs typeface="Times New Roman" panose="02020603050405020304" pitchFamily="18" charset="0"/>
              </a:rPr>
              <a:t>A</a:t>
            </a:r>
            <a:r>
              <a:rPr lang="en-US" sz="1500" b="1" baseline="-25000" dirty="0" smtClean="0">
                <a:latin typeface="Times New Roman" panose="02020603050405020304" pitchFamily="18" charset="0"/>
                <a:cs typeface="Times New Roman" panose="02020603050405020304" pitchFamily="18" charset="0"/>
              </a:rPr>
              <a:t>2</a:t>
            </a:r>
            <a:r>
              <a:rPr lang="en-US" sz="1500" b="1" dirty="0" smtClean="0">
                <a:latin typeface="Times New Roman" panose="02020603050405020304" pitchFamily="18" charset="0"/>
                <a:cs typeface="Times New Roman" panose="02020603050405020304" pitchFamily="18" charset="0"/>
              </a:rPr>
              <a:t>=A2A2</a:t>
            </a:r>
          </a:p>
          <a:p>
            <a:pPr marL="0" indent="0" algn="just">
              <a:buNone/>
            </a:pPr>
            <a:r>
              <a:rPr lang="en-US" sz="1500" b="1" u="sng" dirty="0" smtClean="0">
                <a:latin typeface="Times New Roman" panose="02020603050405020304" pitchFamily="18" charset="0"/>
                <a:cs typeface="Times New Roman" panose="02020603050405020304" pitchFamily="18" charset="0"/>
              </a:rPr>
              <a:t>Genotype		Frequency		Value		GV</a:t>
            </a:r>
          </a:p>
          <a:p>
            <a:pPr marL="0" indent="0" algn="just">
              <a:buNone/>
            </a:pPr>
            <a:r>
              <a:rPr lang="en-US" sz="1500" dirty="0" smtClean="0">
                <a:latin typeface="Times New Roman" panose="02020603050405020304" pitchFamily="18" charset="0"/>
                <a:cs typeface="Times New Roman" panose="02020603050405020304" pitchFamily="18" charset="0"/>
              </a:rPr>
              <a:t>   A</a:t>
            </a:r>
            <a:r>
              <a:rPr lang="en-US" sz="1500" baseline="-25000" dirty="0" smtClean="0">
                <a:latin typeface="Times New Roman" panose="02020603050405020304" pitchFamily="18" charset="0"/>
                <a:cs typeface="Times New Roman" panose="02020603050405020304" pitchFamily="18" charset="0"/>
              </a:rPr>
              <a:t>1</a:t>
            </a:r>
            <a:r>
              <a:rPr lang="en-US" sz="1500" dirty="0" smtClean="0">
                <a:latin typeface="Times New Roman" panose="02020603050405020304" pitchFamily="18" charset="0"/>
                <a:cs typeface="Times New Roman" panose="02020603050405020304" pitchFamily="18" charset="0"/>
              </a:rPr>
              <a:t>A</a:t>
            </a:r>
            <a:r>
              <a:rPr lang="en-US" sz="1500" baseline="-25000" dirty="0" smtClean="0">
                <a:latin typeface="Times New Roman" panose="02020603050405020304" pitchFamily="18" charset="0"/>
                <a:cs typeface="Times New Roman" panose="02020603050405020304" pitchFamily="18" charset="0"/>
              </a:rPr>
              <a:t>2</a:t>
            </a:r>
            <a:r>
              <a:rPr lang="en-US" sz="1500" dirty="0" smtClean="0">
                <a:latin typeface="Times New Roman" panose="02020603050405020304" pitchFamily="18" charset="0"/>
                <a:cs typeface="Times New Roman" panose="02020603050405020304" pitchFamily="18" charset="0"/>
              </a:rPr>
              <a:t>		     p		   d		 pd</a:t>
            </a:r>
          </a:p>
          <a:p>
            <a:pPr marL="0" indent="0" algn="just">
              <a:buNone/>
            </a:pPr>
            <a:r>
              <a:rPr lang="en-US" sz="1500" dirty="0" smtClean="0">
                <a:latin typeface="Times New Roman" panose="02020603050405020304" pitchFamily="18" charset="0"/>
                <a:cs typeface="Times New Roman" panose="02020603050405020304" pitchFamily="18" charset="0"/>
              </a:rPr>
              <a:t>   A</a:t>
            </a:r>
            <a:r>
              <a:rPr lang="en-US" sz="1500" baseline="-25000" dirty="0" smtClean="0">
                <a:latin typeface="Times New Roman" panose="02020603050405020304" pitchFamily="18" charset="0"/>
                <a:cs typeface="Times New Roman" panose="02020603050405020304" pitchFamily="18" charset="0"/>
              </a:rPr>
              <a:t>2</a:t>
            </a:r>
            <a:r>
              <a:rPr lang="en-US" sz="1500" dirty="0" smtClean="0">
                <a:latin typeface="Times New Roman" panose="02020603050405020304" pitchFamily="18" charset="0"/>
                <a:cs typeface="Times New Roman" panose="02020603050405020304" pitchFamily="18" charset="0"/>
              </a:rPr>
              <a:t>A</a:t>
            </a:r>
            <a:r>
              <a:rPr lang="en-US" sz="1500" baseline="-25000" dirty="0" smtClean="0">
                <a:latin typeface="Times New Roman" panose="02020603050405020304" pitchFamily="18" charset="0"/>
                <a:cs typeface="Times New Roman" panose="02020603050405020304" pitchFamily="18" charset="0"/>
              </a:rPr>
              <a:t>2</a:t>
            </a:r>
            <a:r>
              <a:rPr lang="en-US" sz="1500" dirty="0" smtClean="0">
                <a:latin typeface="Times New Roman" panose="02020603050405020304" pitchFamily="18" charset="0"/>
                <a:cs typeface="Times New Roman" panose="02020603050405020304" pitchFamily="18" charset="0"/>
              </a:rPr>
              <a:t>		     q		   -a		-</a:t>
            </a:r>
            <a:r>
              <a:rPr lang="en-US" sz="1500" dirty="0" err="1" smtClean="0">
                <a:latin typeface="Times New Roman" panose="02020603050405020304" pitchFamily="18" charset="0"/>
                <a:cs typeface="Times New Roman" panose="02020603050405020304" pitchFamily="18" charset="0"/>
              </a:rPr>
              <a:t>aq</a:t>
            </a:r>
            <a:endParaRPr lang="en-US" sz="1500" dirty="0" smtClean="0">
              <a:latin typeface="Times New Roman" panose="02020603050405020304" pitchFamily="18" charset="0"/>
              <a:cs typeface="Times New Roman" panose="02020603050405020304" pitchFamily="18" charset="0"/>
            </a:endParaRPr>
          </a:p>
          <a:p>
            <a:pPr marL="0" indent="0" algn="just">
              <a:buNone/>
            </a:pPr>
            <a:r>
              <a:rPr lang="en-US" sz="1500" dirty="0" smtClean="0">
                <a:latin typeface="Times New Roman" panose="02020603050405020304" pitchFamily="18" charset="0"/>
                <a:cs typeface="Times New Roman" panose="02020603050405020304" pitchFamily="18" charset="0"/>
              </a:rPr>
              <a:t>_____________________________________________________________</a:t>
            </a:r>
          </a:p>
          <a:p>
            <a:pPr>
              <a:buNone/>
            </a:pPr>
            <a:endParaRPr lang="en-US" sz="1500" dirty="0" smtClean="0">
              <a:latin typeface="Times New Roman" panose="02020603050405020304" pitchFamily="18" charset="0"/>
              <a:cs typeface="Times New Roman" panose="02020603050405020304" pitchFamily="18" charset="0"/>
            </a:endParaRPr>
          </a:p>
          <a:p>
            <a:pPr>
              <a:buNone/>
            </a:pPr>
            <a:r>
              <a:rPr lang="en-US" sz="1500" dirty="0" smtClean="0">
                <a:latin typeface="Times New Roman" panose="02020603050405020304" pitchFamily="18" charset="0"/>
                <a:cs typeface="Times New Roman" panose="02020603050405020304" pitchFamily="18" charset="0"/>
              </a:rPr>
              <a:t>Genotypic value of A</a:t>
            </a:r>
            <a:r>
              <a:rPr lang="en-US" sz="1500" baseline="-25000" dirty="0" smtClean="0">
                <a:latin typeface="Times New Roman" panose="02020603050405020304" pitchFamily="18" charset="0"/>
                <a:cs typeface="Times New Roman" panose="02020603050405020304" pitchFamily="18" charset="0"/>
              </a:rPr>
              <a:t>1</a:t>
            </a:r>
            <a:r>
              <a:rPr lang="en-US" sz="1500" dirty="0" smtClean="0">
                <a:latin typeface="Times New Roman" panose="02020603050405020304" pitchFamily="18" charset="0"/>
                <a:cs typeface="Times New Roman" panose="02020603050405020304" pitchFamily="18" charset="0"/>
              </a:rPr>
              <a:t>A</a:t>
            </a:r>
            <a:r>
              <a:rPr lang="en-US" sz="1500" baseline="-25000" dirty="0" smtClean="0">
                <a:latin typeface="Times New Roman" panose="02020603050405020304" pitchFamily="18" charset="0"/>
                <a:cs typeface="Times New Roman" panose="02020603050405020304" pitchFamily="18" charset="0"/>
              </a:rPr>
              <a:t>2</a:t>
            </a:r>
            <a:r>
              <a:rPr lang="en-US" sz="1500" dirty="0" smtClean="0">
                <a:latin typeface="Times New Roman" panose="02020603050405020304" pitchFamily="18" charset="0"/>
                <a:cs typeface="Times New Roman" panose="02020603050405020304" pitchFamily="18" charset="0"/>
              </a:rPr>
              <a:t> &amp; A</a:t>
            </a:r>
            <a:r>
              <a:rPr lang="en-US" sz="1500" baseline="-25000" dirty="0" smtClean="0">
                <a:latin typeface="Times New Roman" panose="02020603050405020304" pitchFamily="18" charset="0"/>
                <a:cs typeface="Times New Roman" panose="02020603050405020304" pitchFamily="18" charset="0"/>
              </a:rPr>
              <a:t>2</a:t>
            </a:r>
            <a:r>
              <a:rPr lang="en-US" sz="1500" dirty="0" smtClean="0">
                <a:latin typeface="Times New Roman" panose="02020603050405020304" pitchFamily="18" charset="0"/>
                <a:cs typeface="Times New Roman" panose="02020603050405020304" pitchFamily="18" charset="0"/>
              </a:rPr>
              <a:t>A</a:t>
            </a:r>
            <a:r>
              <a:rPr lang="en-US" sz="1500" baseline="-25000" dirty="0" smtClean="0">
                <a:latin typeface="Times New Roman" panose="02020603050405020304" pitchFamily="18" charset="0"/>
                <a:cs typeface="Times New Roman" panose="02020603050405020304" pitchFamily="18" charset="0"/>
              </a:rPr>
              <a:t>2</a:t>
            </a:r>
            <a:r>
              <a:rPr lang="en-US" sz="1500" dirty="0" smtClean="0">
                <a:latin typeface="Times New Roman" panose="02020603050405020304" pitchFamily="18" charset="0"/>
                <a:cs typeface="Times New Roman" panose="02020603050405020304" pitchFamily="18" charset="0"/>
              </a:rPr>
              <a:t> = pd-</a:t>
            </a:r>
            <a:r>
              <a:rPr lang="en-US" sz="1500" dirty="0" err="1" smtClean="0">
                <a:latin typeface="Times New Roman" panose="02020603050405020304" pitchFamily="18" charset="0"/>
                <a:cs typeface="Times New Roman" panose="02020603050405020304" pitchFamily="18" charset="0"/>
              </a:rPr>
              <a:t>aq</a:t>
            </a:r>
            <a:endParaRPr lang="en-US" sz="1500" dirty="0" smtClean="0">
              <a:latin typeface="Times New Roman" panose="02020603050405020304" pitchFamily="18" charset="0"/>
              <a:cs typeface="Times New Roman" panose="02020603050405020304" pitchFamily="18" charset="0"/>
            </a:endParaRPr>
          </a:p>
          <a:p>
            <a:pPr>
              <a:buNone/>
            </a:pPr>
            <a:r>
              <a:rPr lang="en-US" sz="1500" dirty="0" smtClean="0">
                <a:latin typeface="Times New Roman" panose="02020603050405020304" pitchFamily="18" charset="0"/>
                <a:cs typeface="Times New Roman" panose="02020603050405020304" pitchFamily="18" charset="0"/>
              </a:rPr>
              <a:t>Average effect of A</a:t>
            </a:r>
            <a:r>
              <a:rPr lang="en-US" sz="1500" baseline="-25000" dirty="0" smtClean="0">
                <a:latin typeface="Times New Roman" panose="02020603050405020304" pitchFamily="18" charset="0"/>
                <a:cs typeface="Times New Roman" panose="02020603050405020304" pitchFamily="18" charset="0"/>
              </a:rPr>
              <a:t>2</a:t>
            </a:r>
            <a:r>
              <a:rPr lang="en-US" sz="1500" dirty="0" smtClean="0">
                <a:latin typeface="Times New Roman" panose="02020603050405020304" pitchFamily="18" charset="0"/>
                <a:cs typeface="Times New Roman" panose="02020603050405020304" pitchFamily="18" charset="0"/>
              </a:rPr>
              <a:t>=X</a:t>
            </a:r>
            <a:r>
              <a:rPr lang="en-US" sz="1500" baseline="-25000" dirty="0" smtClean="0">
                <a:latin typeface="Times New Roman" panose="02020603050405020304" pitchFamily="18" charset="0"/>
                <a:cs typeface="Times New Roman" panose="02020603050405020304" pitchFamily="18" charset="0"/>
              </a:rPr>
              <a:t>2</a:t>
            </a:r>
            <a:r>
              <a:rPr lang="en-US" sz="1500" dirty="0" smtClean="0">
                <a:latin typeface="Times New Roman" panose="02020603050405020304" pitchFamily="18" charset="0"/>
                <a:cs typeface="Times New Roman" panose="02020603050405020304" pitchFamily="18" charset="0"/>
              </a:rPr>
              <a:t>	=-pd-</a:t>
            </a:r>
            <a:r>
              <a:rPr lang="en-US" sz="1500" dirty="0" err="1" smtClean="0">
                <a:latin typeface="Times New Roman" panose="02020603050405020304" pitchFamily="18" charset="0"/>
                <a:cs typeface="Times New Roman" panose="02020603050405020304" pitchFamily="18" charset="0"/>
              </a:rPr>
              <a:t>aq</a:t>
            </a:r>
            <a:r>
              <a:rPr lang="en-US" sz="1500" dirty="0" smtClean="0">
                <a:latin typeface="Times New Roman" panose="02020603050405020304" pitchFamily="18" charset="0"/>
                <a:cs typeface="Times New Roman" panose="02020603050405020304" pitchFamily="18" charset="0"/>
              </a:rPr>
              <a:t> -[a(p-q)+2pqd]</a:t>
            </a:r>
          </a:p>
          <a:p>
            <a:pPr>
              <a:buNone/>
            </a:pPr>
            <a:r>
              <a:rPr lang="en-US" sz="1500" dirty="0" smtClean="0">
                <a:latin typeface="Times New Roman" panose="02020603050405020304" pitchFamily="18" charset="0"/>
                <a:cs typeface="Times New Roman" panose="02020603050405020304" pitchFamily="18" charset="0"/>
              </a:rPr>
              <a:t>				= pd- </a:t>
            </a:r>
            <a:r>
              <a:rPr lang="en-US" sz="1500" dirty="0" err="1" smtClean="0">
                <a:latin typeface="Times New Roman" panose="02020603050405020304" pitchFamily="18" charset="0"/>
                <a:cs typeface="Times New Roman" panose="02020603050405020304" pitchFamily="18" charset="0"/>
              </a:rPr>
              <a:t>aq</a:t>
            </a:r>
            <a:r>
              <a:rPr lang="en-US" sz="1500" dirty="0" smtClean="0">
                <a:latin typeface="Times New Roman" panose="02020603050405020304" pitchFamily="18" charset="0"/>
                <a:cs typeface="Times New Roman" panose="02020603050405020304" pitchFamily="18" charset="0"/>
              </a:rPr>
              <a:t> – </a:t>
            </a:r>
            <a:r>
              <a:rPr lang="en-US" sz="1500" dirty="0" err="1" smtClean="0">
                <a:latin typeface="Times New Roman" panose="02020603050405020304" pitchFamily="18" charset="0"/>
                <a:cs typeface="Times New Roman" panose="02020603050405020304" pitchFamily="18" charset="0"/>
              </a:rPr>
              <a:t>ap</a:t>
            </a:r>
            <a:r>
              <a:rPr lang="en-US" sz="1500" dirty="0" smtClean="0">
                <a:latin typeface="Times New Roman" panose="02020603050405020304" pitchFamily="18" charset="0"/>
                <a:cs typeface="Times New Roman" panose="02020603050405020304" pitchFamily="18" charset="0"/>
              </a:rPr>
              <a:t> +</a:t>
            </a:r>
            <a:r>
              <a:rPr lang="en-US" sz="1500" dirty="0" err="1" smtClean="0">
                <a:latin typeface="Times New Roman" panose="02020603050405020304" pitchFamily="18" charset="0"/>
                <a:cs typeface="Times New Roman" panose="02020603050405020304" pitchFamily="18" charset="0"/>
              </a:rPr>
              <a:t>aq</a:t>
            </a:r>
            <a:r>
              <a:rPr lang="en-US" sz="1500" dirty="0" smtClean="0">
                <a:latin typeface="Times New Roman" panose="02020603050405020304" pitchFamily="18" charset="0"/>
                <a:cs typeface="Times New Roman" panose="02020603050405020304" pitchFamily="18" charset="0"/>
              </a:rPr>
              <a:t> - 2pqd</a:t>
            </a:r>
          </a:p>
          <a:p>
            <a:pPr>
              <a:buNone/>
            </a:pPr>
            <a:r>
              <a:rPr lang="en-US" sz="1500" dirty="0" smtClean="0">
                <a:latin typeface="Times New Roman" panose="02020603050405020304" pitchFamily="18" charset="0"/>
                <a:cs typeface="Times New Roman" panose="02020603050405020304" pitchFamily="18" charset="0"/>
              </a:rPr>
              <a:t>				= p[-a+d-2qd]</a:t>
            </a:r>
          </a:p>
          <a:p>
            <a:pPr>
              <a:buNone/>
            </a:pPr>
            <a:r>
              <a:rPr lang="en-US" sz="1500" dirty="0" smtClean="0">
                <a:latin typeface="Times New Roman" panose="02020603050405020304" pitchFamily="18" charset="0"/>
                <a:cs typeface="Times New Roman" panose="02020603050405020304" pitchFamily="18" charset="0"/>
              </a:rPr>
              <a:t>				= -p[a-d(p+q-2q)]</a:t>
            </a:r>
          </a:p>
          <a:p>
            <a:pPr>
              <a:buNone/>
            </a:pPr>
            <a:r>
              <a:rPr lang="en-US" sz="1500" dirty="0" smtClean="0">
                <a:latin typeface="Times New Roman" panose="02020603050405020304" pitchFamily="18" charset="0"/>
                <a:cs typeface="Times New Roman" panose="02020603050405020304" pitchFamily="18" charset="0"/>
              </a:rPr>
              <a:t>				= -p[</a:t>
            </a:r>
            <a:r>
              <a:rPr lang="en-US" sz="1500" dirty="0" err="1" smtClean="0">
                <a:latin typeface="Times New Roman" panose="02020603050405020304" pitchFamily="18" charset="0"/>
                <a:cs typeface="Times New Roman" panose="02020603050405020304" pitchFamily="18" charset="0"/>
              </a:rPr>
              <a:t>a+d</a:t>
            </a:r>
            <a:r>
              <a:rPr lang="en-US" sz="1500" dirty="0" smtClean="0">
                <a:latin typeface="Times New Roman" panose="02020603050405020304" pitchFamily="18" charset="0"/>
                <a:cs typeface="Times New Roman" panose="02020603050405020304" pitchFamily="18" charset="0"/>
              </a:rPr>
              <a:t>(q-p)]</a:t>
            </a:r>
          </a:p>
          <a:p>
            <a:pPr>
              <a:buNone/>
            </a:pPr>
            <a:r>
              <a:rPr lang="en-US" sz="1500" dirty="0" smtClean="0">
                <a:latin typeface="Times New Roman" panose="02020603050405020304" pitchFamily="18" charset="0"/>
                <a:cs typeface="Times New Roman" panose="02020603050405020304" pitchFamily="18" charset="0"/>
              </a:rPr>
              <a:t>				</a:t>
            </a:r>
          </a:p>
          <a:p>
            <a:pPr>
              <a:buNone/>
            </a:pPr>
            <a:r>
              <a:rPr lang="en-US" sz="1500" dirty="0" smtClean="0">
                <a:latin typeface="Times New Roman" panose="02020603050405020304" pitchFamily="18" charset="0"/>
                <a:cs typeface="Times New Roman" panose="02020603050405020304" pitchFamily="18" charset="0"/>
              </a:rPr>
              <a:t>			Thus,  X</a:t>
            </a:r>
            <a:r>
              <a:rPr lang="en-US" sz="1500" baseline="-25000" dirty="0" smtClean="0">
                <a:latin typeface="Times New Roman" panose="02020603050405020304" pitchFamily="18" charset="0"/>
                <a:cs typeface="Times New Roman" panose="02020603050405020304" pitchFamily="18" charset="0"/>
              </a:rPr>
              <a:t>1</a:t>
            </a:r>
            <a:r>
              <a:rPr lang="en-US" sz="1500" dirty="0" smtClean="0">
                <a:latin typeface="Times New Roman" panose="02020603050405020304" pitchFamily="18" charset="0"/>
                <a:cs typeface="Times New Roman" panose="02020603050405020304" pitchFamily="18" charset="0"/>
              </a:rPr>
              <a:t>	= q[</a:t>
            </a:r>
            <a:r>
              <a:rPr lang="en-US" sz="1500" dirty="0" err="1" smtClean="0">
                <a:latin typeface="Times New Roman" panose="02020603050405020304" pitchFamily="18" charset="0"/>
                <a:cs typeface="Times New Roman" panose="02020603050405020304" pitchFamily="18" charset="0"/>
              </a:rPr>
              <a:t>a+d</a:t>
            </a:r>
            <a:r>
              <a:rPr lang="en-US" sz="1500" dirty="0" smtClean="0">
                <a:latin typeface="Times New Roman" panose="02020603050405020304" pitchFamily="18" charset="0"/>
                <a:cs typeface="Times New Roman" panose="02020603050405020304" pitchFamily="18" charset="0"/>
              </a:rPr>
              <a:t>(q-p)]</a:t>
            </a:r>
          </a:p>
          <a:p>
            <a:pPr>
              <a:buNone/>
            </a:pPr>
            <a:r>
              <a:rPr lang="en-US" sz="1500" dirty="0" smtClean="0">
                <a:latin typeface="Times New Roman" panose="02020603050405020304" pitchFamily="18" charset="0"/>
                <a:cs typeface="Times New Roman" panose="02020603050405020304" pitchFamily="18" charset="0"/>
              </a:rPr>
              <a:t>			            X</a:t>
            </a:r>
            <a:r>
              <a:rPr lang="en-US" sz="1500" baseline="-25000" dirty="0" smtClean="0">
                <a:latin typeface="Times New Roman" panose="02020603050405020304" pitchFamily="18" charset="0"/>
                <a:cs typeface="Times New Roman" panose="02020603050405020304" pitchFamily="18" charset="0"/>
              </a:rPr>
              <a:t>2</a:t>
            </a:r>
            <a:r>
              <a:rPr lang="en-US" sz="1500" dirty="0" smtClean="0">
                <a:latin typeface="Times New Roman" panose="02020603050405020304" pitchFamily="18" charset="0"/>
                <a:cs typeface="Times New Roman" panose="02020603050405020304" pitchFamily="18" charset="0"/>
              </a:rPr>
              <a:t>	= -p[</a:t>
            </a:r>
            <a:r>
              <a:rPr lang="en-US" sz="1500" dirty="0" err="1" smtClean="0">
                <a:latin typeface="Times New Roman" panose="02020603050405020304" pitchFamily="18" charset="0"/>
                <a:cs typeface="Times New Roman" panose="02020603050405020304" pitchFamily="18" charset="0"/>
              </a:rPr>
              <a:t>a+d</a:t>
            </a:r>
            <a:r>
              <a:rPr lang="en-US" sz="1500" dirty="0" smtClean="0">
                <a:latin typeface="Times New Roman" panose="02020603050405020304" pitchFamily="18" charset="0"/>
                <a:cs typeface="Times New Roman" panose="02020603050405020304" pitchFamily="18" charset="0"/>
              </a:rPr>
              <a:t>(q-p)]</a:t>
            </a:r>
            <a:endParaRPr lang="en-IN" sz="1500" dirty="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V="1">
            <a:off x="1285852" y="571480"/>
            <a:ext cx="1071570" cy="28575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285852" y="928670"/>
            <a:ext cx="1071570" cy="2143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500726"/>
          </a:xfrm>
        </p:spPr>
        <p:txBody>
          <a:bodyPr>
            <a:normAutofit fontScale="92500" lnSpcReduction="10000"/>
          </a:bodyPr>
          <a:lstStyle/>
          <a:p>
            <a:pPr marL="0" indent="0" algn="just">
              <a:buNone/>
            </a:pPr>
            <a:r>
              <a:rPr lang="en-US" sz="2000" dirty="0" smtClean="0">
                <a:latin typeface="Times New Roman" panose="02020603050405020304" pitchFamily="18" charset="0"/>
                <a:cs typeface="Times New Roman" panose="02020603050405020304" pitchFamily="18" charset="0"/>
              </a:rPr>
              <a:t>Average effect of gene in terms of gene substitution.</a:t>
            </a:r>
          </a:p>
          <a:p>
            <a:pPr marL="0" indent="0" algn="just">
              <a:buNone/>
            </a:pPr>
            <a:r>
              <a:rPr lang="en-US" sz="2000" dirty="0" smtClean="0">
                <a:latin typeface="Times New Roman" panose="02020603050405020304" pitchFamily="18" charset="0"/>
                <a:cs typeface="Times New Roman" panose="02020603050405020304" pitchFamily="18" charset="0"/>
              </a:rPr>
              <a:t>Suppose, x=average effect of gene in terms of gene substitution &amp; A2 is substituted by A1.</a:t>
            </a:r>
          </a:p>
          <a:p>
            <a:pPr marL="0" indent="0" algn="just">
              <a:buNone/>
            </a:pPr>
            <a:r>
              <a:rPr lang="en-US" sz="2000" dirty="0" smtClean="0">
                <a:latin typeface="Times New Roman" panose="02020603050405020304" pitchFamily="18" charset="0"/>
                <a:cs typeface="Times New Roman" panose="02020603050405020304" pitchFamily="18" charset="0"/>
              </a:rPr>
              <a:t>		</a:t>
            </a:r>
            <a:r>
              <a:rPr lang="en-US" sz="2000" b="1" u="sng" dirty="0" smtClean="0">
                <a:latin typeface="Times New Roman" panose="02020603050405020304" pitchFamily="18" charset="0"/>
                <a:cs typeface="Times New Roman" panose="02020603050405020304" pitchFamily="18" charset="0"/>
              </a:rPr>
              <a:t>Genotype	Freq.		Amount of change</a:t>
            </a:r>
            <a:endParaRPr lang="en-US" sz="2000" u="sng"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Thus, 	A1A2	A1A1				          p(a-d)</a:t>
            </a:r>
          </a:p>
          <a:p>
            <a:pPr marL="0" indent="0" algn="just">
              <a:buNone/>
            </a:pPr>
            <a:r>
              <a:rPr lang="en-US" sz="2000" dirty="0" smtClean="0">
                <a:latin typeface="Times New Roman" panose="02020603050405020304" pitchFamily="18" charset="0"/>
                <a:cs typeface="Times New Roman" panose="02020603050405020304" pitchFamily="18" charset="0"/>
              </a:rPr>
              <a:t>               d	    a		    p</a:t>
            </a:r>
          </a:p>
          <a:p>
            <a:pPr marL="0" indent="0" algn="just">
              <a:buNone/>
            </a:pPr>
            <a:r>
              <a:rPr lang="en-US" sz="2000" dirty="0" smtClean="0">
                <a:latin typeface="Times New Roman" panose="02020603050405020304" pitchFamily="18" charset="0"/>
                <a:cs typeface="Times New Roman" panose="02020603050405020304" pitchFamily="18" charset="0"/>
              </a:rPr>
              <a:t>Amount of change = p(a-d)</a:t>
            </a:r>
          </a:p>
          <a:p>
            <a:pPr marL="0" indent="0" algn="just">
              <a:buNone/>
            </a:pPr>
            <a:r>
              <a:rPr lang="en-US" sz="2000" b="1" dirty="0" smtClean="0">
                <a:latin typeface="Times New Roman" panose="02020603050405020304" pitchFamily="18" charset="0"/>
                <a:cs typeface="Times New Roman" panose="02020603050405020304" pitchFamily="18" charset="0"/>
              </a:rPr>
              <a:t>          </a:t>
            </a:r>
            <a:r>
              <a:rPr lang="en-US" sz="2000" b="1" u="sng" dirty="0" smtClean="0">
                <a:latin typeface="Times New Roman" panose="02020603050405020304" pitchFamily="18" charset="0"/>
                <a:cs typeface="Times New Roman" panose="02020603050405020304" pitchFamily="18" charset="0"/>
              </a:rPr>
              <a:t>A2A2	A1A2		Freq.</a:t>
            </a:r>
          </a:p>
          <a:p>
            <a:pPr marL="0" indent="0" algn="just">
              <a:buNone/>
            </a:pPr>
            <a:r>
              <a:rPr lang="en-US" sz="2000" dirty="0" smtClean="0">
                <a:latin typeface="Times New Roman" panose="02020603050405020304" pitchFamily="18" charset="0"/>
                <a:cs typeface="Times New Roman" panose="02020603050405020304" pitchFamily="18" charset="0"/>
              </a:rPr>
              <a:t>            -a	                    d		   q		</a:t>
            </a:r>
            <a:r>
              <a:rPr lang="en-US" sz="2000" dirty="0" err="1" smtClean="0">
                <a:latin typeface="Times New Roman" panose="02020603050405020304" pitchFamily="18" charset="0"/>
                <a:cs typeface="Times New Roman" panose="02020603050405020304" pitchFamily="18" charset="0"/>
              </a:rPr>
              <a:t>q</a:t>
            </a:r>
            <a:r>
              <a:rPr lang="en-US" sz="2000" dirty="0" smtClean="0">
                <a:latin typeface="Times New Roman" panose="02020603050405020304" pitchFamily="18" charset="0"/>
                <a:cs typeface="Times New Roman" panose="02020603050405020304" pitchFamily="18" charset="0"/>
              </a:rPr>
              <a:t>(d-(-a))</a:t>
            </a:r>
          </a:p>
          <a:p>
            <a:pPr marL="0" indent="0" algn="just">
              <a:buNone/>
            </a:pPr>
            <a:r>
              <a:rPr lang="en-US" sz="2000" dirty="0" smtClean="0">
                <a:latin typeface="Times New Roman" panose="02020603050405020304" pitchFamily="18" charset="0"/>
                <a:cs typeface="Times New Roman" panose="02020603050405020304" pitchFamily="18" charset="0"/>
              </a:rPr>
              <a:t>						=q(</a:t>
            </a:r>
            <a:r>
              <a:rPr lang="en-US" sz="2000" dirty="0" err="1" smtClean="0">
                <a:latin typeface="Times New Roman" panose="02020603050405020304" pitchFamily="18" charset="0"/>
                <a:cs typeface="Times New Roman" panose="02020603050405020304" pitchFamily="18" charset="0"/>
              </a:rPr>
              <a:t>d+a</a:t>
            </a:r>
            <a:r>
              <a:rPr lang="en-US" sz="2000" dirty="0" smtClean="0">
                <a:latin typeface="Times New Roman" panose="02020603050405020304" pitchFamily="18" charset="0"/>
                <a:cs typeface="Times New Roman" panose="02020603050405020304" pitchFamily="18" charset="0"/>
              </a:rPr>
              <a:t>)</a:t>
            </a:r>
          </a:p>
          <a:p>
            <a:pPr marL="0" indent="0" algn="just">
              <a:buNone/>
            </a:pPr>
            <a:r>
              <a:rPr lang="en-US" sz="2000" dirty="0" smtClean="0">
                <a:latin typeface="Times New Roman" panose="02020603050405020304" pitchFamily="18" charset="0"/>
                <a:cs typeface="Times New Roman" panose="02020603050405020304" pitchFamily="18" charset="0"/>
              </a:rPr>
              <a:t>Overall change in mean genotypic value  = p(a-d)+q(</a:t>
            </a:r>
            <a:r>
              <a:rPr lang="en-US" sz="2000" dirty="0" err="1" smtClean="0">
                <a:latin typeface="Times New Roman" panose="02020603050405020304" pitchFamily="18" charset="0"/>
                <a:cs typeface="Times New Roman" panose="02020603050405020304" pitchFamily="18" charset="0"/>
              </a:rPr>
              <a:t>d+a</a:t>
            </a:r>
            <a:r>
              <a:rPr lang="en-US" sz="2000" dirty="0" smtClean="0">
                <a:latin typeface="Times New Roman" panose="02020603050405020304" pitchFamily="18" charset="0"/>
                <a:cs typeface="Times New Roman" panose="02020603050405020304" pitchFamily="18" charset="0"/>
              </a:rPr>
              <a:t>)</a:t>
            </a:r>
          </a:p>
          <a:p>
            <a:pPr marL="0" indent="0" algn="just">
              <a:buNone/>
            </a:pPr>
            <a:r>
              <a:rPr lang="en-US" sz="2000" dirty="0" smtClean="0">
                <a:latin typeface="Times New Roman" panose="02020603050405020304" pitchFamily="18" charset="0"/>
                <a:cs typeface="Times New Roman" panose="02020603050405020304" pitchFamily="18" charset="0"/>
              </a:rPr>
              <a:t>				      = </a:t>
            </a:r>
            <a:r>
              <a:rPr lang="en-US" sz="2000" dirty="0" err="1" smtClean="0">
                <a:latin typeface="Times New Roman" panose="02020603050405020304" pitchFamily="18" charset="0"/>
                <a:cs typeface="Times New Roman" panose="02020603050405020304" pitchFamily="18" charset="0"/>
              </a:rPr>
              <a:t>ap-pd+qd+aq</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 a(</a:t>
            </a:r>
            <a:r>
              <a:rPr lang="en-US" sz="2000" dirty="0" err="1" smtClean="0">
                <a:latin typeface="Times New Roman" panose="02020603050405020304" pitchFamily="18" charset="0"/>
                <a:cs typeface="Times New Roman" panose="02020603050405020304" pitchFamily="18" charset="0"/>
              </a:rPr>
              <a:t>P+q</a:t>
            </a:r>
            <a:r>
              <a:rPr lang="en-US" sz="2000" dirty="0" smtClean="0">
                <a:latin typeface="Times New Roman" panose="02020603050405020304" pitchFamily="18" charset="0"/>
                <a:cs typeface="Times New Roman" panose="02020603050405020304" pitchFamily="18" charset="0"/>
              </a:rPr>
              <a:t>)+</a:t>
            </a:r>
            <a:r>
              <a:rPr lang="en-US" sz="2000" dirty="0" err="1" smtClean="0">
                <a:latin typeface="Times New Roman" panose="02020603050405020304" pitchFamily="18" charset="0"/>
                <a:cs typeface="Times New Roman" panose="02020603050405020304" pitchFamily="18" charset="0"/>
              </a:rPr>
              <a:t>qd</a:t>
            </a:r>
            <a:r>
              <a:rPr lang="en-US" sz="2000" dirty="0" smtClean="0">
                <a:latin typeface="Times New Roman" panose="02020603050405020304" pitchFamily="18" charset="0"/>
                <a:cs typeface="Times New Roman" panose="02020603050405020304" pitchFamily="18" charset="0"/>
              </a:rPr>
              <a:t>-pd</a:t>
            </a:r>
          </a:p>
          <a:p>
            <a:pPr marL="0" indent="0" algn="just">
              <a:buNone/>
            </a:pPr>
            <a:r>
              <a:rPr lang="en-US" sz="2000" dirty="0" smtClean="0">
                <a:latin typeface="Times New Roman" panose="02020603050405020304" pitchFamily="18" charset="0"/>
                <a:cs typeface="Times New Roman" panose="02020603050405020304" pitchFamily="18" charset="0"/>
              </a:rPr>
              <a:t>				      = </a:t>
            </a:r>
            <a:r>
              <a:rPr lang="en-US" sz="2000" dirty="0" err="1" smtClean="0">
                <a:latin typeface="Times New Roman" panose="02020603050405020304" pitchFamily="18" charset="0"/>
                <a:cs typeface="Times New Roman" panose="02020603050405020304" pitchFamily="18" charset="0"/>
              </a:rPr>
              <a:t>a+d</a:t>
            </a:r>
            <a:r>
              <a:rPr lang="en-US" sz="2000" dirty="0" smtClean="0">
                <a:latin typeface="Times New Roman" panose="02020603050405020304" pitchFamily="18" charset="0"/>
                <a:cs typeface="Times New Roman" panose="02020603050405020304" pitchFamily="18" charset="0"/>
              </a:rPr>
              <a:t>(q-p)</a:t>
            </a:r>
          </a:p>
          <a:p>
            <a:pPr marL="0" indent="0" algn="just">
              <a:buNone/>
            </a:pPr>
            <a:r>
              <a:rPr lang="en-US" sz="2000" dirty="0" smtClean="0">
                <a:latin typeface="Times New Roman" panose="02020603050405020304" pitchFamily="18" charset="0"/>
                <a:cs typeface="Times New Roman" panose="02020603050405020304" pitchFamily="18" charset="0"/>
              </a:rPr>
              <a:t>	Thus, 	X1=</a:t>
            </a:r>
            <a:r>
              <a:rPr lang="en-US" sz="2000" dirty="0" err="1" smtClean="0">
                <a:latin typeface="Times New Roman" panose="02020603050405020304" pitchFamily="18" charset="0"/>
                <a:cs typeface="Times New Roman" panose="02020603050405020304" pitchFamily="18" charset="0"/>
              </a:rPr>
              <a:t>qX</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X2=</a:t>
            </a:r>
            <a:r>
              <a:rPr lang="en-US" sz="2000" dirty="0" err="1" smtClean="0">
                <a:latin typeface="Times New Roman" panose="02020603050405020304" pitchFamily="18" charset="0"/>
                <a:cs typeface="Times New Roman" panose="02020603050405020304" pitchFamily="18" charset="0"/>
              </a:rPr>
              <a:t>qX</a:t>
            </a:r>
            <a:endParaRPr lang="en-US" sz="2000" dirty="0" smtClean="0">
              <a:latin typeface="Times New Roman" panose="02020603050405020304" pitchFamily="18" charset="0"/>
              <a:cs typeface="Times New Roman" panose="02020603050405020304" pitchFamily="18" charset="0"/>
            </a:endParaRPr>
          </a:p>
          <a:p>
            <a:pPr marL="0" indent="0" algn="just">
              <a:buNone/>
            </a:pPr>
            <a:endParaRPr lang="en-IN"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US" sz="3600" dirty="0" smtClean="0">
                <a:solidFill>
                  <a:srgbClr val="FF0000"/>
                </a:solidFill>
                <a:latin typeface="Times New Roman" panose="02020603050405020304" pitchFamily="18" charset="0"/>
                <a:cs typeface="Times New Roman" panose="02020603050405020304" pitchFamily="18" charset="0"/>
              </a:rPr>
              <a:t>Breeding Value</a:t>
            </a:r>
            <a:endParaRPr lang="en-IN" sz="31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71546"/>
            <a:ext cx="8229600" cy="5054617"/>
          </a:xfrm>
        </p:spPr>
        <p:txBody>
          <a:bodyPr>
            <a:normAutofit fontScale="85000" lnSpcReduction="20000"/>
          </a:bodyPr>
          <a:lstStyle/>
          <a:p>
            <a:pPr algn="just">
              <a:buNone/>
            </a:pPr>
            <a:endParaRPr lang="en-US"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800" dirty="0" smtClean="0">
                <a:latin typeface="Times New Roman" panose="02020603050405020304" pitchFamily="18" charset="0"/>
                <a:cs typeface="Times New Roman" panose="02020603050405020304" pitchFamily="18" charset="0"/>
              </a:rPr>
              <a:t>Breeding value is the value associated with the genes carried by an individual.</a:t>
            </a:r>
          </a:p>
          <a:p>
            <a:pPr marL="0" indent="0" algn="just">
              <a:buNone/>
            </a:pPr>
            <a:endParaRPr lang="en-US" sz="2800"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800" dirty="0" smtClean="0">
                <a:latin typeface="Times New Roman" panose="02020603050405020304" pitchFamily="18" charset="0"/>
                <a:cs typeface="Times New Roman" panose="02020603050405020304" pitchFamily="18" charset="0"/>
              </a:rPr>
              <a:t>Breeding value can also be judged by the mean phenotypic value of its progeny.</a:t>
            </a:r>
          </a:p>
          <a:p>
            <a:pPr marL="0" indent="0" algn="just">
              <a:buNone/>
            </a:pPr>
            <a:endParaRPr lang="en-US" sz="2800"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800" dirty="0" smtClean="0">
                <a:latin typeface="Times New Roman" panose="02020603050405020304" pitchFamily="18" charset="0"/>
                <a:cs typeface="Times New Roman" panose="02020603050405020304" pitchFamily="18" charset="0"/>
              </a:rPr>
              <a:t>If an individual is mated to a number of individuals taken at random from the population, then its breeding value is twice the mean deviation from the population mean.</a:t>
            </a:r>
          </a:p>
          <a:p>
            <a:pPr marL="0" indent="0" algn="just">
              <a:buNone/>
            </a:pPr>
            <a:endParaRPr lang="en-US" sz="2800"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800" dirty="0" smtClean="0">
                <a:latin typeface="Times New Roman" panose="02020603050405020304" pitchFamily="18" charset="0"/>
                <a:cs typeface="Times New Roman" panose="02020603050405020304" pitchFamily="18" charset="0"/>
              </a:rPr>
              <a:t>In terms of average effect of gene, the breeding value of an individual is equal to sum of the average effect of genes it carries, the summation being made over the pair of alleles at each locus and over all loci.</a:t>
            </a:r>
            <a:endParaRPr lang="en-IN"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806998"/>
          </a:xfrm>
        </p:spPr>
        <p:txBody>
          <a:bodyPr>
            <a:normAutofit/>
          </a:bodyPr>
          <a:lstStyle/>
          <a:p>
            <a:pPr marL="0" indent="0" algn="just">
              <a:buNone/>
            </a:pPr>
            <a:endParaRPr lang="en-US" sz="2800" dirty="0" smtClean="0">
              <a:latin typeface="Times New Roman" panose="02020603050405020304" pitchFamily="18" charset="0"/>
              <a:cs typeface="Times New Roman" panose="02020603050405020304" pitchFamily="18" charset="0"/>
            </a:endParaRPr>
          </a:p>
          <a:p>
            <a:pPr marL="0" indent="0" algn="just">
              <a:buNone/>
            </a:pPr>
            <a:endParaRPr lang="en-US" sz="2800" dirty="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For a single locus with tow alleles A1 &amp; A2, the breeding values of three genotypes will be as follows:</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mean breeding value is equal to zero.</a:t>
            </a:r>
          </a:p>
          <a:p>
            <a:pPr marL="0" indent="0" algn="just">
              <a:buNone/>
            </a:pPr>
            <a:endParaRPr lang="en-US" dirty="0" smtClean="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688270745"/>
              </p:ext>
            </p:extLst>
          </p:nvPr>
        </p:nvGraphicFramePr>
        <p:xfrm>
          <a:off x="1475656" y="2924944"/>
          <a:ext cx="6049072" cy="1728192"/>
        </p:xfrm>
        <a:graphic>
          <a:graphicData uri="http://schemas.openxmlformats.org/drawingml/2006/table">
            <a:tbl>
              <a:tblPr firstRow="1" bandRow="1">
                <a:tableStyleId>{5C22544A-7EE6-4342-B048-85BDC9FD1C3A}</a:tableStyleId>
              </a:tblPr>
              <a:tblGrid>
                <a:gridCol w="1701314">
                  <a:extLst>
                    <a:ext uri="{9D8B030D-6E8A-4147-A177-3AD203B41FA5}">
                      <a16:colId xmlns:a16="http://schemas.microsoft.com/office/drawing/2014/main" xmlns="" val="20000"/>
                    </a:ext>
                  </a:extLst>
                </a:gridCol>
                <a:gridCol w="2331401">
                  <a:extLst>
                    <a:ext uri="{9D8B030D-6E8A-4147-A177-3AD203B41FA5}">
                      <a16:colId xmlns:a16="http://schemas.microsoft.com/office/drawing/2014/main" xmlns="" val="20001"/>
                    </a:ext>
                  </a:extLst>
                </a:gridCol>
                <a:gridCol w="2016357">
                  <a:extLst>
                    <a:ext uri="{9D8B030D-6E8A-4147-A177-3AD203B41FA5}">
                      <a16:colId xmlns:a16="http://schemas.microsoft.com/office/drawing/2014/main" xmlns="" val="20002"/>
                    </a:ext>
                  </a:extLst>
                </a:gridCol>
              </a:tblGrid>
              <a:tr h="432048">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Genotype</a:t>
                      </a:r>
                      <a:endParaRPr lang="en-IN"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Breeding</a:t>
                      </a:r>
                      <a:endParaRPr lang="en-IN"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Value</a:t>
                      </a:r>
                      <a:endParaRPr lang="en-IN"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432048">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A</a:t>
                      </a:r>
                      <a:r>
                        <a:rPr lang="en-US" baseline="-25000" dirty="0" smtClean="0">
                          <a:solidFill>
                            <a:schemeClr val="tx1"/>
                          </a:solidFill>
                          <a:latin typeface="Times New Roman" panose="02020603050405020304" pitchFamily="18" charset="0"/>
                          <a:cs typeface="Times New Roman" panose="02020603050405020304" pitchFamily="18" charset="0"/>
                        </a:rPr>
                        <a:t>1</a:t>
                      </a:r>
                      <a:r>
                        <a:rPr lang="en-US" dirty="0" smtClean="0">
                          <a:solidFill>
                            <a:schemeClr val="tx1"/>
                          </a:solidFill>
                          <a:latin typeface="Times New Roman" panose="02020603050405020304" pitchFamily="18" charset="0"/>
                          <a:cs typeface="Times New Roman" panose="02020603050405020304" pitchFamily="18" charset="0"/>
                        </a:rPr>
                        <a:t>A</a:t>
                      </a:r>
                      <a:r>
                        <a:rPr lang="en-US" baseline="-25000" dirty="0" smtClean="0">
                          <a:solidFill>
                            <a:schemeClr val="tx1"/>
                          </a:solidFill>
                          <a:latin typeface="Times New Roman" panose="02020603050405020304" pitchFamily="18" charset="0"/>
                          <a:cs typeface="Times New Roman" panose="02020603050405020304" pitchFamily="18" charset="0"/>
                        </a:rPr>
                        <a:t>1</a:t>
                      </a:r>
                      <a:endParaRPr lang="en-IN"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2</a:t>
                      </a:r>
                      <a:r>
                        <a:rPr lang="el-GR" dirty="0" smtClean="0">
                          <a:solidFill>
                            <a:schemeClr val="tx1"/>
                          </a:solidFill>
                          <a:latin typeface="Times New Roman" panose="02020603050405020304" pitchFamily="18" charset="0"/>
                          <a:cs typeface="Times New Roman" panose="02020603050405020304" pitchFamily="18" charset="0"/>
                        </a:rPr>
                        <a:t>α</a:t>
                      </a:r>
                      <a:r>
                        <a:rPr lang="en-US" baseline="-25000" dirty="0" smtClean="0">
                          <a:solidFill>
                            <a:schemeClr val="tx1"/>
                          </a:solidFill>
                          <a:latin typeface="Times New Roman" panose="02020603050405020304" pitchFamily="18" charset="0"/>
                          <a:cs typeface="Times New Roman" panose="02020603050405020304" pitchFamily="18" charset="0"/>
                        </a:rPr>
                        <a:t>1</a:t>
                      </a:r>
                      <a:endParaRPr lang="en-IN"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 2q</a:t>
                      </a:r>
                      <a:r>
                        <a:rPr lang="el-GR" dirty="0" smtClean="0">
                          <a:solidFill>
                            <a:schemeClr val="tx1"/>
                          </a:solidFill>
                          <a:latin typeface="Times New Roman" panose="02020603050405020304" pitchFamily="18" charset="0"/>
                          <a:cs typeface="Times New Roman" panose="02020603050405020304" pitchFamily="18" charset="0"/>
                        </a:rPr>
                        <a:t>α</a:t>
                      </a:r>
                      <a:endParaRPr lang="en-IN"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432048">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A</a:t>
                      </a:r>
                      <a:r>
                        <a:rPr lang="en-US" baseline="-25000" dirty="0" smtClean="0">
                          <a:solidFill>
                            <a:schemeClr val="tx1"/>
                          </a:solidFill>
                          <a:latin typeface="Times New Roman" panose="02020603050405020304" pitchFamily="18" charset="0"/>
                          <a:cs typeface="Times New Roman" panose="02020603050405020304" pitchFamily="18" charset="0"/>
                        </a:rPr>
                        <a:t>1</a:t>
                      </a:r>
                      <a:r>
                        <a:rPr lang="en-US" dirty="0" smtClean="0">
                          <a:solidFill>
                            <a:schemeClr val="tx1"/>
                          </a:solidFill>
                          <a:latin typeface="Times New Roman" panose="02020603050405020304" pitchFamily="18" charset="0"/>
                          <a:cs typeface="Times New Roman" panose="02020603050405020304" pitchFamily="18" charset="0"/>
                        </a:rPr>
                        <a:t>A</a:t>
                      </a:r>
                      <a:r>
                        <a:rPr lang="en-US" baseline="-25000" dirty="0" smtClean="0">
                          <a:solidFill>
                            <a:schemeClr val="tx1"/>
                          </a:solidFill>
                          <a:latin typeface="Times New Roman" panose="02020603050405020304" pitchFamily="18" charset="0"/>
                          <a:cs typeface="Times New Roman" panose="02020603050405020304" pitchFamily="18" charset="0"/>
                        </a:rPr>
                        <a:t>2</a:t>
                      </a:r>
                      <a:endParaRPr lang="en-IN"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Times New Roman" panose="02020603050405020304" pitchFamily="18" charset="0"/>
                          <a:cs typeface="Times New Roman" panose="02020603050405020304" pitchFamily="18" charset="0"/>
                        </a:rPr>
                        <a:t>α</a:t>
                      </a:r>
                      <a:r>
                        <a:rPr lang="en-US" baseline="-25000" dirty="0" smtClean="0">
                          <a:solidFill>
                            <a:schemeClr val="tx1"/>
                          </a:solidFill>
                          <a:latin typeface="Times New Roman" panose="02020603050405020304" pitchFamily="18" charset="0"/>
                          <a:cs typeface="Times New Roman" panose="02020603050405020304" pitchFamily="18" charset="0"/>
                        </a:rPr>
                        <a:t>1</a:t>
                      </a:r>
                      <a:r>
                        <a:rPr lang="en-US" dirty="0" smtClean="0">
                          <a:solidFill>
                            <a:schemeClr val="tx1"/>
                          </a:solidFill>
                          <a:latin typeface="Times New Roman" panose="02020603050405020304" pitchFamily="18" charset="0"/>
                          <a:cs typeface="Times New Roman" panose="02020603050405020304" pitchFamily="18" charset="0"/>
                        </a:rPr>
                        <a:t>+</a:t>
                      </a:r>
                      <a:r>
                        <a:rPr lang="el-GR" dirty="0" smtClean="0">
                          <a:solidFill>
                            <a:schemeClr val="tx1"/>
                          </a:solidFill>
                          <a:latin typeface="Times New Roman" panose="02020603050405020304" pitchFamily="18" charset="0"/>
                          <a:cs typeface="Times New Roman" panose="02020603050405020304" pitchFamily="18" charset="0"/>
                        </a:rPr>
                        <a:t>α</a:t>
                      </a:r>
                      <a:r>
                        <a:rPr lang="en-US" baseline="-25000" dirty="0" smtClean="0">
                          <a:solidFill>
                            <a:schemeClr val="tx1"/>
                          </a:solidFill>
                          <a:latin typeface="Times New Roman" panose="02020603050405020304" pitchFamily="18" charset="0"/>
                          <a:cs typeface="Times New Roman" panose="02020603050405020304" pitchFamily="18" charset="0"/>
                        </a:rPr>
                        <a:t>2</a:t>
                      </a:r>
                      <a:endParaRPr lang="en-IN"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 (q-p)</a:t>
                      </a:r>
                      <a:r>
                        <a:rPr lang="el-GR" dirty="0" smtClean="0">
                          <a:solidFill>
                            <a:schemeClr val="tx1"/>
                          </a:solidFill>
                          <a:latin typeface="Times New Roman" panose="02020603050405020304" pitchFamily="18" charset="0"/>
                          <a:cs typeface="Times New Roman" panose="02020603050405020304" pitchFamily="18" charset="0"/>
                        </a:rPr>
                        <a:t>α</a:t>
                      </a:r>
                      <a:endParaRPr lang="en-IN"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432048">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A</a:t>
                      </a:r>
                      <a:r>
                        <a:rPr lang="en-US" baseline="-25000" dirty="0" smtClean="0">
                          <a:solidFill>
                            <a:schemeClr val="tx1"/>
                          </a:solidFill>
                          <a:latin typeface="Times New Roman" panose="02020603050405020304" pitchFamily="18" charset="0"/>
                          <a:cs typeface="Times New Roman" panose="02020603050405020304" pitchFamily="18" charset="0"/>
                        </a:rPr>
                        <a:t>2</a:t>
                      </a:r>
                      <a:r>
                        <a:rPr lang="en-US" dirty="0" smtClean="0">
                          <a:solidFill>
                            <a:schemeClr val="tx1"/>
                          </a:solidFill>
                          <a:latin typeface="Times New Roman" panose="02020603050405020304" pitchFamily="18" charset="0"/>
                          <a:cs typeface="Times New Roman" panose="02020603050405020304" pitchFamily="18" charset="0"/>
                        </a:rPr>
                        <a:t>A</a:t>
                      </a:r>
                      <a:r>
                        <a:rPr lang="en-US" baseline="-25000" dirty="0" smtClean="0">
                          <a:solidFill>
                            <a:schemeClr val="tx1"/>
                          </a:solidFill>
                          <a:latin typeface="Times New Roman" panose="02020603050405020304" pitchFamily="18" charset="0"/>
                          <a:cs typeface="Times New Roman" panose="02020603050405020304" pitchFamily="18" charset="0"/>
                        </a:rPr>
                        <a:t>2</a:t>
                      </a:r>
                      <a:endParaRPr lang="en-IN"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2</a:t>
                      </a:r>
                      <a:r>
                        <a:rPr lang="el-GR" dirty="0" smtClean="0">
                          <a:solidFill>
                            <a:schemeClr val="tx1"/>
                          </a:solidFill>
                          <a:latin typeface="Times New Roman" panose="02020603050405020304" pitchFamily="18" charset="0"/>
                          <a:cs typeface="Times New Roman" panose="02020603050405020304" pitchFamily="18" charset="0"/>
                        </a:rPr>
                        <a:t>α</a:t>
                      </a:r>
                      <a:r>
                        <a:rPr lang="en-US" baseline="-25000" dirty="0" smtClean="0">
                          <a:solidFill>
                            <a:schemeClr val="tx1"/>
                          </a:solidFill>
                          <a:latin typeface="Times New Roman" panose="02020603050405020304" pitchFamily="18" charset="0"/>
                          <a:cs typeface="Times New Roman" panose="02020603050405020304" pitchFamily="18" charset="0"/>
                        </a:rPr>
                        <a:t>2</a:t>
                      </a:r>
                      <a:endParaRPr lang="en-IN"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  - 2p</a:t>
                      </a:r>
                      <a:r>
                        <a:rPr lang="el-GR" dirty="0" smtClean="0">
                          <a:solidFill>
                            <a:schemeClr val="tx1"/>
                          </a:solidFill>
                          <a:latin typeface="Times New Roman" panose="02020603050405020304" pitchFamily="18" charset="0"/>
                          <a:cs typeface="Times New Roman" panose="02020603050405020304" pitchFamily="18" charset="0"/>
                        </a:rPr>
                        <a:t>α</a:t>
                      </a:r>
                      <a:endParaRPr lang="en-IN"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85000" lnSpcReduction="10000"/>
          </a:bodyPr>
          <a:lstStyle/>
          <a:p>
            <a:pPr marL="0" indent="0" algn="ctr">
              <a:buNone/>
            </a:pPr>
            <a:r>
              <a:rPr lang="en-US" sz="4000" u="sng" dirty="0">
                <a:solidFill>
                  <a:srgbClr val="FF0000"/>
                </a:solidFill>
                <a:latin typeface="Times New Roman" panose="02020603050405020304" pitchFamily="18" charset="0"/>
                <a:cs typeface="Times New Roman" panose="02020603050405020304" pitchFamily="18" charset="0"/>
              </a:rPr>
              <a:t>Components of variance</a:t>
            </a:r>
            <a:endParaRPr lang="en-US" sz="4000" dirty="0">
              <a:solidFill>
                <a:srgbClr val="FF0000"/>
              </a:solidFill>
              <a:latin typeface="Times New Roman" panose="02020603050405020304" pitchFamily="18" charset="0"/>
              <a:cs typeface="Times New Roman" panose="02020603050405020304" pitchFamily="18" charset="0"/>
            </a:endParaRPr>
          </a:p>
          <a:p>
            <a:pPr marL="361950" indent="-361950" algn="just">
              <a:buFont typeface="Wingdings" pitchFamily="2" charset="2"/>
              <a:buChar char="v"/>
            </a:pPr>
            <a:r>
              <a:rPr lang="en-US" dirty="0">
                <a:latin typeface="Times New Roman" panose="02020603050405020304" pitchFamily="18" charset="0"/>
                <a:cs typeface="Times New Roman" panose="02020603050405020304" pitchFamily="18" charset="0"/>
              </a:rPr>
              <a:t>Population mean gives no idea about the phenotypic value recorded on different individuals</a:t>
            </a:r>
            <a:r>
              <a:rPr lang="en-US" dirty="0" smtClean="0">
                <a:latin typeface="Times New Roman" panose="02020603050405020304" pitchFamily="18" charset="0"/>
                <a:cs typeface="Times New Roman" panose="02020603050405020304" pitchFamily="18" charset="0"/>
              </a:rPr>
              <a:t>.</a:t>
            </a:r>
          </a:p>
          <a:p>
            <a:pPr marL="0" indent="0" algn="just">
              <a:buNone/>
            </a:pPr>
            <a:endParaRPr lang="en-US" dirty="0" smtClean="0">
              <a:latin typeface="Times New Roman" panose="02020603050405020304" pitchFamily="18" charset="0"/>
              <a:cs typeface="Times New Roman" panose="02020603050405020304" pitchFamily="18" charset="0"/>
            </a:endParaRPr>
          </a:p>
          <a:p>
            <a:pPr marL="361950" indent="-361950" algn="just">
              <a:buFont typeface="Wingdings" pitchFamily="2" charset="2"/>
              <a:buChar char="v"/>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Measures of dispersion tells about scaterness of the observations in a set of data. </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361950" indent="-361950" algn="just">
              <a:buFont typeface="Wingdings" pitchFamily="2" charset="2"/>
              <a:buChar char="v"/>
            </a:pPr>
            <a:r>
              <a:rPr lang="en-US" dirty="0">
                <a:latin typeface="Times New Roman" panose="02020603050405020304" pitchFamily="18" charset="0"/>
                <a:cs typeface="Times New Roman" panose="02020603050405020304" pitchFamily="18" charset="0"/>
              </a:rPr>
              <a:t>Variance is an important components of measures of dispersion because of its two important properties:</a:t>
            </a:r>
          </a:p>
          <a:p>
            <a:pPr marL="2076450" lvl="4" indent="-361950" algn="just">
              <a:buFont typeface="Wingdings" pitchFamily="2" charset="2"/>
              <a:buChar char="§"/>
            </a:pPr>
            <a:r>
              <a:rPr lang="en-US" sz="2900" dirty="0">
                <a:latin typeface="Times New Roman" panose="02020603050405020304" pitchFamily="18" charset="0"/>
                <a:cs typeface="Times New Roman" panose="02020603050405020304" pitchFamily="18" charset="0"/>
              </a:rPr>
              <a:t>Additivity</a:t>
            </a:r>
          </a:p>
          <a:p>
            <a:pPr marL="2076450" lvl="4" indent="-361950" algn="just">
              <a:buFont typeface="Wingdings" pitchFamily="2" charset="2"/>
              <a:buChar char="§"/>
            </a:pPr>
            <a:r>
              <a:rPr lang="en-US" sz="2900" dirty="0">
                <a:latin typeface="Times New Roman" panose="02020603050405020304" pitchFamily="18" charset="0"/>
                <a:cs typeface="Times New Roman" panose="02020603050405020304" pitchFamily="18" charset="0"/>
              </a:rPr>
              <a:t>Sub divisibility</a:t>
            </a:r>
            <a:endParaRPr lang="en-IN" dirty="0">
              <a:latin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3335099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When values are expressed as deviation from the population mean, the mean of the squared deviation is known as variance.</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variance (s</a:t>
            </a:r>
            <a:r>
              <a:rPr lang="en-IN" baseline="30000" dirty="0" smtClean="0"/>
              <a:t>2</a:t>
            </a:r>
            <a:r>
              <a:rPr lang="en-US" dirty="0" smtClean="0">
                <a:latin typeface="Times New Roman" panose="02020603050405020304" pitchFamily="18" charset="0"/>
                <a:cs typeface="Times New Roman" panose="02020603050405020304" pitchFamily="18" charset="0"/>
              </a:rPr>
              <a:t>) = 1/N  ∑(xi-x)</a:t>
            </a:r>
            <a:r>
              <a:rPr lang="en-US" baseline="30000" dirty="0" smtClean="0">
                <a:latin typeface="Times New Roman" panose="02020603050405020304" pitchFamily="18" charset="0"/>
                <a:cs typeface="Times New Roman" panose="02020603050405020304" pitchFamily="18" charset="0"/>
              </a:rPr>
              <a:t>2</a:t>
            </a:r>
          </a:p>
          <a:p>
            <a:pPr marL="0" indent="0" algn="just">
              <a:buNone/>
            </a:pPr>
            <a:r>
              <a:rPr lang="en-US" dirty="0" smtClean="0">
                <a:latin typeface="Times New Roman" panose="02020603050405020304" pitchFamily="18" charset="0"/>
                <a:cs typeface="Times New Roman" panose="02020603050405020304" pitchFamily="18" charset="0"/>
              </a:rPr>
              <a:t>Where, 	x = population mean</a:t>
            </a:r>
          </a:p>
          <a:p>
            <a:pPr marL="0" indent="0" algn="just">
              <a:buNone/>
            </a:pPr>
            <a:r>
              <a:rPr lang="en-US" baseline="30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xi = x</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x</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x</a:t>
            </a:r>
            <a:r>
              <a:rPr lang="en-US" baseline="-25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a:t>
            </a:r>
            <a:r>
              <a:rPr lang="en-US" baseline="-25000" dirty="0" err="1" smtClean="0">
                <a:latin typeface="Times New Roman" panose="02020603050405020304" pitchFamily="18" charset="0"/>
                <a:cs typeface="Times New Roman" panose="02020603050405020304" pitchFamily="18" charset="0"/>
              </a:rPr>
              <a:t>N</a:t>
            </a:r>
            <a:endParaRPr lang="en-US" baseline="-25000"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Variance can be sub divided or partitioned into different components according to different causes of variation.	</a:t>
            </a:r>
            <a:endParaRPr lang="en-IN" dirty="0">
              <a:latin typeface="Times New Roman" panose="02020603050405020304" pitchFamily="18" charset="0"/>
              <a:cs typeface="Times New Roman" panose="02020603050405020304" pitchFamily="18" charset="0"/>
            </a:endParaRPr>
          </a:p>
        </p:txBody>
      </p:sp>
      <p:cxnSp>
        <p:nvCxnSpPr>
          <p:cNvPr id="13" name="Straight Connector 12"/>
          <p:cNvCxnSpPr/>
          <p:nvPr/>
        </p:nvCxnSpPr>
        <p:spPr>
          <a:xfrm>
            <a:off x="4953000" y="4253715"/>
            <a:ext cx="21431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652120" y="2996952"/>
            <a:ext cx="144016"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2411760" y="3573016"/>
            <a:ext cx="144016"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775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Phenotypic value of an individual depends on its genotypic value and environment in which it is subjected as well as interaction between genotype and phenotype.</a:t>
            </a:r>
          </a:p>
          <a:p>
            <a:pPr marL="0" indent="0" algn="just">
              <a:buNone/>
            </a:pPr>
            <a:r>
              <a:rPr lang="en-US" dirty="0" smtClean="0">
                <a:latin typeface="Times New Roman" panose="02020603050405020304" pitchFamily="18" charset="0"/>
                <a:cs typeface="Times New Roman" panose="02020603050405020304" pitchFamily="18" charset="0"/>
              </a:rPr>
              <a:t>Thus,		P = G + E</a:t>
            </a:r>
          </a:p>
          <a:p>
            <a:pPr marL="0" indent="0" algn="just">
              <a:buNone/>
            </a:pPr>
            <a:r>
              <a:rPr lang="en-US" dirty="0" smtClean="0">
                <a:latin typeface="Times New Roman" panose="02020603050405020304" pitchFamily="18" charset="0"/>
                <a:cs typeface="Times New Roman" panose="02020603050405020304" pitchFamily="18" charset="0"/>
              </a:rPr>
              <a:t>		P</a:t>
            </a:r>
            <a:r>
              <a:rPr lang="en-IN" baseline="30000" dirty="0" smtClean="0"/>
              <a:t>2</a:t>
            </a:r>
            <a:r>
              <a:rPr lang="en-US" dirty="0" smtClean="0">
                <a:latin typeface="Times New Roman" panose="02020603050405020304" pitchFamily="18" charset="0"/>
                <a:cs typeface="Times New Roman" panose="02020603050405020304" pitchFamily="18" charset="0"/>
              </a:rPr>
              <a:t> = (G + E)</a:t>
            </a:r>
            <a:r>
              <a:rPr lang="en-IN" baseline="30000" dirty="0" smtClean="0"/>
              <a:t>2</a:t>
            </a:r>
            <a:r>
              <a:rPr lang="en-US" dirty="0" smtClean="0">
                <a:latin typeface="Times New Roman" panose="02020603050405020304" pitchFamily="18" charset="0"/>
                <a:cs typeface="Times New Roman" panose="02020603050405020304" pitchFamily="18" charset="0"/>
              </a:rPr>
              <a:t> </a:t>
            </a:r>
          </a:p>
          <a:p>
            <a:pPr marL="0" indent="0" algn="just">
              <a:buNone/>
            </a:pPr>
            <a:r>
              <a:rPr lang="en-US" dirty="0" smtClean="0">
                <a:latin typeface="Times New Roman" panose="02020603050405020304" pitchFamily="18" charset="0"/>
                <a:cs typeface="Times New Roman" panose="02020603050405020304" pitchFamily="18" charset="0"/>
              </a:rPr>
              <a:t>		= G</a:t>
            </a:r>
            <a:r>
              <a:rPr lang="en-IN" baseline="30000" dirty="0" smtClean="0"/>
              <a:t>2</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a:t>
            </a:r>
            <a:r>
              <a:rPr lang="en-IN" baseline="30000" dirty="0" smtClean="0"/>
              <a:t>2 </a:t>
            </a:r>
            <a:r>
              <a:rPr lang="en-US" dirty="0" smtClean="0">
                <a:latin typeface="Times New Roman" panose="02020603050405020304" pitchFamily="18" charset="0"/>
                <a:cs typeface="Times New Roman" panose="02020603050405020304" pitchFamily="18" charset="0"/>
              </a:rPr>
              <a:t>+2GE</a:t>
            </a:r>
          </a:p>
          <a:p>
            <a:pPr marL="0" indent="0" algn="just">
              <a:buNone/>
            </a:pPr>
            <a:r>
              <a:rPr lang="en-US" dirty="0" smtClean="0">
                <a:latin typeface="Times New Roman" panose="02020603050405020304" pitchFamily="18" charset="0"/>
                <a:cs typeface="Times New Roman" panose="02020603050405020304" pitchFamily="18" charset="0"/>
              </a:rPr>
              <a:t>Where, P = Phenotypic value, G = Genotypic value,    </a:t>
            </a:r>
          </a:p>
          <a:p>
            <a:pPr marL="0" indent="0" algn="just">
              <a:buNone/>
            </a:pPr>
            <a:r>
              <a:rPr lang="en-US" dirty="0" smtClean="0">
                <a:latin typeface="Times New Roman" panose="02020603050405020304" pitchFamily="18" charset="0"/>
                <a:cs typeface="Times New Roman" panose="02020603050405020304" pitchFamily="18" charset="0"/>
              </a:rPr>
              <a:t> E = Environmental deviation.</a:t>
            </a:r>
          </a:p>
          <a:p>
            <a:pPr marL="0" indent="0" algn="just">
              <a:buNone/>
            </a:pPr>
            <a:r>
              <a:rPr lang="en-US" dirty="0" smtClean="0">
                <a:latin typeface="Times New Roman" panose="02020603050405020304" pitchFamily="18" charset="0"/>
                <a:cs typeface="Times New Roman" panose="02020603050405020304" pitchFamily="18" charset="0"/>
              </a:rPr>
              <a:t>Since, all values are taken as deviation from the population mean, then</a:t>
            </a:r>
          </a:p>
          <a:p>
            <a:pPr marL="0" indent="0" algn="just">
              <a:buNone/>
            </a:pPr>
            <a:r>
              <a:rPr lang="en-US" dirty="0" smtClean="0">
                <a:latin typeface="Times New Roman" panose="02020603050405020304" pitchFamily="18" charset="0"/>
                <a:cs typeface="Times New Roman" panose="02020603050405020304" pitchFamily="18" charset="0"/>
              </a:rPr>
              <a:t>	V</a:t>
            </a:r>
            <a:r>
              <a:rPr lang="en-US" baseline="-25000" dirty="0" smtClean="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=V</a:t>
            </a:r>
            <a:r>
              <a:rPr lang="en-US" baseline="-25000" dirty="0" smtClean="0">
                <a:latin typeface="Times New Roman" panose="02020603050405020304" pitchFamily="18" charset="0"/>
                <a:cs typeface="Times New Roman" panose="02020603050405020304" pitchFamily="18" charset="0"/>
              </a:rPr>
              <a:t>G</a:t>
            </a:r>
            <a:r>
              <a:rPr lang="en-US" dirty="0" smtClean="0">
                <a:latin typeface="Times New Roman" panose="02020603050405020304" pitchFamily="18" charset="0"/>
                <a:cs typeface="Times New Roman" panose="02020603050405020304" pitchFamily="18" charset="0"/>
              </a:rPr>
              <a:t>+V</a:t>
            </a:r>
            <a:r>
              <a:rPr lang="en-US" baseline="-25000" dirty="0" smtClean="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+2COV</a:t>
            </a:r>
            <a:r>
              <a:rPr lang="en-US" baseline="-25000" dirty="0" smtClean="0">
                <a:latin typeface="Times New Roman" panose="02020603050405020304" pitchFamily="18" charset="0"/>
                <a:cs typeface="Times New Roman" panose="02020603050405020304" pitchFamily="18" charset="0"/>
              </a:rPr>
              <a:t>GE</a:t>
            </a:r>
          </a:p>
          <a:p>
            <a:pPr marL="0" indent="0" algn="just">
              <a:buNone/>
            </a:pPr>
            <a:r>
              <a:rPr lang="en-US" dirty="0" smtClean="0">
                <a:latin typeface="Times New Roman" panose="02020603050405020304" pitchFamily="18" charset="0"/>
                <a:cs typeface="Times New Roman" panose="02020603050405020304" pitchFamily="18" charset="0"/>
              </a:rPr>
              <a:t>In absence of interaction between genotype and environment,</a:t>
            </a:r>
          </a:p>
          <a:p>
            <a:pPr marL="0" indent="0" algn="just">
              <a:buNone/>
            </a:pPr>
            <a:r>
              <a:rPr lang="en-US" dirty="0" smtClean="0">
                <a:latin typeface="Times New Roman" panose="02020603050405020304" pitchFamily="18" charset="0"/>
                <a:cs typeface="Times New Roman" panose="02020603050405020304" pitchFamily="18" charset="0"/>
              </a:rPr>
              <a:t>	V</a:t>
            </a:r>
            <a:r>
              <a:rPr lang="en-US" baseline="-25000" dirty="0" smtClean="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=V</a:t>
            </a:r>
            <a:r>
              <a:rPr lang="en-US" baseline="-25000" dirty="0" smtClean="0">
                <a:latin typeface="Times New Roman" panose="02020603050405020304" pitchFamily="18" charset="0"/>
                <a:cs typeface="Times New Roman" panose="02020603050405020304" pitchFamily="18" charset="0"/>
              </a:rPr>
              <a:t>G</a:t>
            </a:r>
            <a:r>
              <a:rPr lang="en-US" dirty="0" smtClean="0">
                <a:latin typeface="Times New Roman" panose="02020603050405020304" pitchFamily="18" charset="0"/>
                <a:cs typeface="Times New Roman" panose="02020603050405020304" pitchFamily="18" charset="0"/>
              </a:rPr>
              <a:t>+V</a:t>
            </a:r>
            <a:r>
              <a:rPr lang="en-US" baseline="-25000" dirty="0" smtClean="0">
                <a:latin typeface="Times New Roman" panose="02020603050405020304" pitchFamily="18" charset="0"/>
                <a:cs typeface="Times New Roman" panose="02020603050405020304" pitchFamily="18" charset="0"/>
              </a:rPr>
              <a:t>E</a:t>
            </a:r>
            <a:endParaRPr lang="en-IN" baseline="-25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solidFill>
                  <a:srgbClr val="FF0000"/>
                </a:solidFill>
                <a:latin typeface="Times New Roman" panose="02020603050405020304" pitchFamily="18" charset="0"/>
                <a:cs typeface="Times New Roman" panose="02020603050405020304" pitchFamily="18" charset="0"/>
              </a:rPr>
              <a:t>Qualitative vs. Quantitative Genetics</a:t>
            </a:r>
            <a:endParaRPr lang="en-IN" sz="31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4043362" cy="4829195"/>
          </a:xfrm>
        </p:spPr>
        <p:txBody>
          <a:bodyPr>
            <a:normAutofit/>
          </a:bodyPr>
          <a:lstStyle/>
          <a:p>
            <a:pPr marL="514350" indent="-514350" algn="just">
              <a:buFont typeface="+mj-lt"/>
              <a:buAutoNum type="arabicPeriod"/>
            </a:pPr>
            <a:r>
              <a:rPr lang="en-US" sz="2800" dirty="0" smtClean="0">
                <a:latin typeface="Times New Roman" panose="02020603050405020304" pitchFamily="18" charset="0"/>
                <a:cs typeface="Times New Roman" panose="02020603050405020304" pitchFamily="18" charset="0"/>
              </a:rPr>
              <a:t>Qualitative Genetics is the study of inheritance of those characters which are qualitative in nature</a:t>
            </a:r>
            <a:r>
              <a:rPr lang="en-US" sz="2800" dirty="0" smtClean="0">
                <a:latin typeface="Times New Roman" panose="02020603050405020304" pitchFamily="18" charset="0"/>
                <a:cs typeface="Times New Roman" panose="02020603050405020304" pitchFamily="18" charset="0"/>
              </a:rPr>
              <a:t>.</a:t>
            </a:r>
          </a:p>
          <a:p>
            <a:pPr marL="514350" indent="-514350" algn="just">
              <a:buFont typeface="+mj-lt"/>
              <a:buAutoNum type="arabicPeriod"/>
            </a:pPr>
            <a:endParaRPr lang="en-US" sz="2800" dirty="0" smtClean="0">
              <a:latin typeface="Times New Roman" panose="02020603050405020304" pitchFamily="18" charset="0"/>
              <a:cs typeface="Times New Roman" panose="02020603050405020304" pitchFamily="18" charset="0"/>
            </a:endParaRPr>
          </a:p>
          <a:p>
            <a:pPr marL="514350" indent="-514350" algn="just">
              <a:buNone/>
            </a:pPr>
            <a:endParaRPr lang="en-US" sz="2800" dirty="0" smtClean="0">
              <a:latin typeface="Times New Roman" panose="02020603050405020304" pitchFamily="18" charset="0"/>
              <a:cs typeface="Times New Roman" panose="02020603050405020304" pitchFamily="18" charset="0"/>
            </a:endParaRPr>
          </a:p>
          <a:p>
            <a:pPr marL="514350" indent="-514350" algn="just">
              <a:buNone/>
            </a:pPr>
            <a:r>
              <a:rPr lang="en-US" sz="2800" dirty="0" smtClean="0">
                <a:latin typeface="Times New Roman" panose="02020603050405020304" pitchFamily="18" charset="0"/>
                <a:cs typeface="Times New Roman" panose="02020603050405020304" pitchFamily="18" charset="0"/>
              </a:rPr>
              <a:t>2. Qualitative </a:t>
            </a:r>
            <a:r>
              <a:rPr lang="en-US" sz="2800" dirty="0" smtClean="0">
                <a:latin typeface="Times New Roman" panose="02020603050405020304" pitchFamily="18" charset="0"/>
                <a:cs typeface="Times New Roman" panose="02020603050405020304" pitchFamily="18" charset="0"/>
              </a:rPr>
              <a:t>characters follow discontinuous </a:t>
            </a:r>
            <a:r>
              <a:rPr lang="en-US" sz="2800" dirty="0" smtClean="0">
                <a:latin typeface="Times New Roman" panose="02020603050405020304" pitchFamily="18" charset="0"/>
                <a:cs typeface="Times New Roman" panose="02020603050405020304" pitchFamily="18" charset="0"/>
              </a:rPr>
              <a:t>variation</a:t>
            </a:r>
            <a:endParaRPr lang="en-US" sz="2800" dirty="0" smtClean="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4714876" y="1571612"/>
            <a:ext cx="3971924" cy="5286388"/>
          </a:xfrm>
          <a:prstGeom prst="rect">
            <a:avLst/>
          </a:prstGeom>
        </p:spPr>
        <p:txBody>
          <a:bodyPr vert="horz" lIns="91440" tIns="45720" rIns="91440" bIns="45720" rtlCol="0">
            <a:normAutofit/>
          </a:bodyPr>
          <a:lstStyle/>
          <a:p>
            <a:pPr marL="514350" indent="-514350" algn="just">
              <a:buFont typeface="+mj-lt"/>
              <a:buAutoNum type="arabicPeriod"/>
            </a:pPr>
            <a:r>
              <a:rPr lang="en-US" sz="2800" dirty="0" smtClean="0">
                <a:latin typeface="Times New Roman" panose="02020603050405020304" pitchFamily="18" charset="0"/>
                <a:cs typeface="Times New Roman" panose="02020603050405020304" pitchFamily="18" charset="0"/>
              </a:rPr>
              <a:t> Quantitative Genetics is the study of inheritance of those difference between individuals which are of degree rather than kind, quantitative rather than qualitative</a:t>
            </a:r>
            <a:r>
              <a:rPr lang="en-US" sz="2800" dirty="0" smtClean="0">
                <a:latin typeface="Times New Roman" panose="02020603050405020304" pitchFamily="18" charset="0"/>
                <a:cs typeface="Times New Roman" panose="02020603050405020304" pitchFamily="18" charset="0"/>
              </a:rPr>
              <a:t>.</a:t>
            </a:r>
          </a:p>
          <a:p>
            <a:pPr marL="514350" indent="-514350" algn="just"/>
            <a:endParaRPr lang="en-US" sz="2800" dirty="0" smtClean="0">
              <a:latin typeface="Times New Roman" panose="02020603050405020304" pitchFamily="18" charset="0"/>
              <a:cs typeface="Times New Roman" panose="02020603050405020304" pitchFamily="18" charset="0"/>
            </a:endParaRPr>
          </a:p>
          <a:p>
            <a:pPr marL="514350" indent="-514350" algn="just"/>
            <a:r>
              <a:rPr lang="en-US" sz="2800" dirty="0" smtClean="0">
                <a:latin typeface="Times New Roman" panose="02020603050405020304" pitchFamily="18" charset="0"/>
                <a:cs typeface="Times New Roman" panose="02020603050405020304" pitchFamily="18" charset="0"/>
              </a:rPr>
              <a:t>2. Quantitative </a:t>
            </a:r>
            <a:r>
              <a:rPr lang="en-US" sz="2800" dirty="0" smtClean="0">
                <a:latin typeface="Times New Roman" panose="02020603050405020304" pitchFamily="18" charset="0"/>
                <a:cs typeface="Times New Roman" panose="02020603050405020304" pitchFamily="18" charset="0"/>
              </a:rPr>
              <a:t>characters follow continuous variation.</a:t>
            </a:r>
          </a:p>
          <a:p>
            <a:pPr marL="514350" indent="-514350"/>
            <a:endParaRPr lang="en-IN" sz="2800" dirty="0"/>
          </a:p>
        </p:txBody>
      </p:sp>
    </p:spTree>
    <p:extLst>
      <p:ext uri="{BB962C8B-B14F-4D97-AF65-F5344CB8AC3E}">
        <p14:creationId xmlns:p14="http://schemas.microsoft.com/office/powerpoint/2010/main" xmlns="" val="2898798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643602"/>
          </a:xfrm>
        </p:spPr>
        <p:txBody>
          <a:bodyPr>
            <a:normAutofit fontScale="700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Genotypic value, depends on breeding  value, dominance deviation and gene interaction, then</a:t>
            </a:r>
          </a:p>
          <a:p>
            <a:pPr marL="0" indent="0" algn="just">
              <a:buNone/>
            </a:pPr>
            <a:r>
              <a:rPr lang="en-US" dirty="0" smtClean="0">
                <a:latin typeface="Times New Roman" panose="02020603050405020304" pitchFamily="18" charset="0"/>
                <a:cs typeface="Times New Roman" panose="02020603050405020304" pitchFamily="18" charset="0"/>
              </a:rPr>
              <a:t>	G = A + D + I</a:t>
            </a:r>
          </a:p>
          <a:p>
            <a:pPr marL="0" indent="0" algn="just">
              <a:buNone/>
            </a:pPr>
            <a:r>
              <a:rPr lang="en-US" dirty="0" smtClean="0">
                <a:latin typeface="Times New Roman" panose="02020603050405020304" pitchFamily="18" charset="0"/>
                <a:cs typeface="Times New Roman" panose="02020603050405020304" pitchFamily="18" charset="0"/>
              </a:rPr>
              <a:t>To find out important causes of genetic variation the genotypic variance is to be partitioned according to different causes of variation, i.e.</a:t>
            </a:r>
          </a:p>
          <a:p>
            <a:pPr marL="0" indent="0" algn="just">
              <a:buNone/>
            </a:pPr>
            <a:r>
              <a:rPr lang="en-US" dirty="0" smtClean="0">
                <a:latin typeface="Times New Roman" panose="02020603050405020304" pitchFamily="18" charset="0"/>
                <a:cs typeface="Times New Roman" panose="02020603050405020304" pitchFamily="18" charset="0"/>
              </a:rPr>
              <a:t>	V</a:t>
            </a:r>
            <a:r>
              <a:rPr lang="en-US" baseline="-25000" dirty="0" smtClean="0">
                <a:latin typeface="Times New Roman" panose="02020603050405020304" pitchFamily="18" charset="0"/>
                <a:cs typeface="Times New Roman" panose="02020603050405020304" pitchFamily="18" charset="0"/>
              </a:rPr>
              <a:t>G </a:t>
            </a:r>
            <a:r>
              <a:rPr lang="en-US" dirty="0" smtClean="0">
                <a:latin typeface="Times New Roman" panose="02020603050405020304" pitchFamily="18" charset="0"/>
                <a:cs typeface="Times New Roman" panose="02020603050405020304" pitchFamily="18" charset="0"/>
              </a:rPr>
              <a:t>= V</a:t>
            </a:r>
            <a:r>
              <a:rPr lang="en-US" baseline="-25000" dirty="0" smtClean="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 V</a:t>
            </a:r>
            <a:r>
              <a:rPr lang="en-US" baseline="-25000" dirty="0" smtClean="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+V</a:t>
            </a:r>
            <a:r>
              <a:rPr lang="en-US" baseline="-25000" dirty="0" smtClean="0">
                <a:latin typeface="Times New Roman" panose="02020603050405020304" pitchFamily="18" charset="0"/>
                <a:cs typeface="Times New Roman" panose="02020603050405020304" pitchFamily="18" charset="0"/>
              </a:rPr>
              <a:t>I</a:t>
            </a:r>
          </a:p>
          <a:p>
            <a:pPr marL="0" indent="0" algn="just">
              <a:buNone/>
            </a:pPr>
            <a:r>
              <a:rPr lang="en-US" dirty="0" smtClean="0">
                <a:latin typeface="Times New Roman" panose="02020603050405020304" pitchFamily="18" charset="0"/>
                <a:cs typeface="Times New Roman" panose="02020603050405020304" pitchFamily="18" charset="0"/>
              </a:rPr>
              <a:t>There are two different kinds of environmental factors which may influence phenotype, they are:</a:t>
            </a:r>
          </a:p>
          <a:p>
            <a:pPr marL="1076325" indent="-533400" algn="just">
              <a:buFont typeface="+mj-lt"/>
              <a:buAutoNum type="arabicPeriod"/>
            </a:pPr>
            <a:r>
              <a:rPr lang="en-US" dirty="0" smtClean="0">
                <a:latin typeface="Times New Roman" panose="02020603050405020304" pitchFamily="18" charset="0"/>
                <a:cs typeface="Times New Roman" panose="02020603050405020304" pitchFamily="18" charset="0"/>
              </a:rPr>
              <a:t>General environmental variance, </a:t>
            </a:r>
            <a:r>
              <a:rPr lang="en-US" dirty="0" err="1" smtClean="0">
                <a:latin typeface="Times New Roman" panose="02020603050405020304" pitchFamily="18" charset="0"/>
                <a:cs typeface="Times New Roman" panose="02020603050405020304" pitchFamily="18" charset="0"/>
              </a:rPr>
              <a:t>VEg</a:t>
            </a:r>
            <a:endParaRPr lang="en-US" dirty="0" smtClean="0">
              <a:latin typeface="Times New Roman" panose="02020603050405020304" pitchFamily="18" charset="0"/>
              <a:cs typeface="Times New Roman" panose="02020603050405020304" pitchFamily="18" charset="0"/>
            </a:endParaRPr>
          </a:p>
          <a:p>
            <a:pPr marL="1076325" indent="-533400" algn="just">
              <a:buFont typeface="+mj-lt"/>
              <a:buAutoNum type="arabicPeriod"/>
            </a:pPr>
            <a:r>
              <a:rPr lang="en-US" dirty="0" smtClean="0">
                <a:latin typeface="Times New Roman" panose="02020603050405020304" pitchFamily="18" charset="0"/>
                <a:cs typeface="Times New Roman" panose="02020603050405020304" pitchFamily="18" charset="0"/>
              </a:rPr>
              <a:t>Special environmental variance, VEs</a:t>
            </a:r>
          </a:p>
          <a:p>
            <a:pPr marL="514350" indent="-514350" algn="just">
              <a:buNone/>
            </a:pPr>
            <a:r>
              <a:rPr lang="en-US" dirty="0" smtClean="0">
                <a:latin typeface="Times New Roman" panose="02020603050405020304" pitchFamily="18" charset="0"/>
                <a:cs typeface="Times New Roman" panose="02020603050405020304" pitchFamily="18" charset="0"/>
              </a:rPr>
              <a:t>Hence,</a:t>
            </a:r>
          </a:p>
          <a:p>
            <a:pPr marL="514350" indent="-514350" algn="just">
              <a:buNone/>
            </a:pPr>
            <a:r>
              <a:rPr lang="en-US" dirty="0" smtClean="0">
                <a:latin typeface="Times New Roman" panose="02020603050405020304" pitchFamily="18" charset="0"/>
                <a:cs typeface="Times New Roman" panose="02020603050405020304" pitchFamily="18" charset="0"/>
              </a:rPr>
              <a:t>	V</a:t>
            </a:r>
            <a:r>
              <a:rPr lang="en-US" baseline="-25000" dirty="0" smtClean="0">
                <a:latin typeface="Times New Roman" panose="02020603050405020304" pitchFamily="18" charset="0"/>
                <a:cs typeface="Times New Roman" panose="02020603050405020304" pitchFamily="18" charset="0"/>
              </a:rPr>
              <a:t>E </a:t>
            </a:r>
            <a:r>
              <a:rPr lang="en-US" dirty="0" smtClean="0">
                <a:latin typeface="Times New Roman" panose="02020603050405020304" pitchFamily="18" charset="0"/>
                <a:cs typeface="Times New Roman" panose="02020603050405020304" pitchFamily="18" charset="0"/>
              </a:rPr>
              <a:t>= V</a:t>
            </a:r>
            <a:r>
              <a:rPr lang="en-US" baseline="-25000" dirty="0" smtClean="0">
                <a:latin typeface="Times New Roman" panose="02020603050405020304" pitchFamily="18" charset="0"/>
                <a:cs typeface="Times New Roman" panose="02020603050405020304" pitchFamily="18" charset="0"/>
              </a:rPr>
              <a:t>eg </a:t>
            </a:r>
            <a:r>
              <a:rPr lang="en-US" dirty="0" smtClean="0">
                <a:latin typeface="Times New Roman" panose="02020603050405020304" pitchFamily="18" charset="0"/>
                <a:cs typeface="Times New Roman" panose="02020603050405020304" pitchFamily="18" charset="0"/>
              </a:rPr>
              <a:t>+ V</a:t>
            </a:r>
            <a:r>
              <a:rPr lang="en-US" baseline="-25000" dirty="0" smtClean="0">
                <a:latin typeface="Times New Roman" panose="02020603050405020304" pitchFamily="18" charset="0"/>
                <a:cs typeface="Times New Roman" panose="02020603050405020304" pitchFamily="18" charset="0"/>
              </a:rPr>
              <a:t>Es</a:t>
            </a:r>
          </a:p>
          <a:p>
            <a:pPr marL="514350" indent="-514350" algn="just">
              <a:buNone/>
            </a:pPr>
            <a:r>
              <a:rPr lang="en-US" dirty="0" smtClean="0">
                <a:latin typeface="Times New Roman" panose="02020603050405020304" pitchFamily="18" charset="0"/>
                <a:cs typeface="Times New Roman" panose="02020603050405020304" pitchFamily="18" charset="0"/>
              </a:rPr>
              <a:t>Thus,</a:t>
            </a:r>
          </a:p>
          <a:p>
            <a:pPr marL="514350" indent="-514350" algn="just">
              <a:buNone/>
            </a:pPr>
            <a:r>
              <a:rPr lang="en-US" dirty="0" smtClean="0">
                <a:latin typeface="Times New Roman" panose="02020603050405020304" pitchFamily="18" charset="0"/>
                <a:cs typeface="Times New Roman" panose="02020603050405020304" pitchFamily="18" charset="0"/>
              </a:rPr>
              <a:t>	V</a:t>
            </a:r>
            <a:r>
              <a:rPr lang="en-US" baseline="-25000" dirty="0" smtClean="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=V</a:t>
            </a:r>
            <a:r>
              <a:rPr lang="en-US" baseline="-25000" dirty="0" smtClean="0">
                <a:latin typeface="Times New Roman" panose="02020603050405020304" pitchFamily="18" charset="0"/>
                <a:cs typeface="Times New Roman" panose="02020603050405020304" pitchFamily="18" charset="0"/>
              </a:rPr>
              <a:t>G</a:t>
            </a:r>
            <a:r>
              <a:rPr lang="en-US" dirty="0" smtClean="0">
                <a:latin typeface="Times New Roman" panose="02020603050405020304" pitchFamily="18" charset="0"/>
                <a:cs typeface="Times New Roman" panose="02020603050405020304" pitchFamily="18" charset="0"/>
              </a:rPr>
              <a:t>+V</a:t>
            </a:r>
            <a:r>
              <a:rPr lang="en-US" baseline="-25000" dirty="0" smtClean="0">
                <a:latin typeface="Times New Roman" panose="02020603050405020304" pitchFamily="18" charset="0"/>
                <a:cs typeface="Times New Roman" panose="02020603050405020304" pitchFamily="18" charset="0"/>
              </a:rPr>
              <a:t>E</a:t>
            </a:r>
          </a:p>
          <a:p>
            <a:pPr marL="514350" indent="-514350" algn="just">
              <a:buNone/>
            </a:pPr>
            <a:r>
              <a:rPr lang="en-US" dirty="0" smtClean="0">
                <a:latin typeface="Times New Roman" panose="02020603050405020304" pitchFamily="18" charset="0"/>
                <a:cs typeface="Times New Roman" panose="02020603050405020304" pitchFamily="18" charset="0"/>
              </a:rPr>
              <a:t>	=V</a:t>
            </a:r>
            <a:r>
              <a:rPr lang="en-US" baseline="-25000" dirty="0" smtClean="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+V</a:t>
            </a:r>
            <a:r>
              <a:rPr lang="en-US" baseline="-25000" dirty="0" smtClean="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+V</a:t>
            </a:r>
            <a:r>
              <a:rPr lang="en-US" baseline="-25000"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+V</a:t>
            </a:r>
            <a:r>
              <a:rPr lang="en-US" baseline="-25000" dirty="0" smtClean="0">
                <a:latin typeface="Times New Roman" panose="02020603050405020304" pitchFamily="18" charset="0"/>
                <a:cs typeface="Times New Roman" panose="02020603050405020304" pitchFamily="18" charset="0"/>
              </a:rPr>
              <a:t>E</a:t>
            </a:r>
          </a:p>
          <a:p>
            <a:pPr marL="514350" indent="-514350" algn="just">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a:t>
            </a:r>
            <a:r>
              <a:rPr lang="en-US" baseline="-25000" dirty="0" err="1" smtClean="0">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+V</a:t>
            </a:r>
            <a:r>
              <a:rPr lang="en-US" baseline="-25000" dirty="0" err="1" smtClean="0">
                <a:latin typeface="Times New Roman" panose="02020603050405020304" pitchFamily="18" charset="0"/>
                <a:cs typeface="Times New Roman" panose="02020603050405020304" pitchFamily="18" charset="0"/>
              </a:rPr>
              <a:t>D</a:t>
            </a:r>
            <a:r>
              <a:rPr lang="en-US" dirty="0" err="1" smtClean="0">
                <a:latin typeface="Times New Roman" panose="02020603050405020304" pitchFamily="18" charset="0"/>
                <a:cs typeface="Times New Roman" panose="02020603050405020304" pitchFamily="18" charset="0"/>
              </a:rPr>
              <a:t>+V</a:t>
            </a:r>
            <a:r>
              <a:rPr lang="en-US" baseline="-25000" dirty="0" err="1" smtClean="0">
                <a:latin typeface="Times New Roman" panose="02020603050405020304" pitchFamily="18" charset="0"/>
                <a:cs typeface="Times New Roman" panose="02020603050405020304" pitchFamily="18" charset="0"/>
              </a:rPr>
              <a:t>I</a:t>
            </a:r>
            <a:r>
              <a:rPr lang="en-US" dirty="0" err="1" smtClean="0">
                <a:latin typeface="Times New Roman" panose="02020603050405020304" pitchFamily="18" charset="0"/>
                <a:cs typeface="Times New Roman" panose="02020603050405020304" pitchFamily="18" charset="0"/>
              </a:rPr>
              <a:t>+V</a:t>
            </a:r>
            <a:r>
              <a:rPr lang="en-US" baseline="-25000" dirty="0" err="1" smtClean="0">
                <a:latin typeface="Times New Roman" panose="02020603050405020304" pitchFamily="18" charset="0"/>
                <a:cs typeface="Times New Roman" panose="02020603050405020304" pitchFamily="18" charset="0"/>
              </a:rPr>
              <a:t>Eg</a:t>
            </a:r>
            <a:r>
              <a:rPr lang="en-US" dirty="0" err="1" smtClean="0">
                <a:latin typeface="Times New Roman" panose="02020603050405020304" pitchFamily="18" charset="0"/>
                <a:cs typeface="Times New Roman" panose="02020603050405020304" pitchFamily="18" charset="0"/>
              </a:rPr>
              <a:t>+V</a:t>
            </a:r>
            <a:r>
              <a:rPr lang="en-US" baseline="-25000" dirty="0" err="1" smtClean="0">
                <a:latin typeface="Times New Roman" panose="02020603050405020304" pitchFamily="18" charset="0"/>
                <a:cs typeface="Times New Roman" panose="02020603050405020304" pitchFamily="18" charset="0"/>
              </a:rPr>
              <a:t>Es</a:t>
            </a: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fontScale="85000" lnSpcReduction="20000"/>
          </a:bodyPr>
          <a:lstStyle/>
          <a:p>
            <a:pPr algn="just">
              <a:buFont typeface="Wingdings" pitchFamily="2" charset="2"/>
              <a:buChar char="v"/>
            </a:pPr>
            <a:r>
              <a:rPr lang="en-US" dirty="0" smtClean="0">
                <a:latin typeface="Times New Roman" panose="02020603050405020304" pitchFamily="18" charset="0"/>
                <a:cs typeface="Times New Roman" panose="02020603050405020304" pitchFamily="18" charset="0"/>
              </a:rPr>
              <a:t>Variance can be partitioned into different components corresponding to its causing factors.</a:t>
            </a:r>
          </a:p>
          <a:p>
            <a:pPr marL="0" indent="0" algn="just">
              <a:buNone/>
            </a:pPr>
            <a:r>
              <a:rPr lang="en-US" dirty="0" smtClean="0">
                <a:latin typeface="Times New Roman" panose="02020603050405020304" pitchFamily="18" charset="0"/>
                <a:cs typeface="Times New Roman" panose="02020603050405020304" pitchFamily="18" charset="0"/>
              </a:rPr>
              <a:t> </a:t>
            </a:r>
          </a:p>
          <a:p>
            <a:pPr algn="just">
              <a:buFont typeface="Wingdings" pitchFamily="2" charset="2"/>
              <a:buChar char="v"/>
            </a:pPr>
            <a:r>
              <a:rPr lang="en-US" dirty="0" smtClean="0">
                <a:latin typeface="Times New Roman" panose="02020603050405020304" pitchFamily="18" charset="0"/>
                <a:cs typeface="Times New Roman" panose="02020603050405020304" pitchFamily="18" charset="0"/>
              </a:rPr>
              <a:t>Partitioning of variance is useful to know the effect of different factors causing the variation in the character.</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US" dirty="0" smtClean="0">
                <a:latin typeface="Times New Roman" panose="02020603050405020304" pitchFamily="18" charset="0"/>
                <a:cs typeface="Times New Roman" panose="02020603050405020304" pitchFamily="18" charset="0"/>
              </a:rPr>
              <a:t>To estimate the percent contribution of different causing factors to the total phenotypic variance.</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US" dirty="0" smtClean="0">
                <a:latin typeface="Times New Roman" panose="02020603050405020304" pitchFamily="18" charset="0"/>
                <a:cs typeface="Times New Roman" panose="02020603050405020304" pitchFamily="18" charset="0"/>
              </a:rPr>
              <a:t>To estimate the relative importance of different causing factors as a proportion of the total phenotypic variance.</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457200" y="274638"/>
            <a:ext cx="8229600" cy="868346"/>
          </a:xfrm>
        </p:spPr>
        <p:txBody>
          <a:bodyPr>
            <a:normAutofit/>
          </a:bodyPr>
          <a:lstStyle/>
          <a:p>
            <a:r>
              <a:rPr lang="en-US" sz="3600" dirty="0" smtClean="0">
                <a:solidFill>
                  <a:srgbClr val="FF0000"/>
                </a:solidFill>
                <a:latin typeface="Times New Roman" panose="02020603050405020304" pitchFamily="18" charset="0"/>
                <a:cs typeface="Times New Roman" panose="02020603050405020304" pitchFamily="18" charset="0"/>
              </a:rPr>
              <a:t>Importance of variance &amp; its componen</a:t>
            </a:r>
            <a:r>
              <a:rPr lang="en-US" sz="3600" dirty="0" smtClean="0">
                <a:solidFill>
                  <a:srgbClr val="FF0000"/>
                </a:solidFill>
              </a:rPr>
              <a:t>ts</a:t>
            </a:r>
            <a:endParaRPr lang="en-IN" sz="28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000108"/>
            <a:ext cx="4186238" cy="5126055"/>
          </a:xfrm>
        </p:spPr>
        <p:txBody>
          <a:bodyPr>
            <a:normAutofit/>
          </a:bodyPr>
          <a:lstStyle/>
          <a:p>
            <a:pPr marL="514350" indent="-514350" algn="just">
              <a:buNone/>
            </a:pPr>
            <a:r>
              <a:rPr lang="en-US" sz="2400" dirty="0" smtClean="0">
                <a:latin typeface="Times New Roman" panose="02020603050405020304" pitchFamily="18" charset="0"/>
                <a:cs typeface="Times New Roman" panose="02020603050405020304" pitchFamily="18" charset="0"/>
              </a:rPr>
              <a:t>3. Inheritance </a:t>
            </a:r>
            <a:r>
              <a:rPr lang="en-US" sz="2400" dirty="0" smtClean="0">
                <a:latin typeface="Times New Roman" panose="02020603050405020304" pitchFamily="18" charset="0"/>
                <a:cs typeface="Times New Roman" panose="02020603050405020304" pitchFamily="18" charset="0"/>
              </a:rPr>
              <a:t>of qualitative characters is controlled by one, two or a very few number of genes</a:t>
            </a:r>
            <a:r>
              <a:rPr lang="en-US" sz="2400" dirty="0" smtClean="0">
                <a:latin typeface="Times New Roman" panose="02020603050405020304" pitchFamily="18" charset="0"/>
                <a:cs typeface="Times New Roman" panose="02020603050405020304" pitchFamily="18" charset="0"/>
              </a:rPr>
              <a:t>.</a:t>
            </a:r>
          </a:p>
          <a:p>
            <a:pPr marL="514350" indent="-514350" algn="just">
              <a:buNone/>
            </a:pPr>
            <a:endParaRPr lang="en-US" sz="2400" dirty="0" smtClean="0">
              <a:latin typeface="Times New Roman" panose="02020603050405020304" pitchFamily="18" charset="0"/>
              <a:cs typeface="Times New Roman" panose="02020603050405020304" pitchFamily="18" charset="0"/>
            </a:endParaRPr>
          </a:p>
          <a:p>
            <a:pPr marL="514350" indent="-514350" algn="just">
              <a:buNone/>
            </a:pPr>
            <a:endParaRPr lang="en-US" sz="2400" dirty="0" smtClean="0">
              <a:latin typeface="Times New Roman" panose="02020603050405020304" pitchFamily="18" charset="0"/>
              <a:cs typeface="Times New Roman" panose="02020603050405020304" pitchFamily="18" charset="0"/>
            </a:endParaRPr>
          </a:p>
          <a:p>
            <a:pPr marL="514350" indent="-514350" algn="just">
              <a:buNone/>
            </a:pPr>
            <a:r>
              <a:rPr lang="en-US" sz="2400" dirty="0" smtClean="0">
                <a:latin typeface="Times New Roman" panose="02020603050405020304" pitchFamily="18" charset="0"/>
                <a:cs typeface="Times New Roman" panose="02020603050405020304" pitchFamily="18" charset="0"/>
              </a:rPr>
              <a:t>4. Effect </a:t>
            </a:r>
            <a:r>
              <a:rPr lang="en-US" sz="2400" dirty="0" smtClean="0">
                <a:latin typeface="Times New Roman" panose="02020603050405020304" pitchFamily="18" charset="0"/>
                <a:cs typeface="Times New Roman" panose="02020603050405020304" pitchFamily="18" charset="0"/>
              </a:rPr>
              <a:t>of individual gene is so prominent that its presence can be visible in the trait, for which those genes are called major gene.</a:t>
            </a:r>
            <a:endParaRPr lang="en-IN" sz="2400" baseline="30000" dirty="0" smtClean="0">
              <a:latin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a:xfrm>
            <a:off x="4714876" y="928670"/>
            <a:ext cx="3971924" cy="5715040"/>
          </a:xfrm>
          <a:prstGeom prst="rect">
            <a:avLst/>
          </a:prstGeom>
        </p:spPr>
        <p:txBody>
          <a:bodyPr vert="horz" lIns="91440" tIns="45720" rIns="91440" bIns="45720" rtlCol="0">
            <a:normAutofit/>
          </a:bodyPr>
          <a:lstStyle/>
          <a:p>
            <a:pPr marL="514350" indent="-514350" algn="just"/>
            <a:r>
              <a:rPr lang="en-US" sz="2400" dirty="0" smtClean="0">
                <a:latin typeface="Times New Roman" panose="02020603050405020304" pitchFamily="18" charset="0"/>
                <a:cs typeface="Times New Roman" panose="02020603050405020304" pitchFamily="18" charset="0"/>
              </a:rPr>
              <a:t>3. Inheritance </a:t>
            </a:r>
            <a:r>
              <a:rPr lang="en-US" sz="2400" dirty="0" smtClean="0">
                <a:latin typeface="Times New Roman" panose="02020603050405020304" pitchFamily="18" charset="0"/>
                <a:cs typeface="Times New Roman" panose="02020603050405020304" pitchFamily="18" charset="0"/>
              </a:rPr>
              <a:t>of quantitative characters is controlled by a large number of genes called </a:t>
            </a:r>
            <a:r>
              <a:rPr lang="en-US" sz="2400" dirty="0" err="1" smtClean="0">
                <a:latin typeface="Times New Roman" panose="02020603050405020304" pitchFamily="18" charset="0"/>
                <a:cs typeface="Times New Roman" panose="02020603050405020304" pitchFamily="18" charset="0"/>
              </a:rPr>
              <a:t>polygenes</a:t>
            </a:r>
            <a:r>
              <a:rPr lang="en-US" sz="2400" dirty="0" smtClean="0">
                <a:latin typeface="Times New Roman" panose="02020603050405020304" pitchFamily="18" charset="0"/>
                <a:cs typeface="Times New Roman" panose="02020603050405020304" pitchFamily="18" charset="0"/>
              </a:rPr>
              <a:t>, hence character are called polygenic traits</a:t>
            </a:r>
            <a:r>
              <a:rPr lang="en-US" sz="2400" dirty="0" smtClean="0">
                <a:latin typeface="Times New Roman" panose="02020603050405020304" pitchFamily="18" charset="0"/>
                <a:cs typeface="Times New Roman" panose="02020603050405020304" pitchFamily="18" charset="0"/>
              </a:rPr>
              <a:t>.</a:t>
            </a:r>
          </a:p>
          <a:p>
            <a:pPr marL="514350" indent="-514350" algn="just"/>
            <a:endParaRPr lang="en-US" sz="2400" dirty="0" smtClean="0">
              <a:latin typeface="Times New Roman" panose="02020603050405020304" pitchFamily="18" charset="0"/>
              <a:cs typeface="Times New Roman" panose="02020603050405020304" pitchFamily="18" charset="0"/>
            </a:endParaRPr>
          </a:p>
          <a:p>
            <a:pPr marL="514350" indent="-514350" algn="just"/>
            <a:r>
              <a:rPr lang="en-US" sz="2400" dirty="0" smtClean="0">
                <a:latin typeface="Times New Roman" panose="02020603050405020304" pitchFamily="18" charset="0"/>
                <a:cs typeface="Times New Roman" panose="02020603050405020304" pitchFamily="18" charset="0"/>
              </a:rPr>
              <a:t>4. Effect </a:t>
            </a:r>
            <a:r>
              <a:rPr lang="en-US" sz="2400" dirty="0" smtClean="0">
                <a:latin typeface="Times New Roman" panose="02020603050405020304" pitchFamily="18" charset="0"/>
                <a:cs typeface="Times New Roman" panose="02020603050405020304" pitchFamily="18" charset="0"/>
              </a:rPr>
              <a:t>of individual gene is very small and not appreciable. cumulative effect of all the genes exhibits  in the character, for which the </a:t>
            </a:r>
            <a:r>
              <a:rPr lang="en-US" sz="2400" dirty="0" err="1" smtClean="0">
                <a:latin typeface="Times New Roman" panose="02020603050405020304" pitchFamily="18" charset="0"/>
                <a:cs typeface="Times New Roman" panose="02020603050405020304" pitchFamily="18" charset="0"/>
              </a:rPr>
              <a:t>polygenes</a:t>
            </a:r>
            <a:r>
              <a:rPr lang="en-US" sz="2400" dirty="0" smtClean="0">
                <a:latin typeface="Times New Roman" panose="02020603050405020304" pitchFamily="18" charset="0"/>
                <a:cs typeface="Times New Roman" panose="02020603050405020304" pitchFamily="18" charset="0"/>
              </a:rPr>
              <a:t> are also called minor genes.</a:t>
            </a:r>
          </a:p>
          <a:p>
            <a:pPr marL="514350" indent="-514350">
              <a:buFont typeface="+mj-lt"/>
              <a:buAutoNum type="arabicPeriod"/>
            </a:pPr>
            <a:endParaRPr lang="en-IN"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600200"/>
            <a:ext cx="4043362" cy="4829195"/>
          </a:xfrm>
        </p:spPr>
        <p:txBody>
          <a:bodyPr>
            <a:normAutofit/>
          </a:bodyPr>
          <a:lstStyle/>
          <a:p>
            <a:pPr marL="514350" indent="-514350" algn="just">
              <a:buFont typeface="+mj-lt"/>
              <a:buAutoNum type="arabicPeriod" startAt="5"/>
            </a:pPr>
            <a:r>
              <a:rPr lang="en-US" sz="2400" dirty="0" smtClean="0">
                <a:latin typeface="Times New Roman" panose="02020603050405020304" pitchFamily="18" charset="0"/>
                <a:cs typeface="Times New Roman" panose="02020603050405020304" pitchFamily="18" charset="0"/>
              </a:rPr>
              <a:t>Qualitative traits can not be measured</a:t>
            </a:r>
            <a:r>
              <a:rPr lang="en-US" sz="2400" dirty="0" smtClean="0">
                <a:latin typeface="Times New Roman" panose="02020603050405020304" pitchFamily="18" charset="0"/>
                <a:cs typeface="Times New Roman" panose="02020603050405020304" pitchFamily="18" charset="0"/>
              </a:rPr>
              <a:t>.</a:t>
            </a:r>
          </a:p>
          <a:p>
            <a:pPr marL="514350" indent="-514350" algn="just">
              <a:buFont typeface="+mj-lt"/>
              <a:buAutoNum type="arabicPeriod" startAt="5"/>
            </a:pPr>
            <a:endParaRPr lang="en-US" sz="2400" dirty="0" smtClean="0">
              <a:latin typeface="Times New Roman" panose="02020603050405020304" pitchFamily="18" charset="0"/>
              <a:cs typeface="Times New Roman" panose="02020603050405020304" pitchFamily="18" charset="0"/>
            </a:endParaRPr>
          </a:p>
          <a:p>
            <a:pPr marL="514350" indent="-514350" algn="just">
              <a:buFont typeface="+mj-lt"/>
              <a:buAutoNum type="arabicPeriod" startAt="5"/>
            </a:pPr>
            <a:endParaRPr lang="en-US" sz="2400" dirty="0" smtClean="0">
              <a:latin typeface="Times New Roman" panose="02020603050405020304" pitchFamily="18" charset="0"/>
              <a:cs typeface="Times New Roman" panose="02020603050405020304" pitchFamily="18" charset="0"/>
            </a:endParaRPr>
          </a:p>
          <a:p>
            <a:pPr marL="514350" indent="-514350" algn="just">
              <a:buFont typeface="+mj-lt"/>
              <a:buAutoNum type="arabicPeriod" startAt="5"/>
            </a:pPr>
            <a:endParaRPr lang="en-US" sz="2400" dirty="0" smtClean="0">
              <a:latin typeface="Times New Roman" panose="02020603050405020304" pitchFamily="18" charset="0"/>
              <a:cs typeface="Times New Roman" panose="02020603050405020304" pitchFamily="18" charset="0"/>
            </a:endParaRPr>
          </a:p>
          <a:p>
            <a:pPr marL="514350" indent="-514350" algn="just">
              <a:buNone/>
            </a:pPr>
            <a:endParaRPr lang="en-US" sz="2400" dirty="0" smtClean="0">
              <a:latin typeface="Times New Roman" panose="02020603050405020304" pitchFamily="18" charset="0"/>
              <a:cs typeface="Times New Roman" panose="02020603050405020304" pitchFamily="18" charset="0"/>
            </a:endParaRPr>
          </a:p>
          <a:p>
            <a:pPr marL="514350" indent="-514350" algn="just">
              <a:buNone/>
            </a:pPr>
            <a:r>
              <a:rPr lang="en-US" sz="2400" dirty="0" smtClean="0">
                <a:latin typeface="Times New Roman" panose="02020603050405020304" pitchFamily="18" charset="0"/>
                <a:cs typeface="Times New Roman" panose="02020603050405020304" pitchFamily="18" charset="0"/>
              </a:rPr>
              <a:t>6. Qualitative </a:t>
            </a:r>
            <a:r>
              <a:rPr lang="en-US" sz="2400" dirty="0" smtClean="0">
                <a:latin typeface="Times New Roman" panose="02020603050405020304" pitchFamily="18" charset="0"/>
                <a:cs typeface="Times New Roman" panose="02020603050405020304" pitchFamily="18" charset="0"/>
              </a:rPr>
              <a:t>traits can be </a:t>
            </a:r>
            <a:r>
              <a:rPr lang="en-US" sz="2400" dirty="0" err="1" smtClean="0">
                <a:latin typeface="Times New Roman" panose="02020603050405020304" pitchFamily="18" charset="0"/>
                <a:cs typeface="Times New Roman" panose="02020603050405020304" pitchFamily="18" charset="0"/>
              </a:rPr>
              <a:t>analysed</a:t>
            </a:r>
            <a:r>
              <a:rPr lang="en-US" sz="2400" dirty="0" smtClean="0">
                <a:latin typeface="Times New Roman" panose="02020603050405020304" pitchFamily="18" charset="0"/>
                <a:cs typeface="Times New Roman" panose="02020603050405020304" pitchFamily="18" charset="0"/>
              </a:rPr>
              <a:t> through chi-square test only.</a:t>
            </a:r>
          </a:p>
          <a:p>
            <a:pPr marL="514350" indent="-514350" algn="just">
              <a:buNone/>
            </a:pPr>
            <a:endParaRPr lang="en-IN" baseline="30000" dirty="0" smtClean="0"/>
          </a:p>
        </p:txBody>
      </p:sp>
      <p:sp>
        <p:nvSpPr>
          <p:cNvPr id="6" name="Content Placeholder 2"/>
          <p:cNvSpPr txBox="1">
            <a:spLocks/>
          </p:cNvSpPr>
          <p:nvPr/>
        </p:nvSpPr>
        <p:spPr>
          <a:xfrm>
            <a:off x="4714876" y="1571612"/>
            <a:ext cx="3971924" cy="4857784"/>
          </a:xfrm>
          <a:prstGeom prst="rect">
            <a:avLst/>
          </a:prstGeom>
        </p:spPr>
        <p:txBody>
          <a:bodyPr vert="horz" lIns="91440" tIns="45720" rIns="91440" bIns="45720" rtlCol="0">
            <a:noAutofit/>
          </a:bodyPr>
          <a:lstStyle/>
          <a:p>
            <a:pPr marL="514350" indent="-514350" algn="just">
              <a:buFont typeface="+mj-lt"/>
              <a:buAutoNum type="arabicPeriod" startAt="5"/>
            </a:pPr>
            <a:r>
              <a:rPr lang="en-US" sz="2200" dirty="0" smtClean="0">
                <a:latin typeface="Times New Roman" panose="02020603050405020304" pitchFamily="18" charset="0"/>
                <a:cs typeface="Times New Roman" panose="02020603050405020304" pitchFamily="18" charset="0"/>
              </a:rPr>
              <a:t>Quantitative traits can be measured/quantified through metric units (Kg., g., ml, mm, cm, </a:t>
            </a:r>
            <a:r>
              <a:rPr lang="en-US" sz="2200" dirty="0" err="1" smtClean="0">
                <a:latin typeface="Times New Roman" panose="02020603050405020304" pitchFamily="18" charset="0"/>
                <a:cs typeface="Times New Roman" panose="02020603050405020304" pitchFamily="18" charset="0"/>
              </a:rPr>
              <a:t>ltr</a:t>
            </a:r>
            <a:r>
              <a:rPr lang="en-US" sz="2200" dirty="0" smtClean="0">
                <a:latin typeface="Times New Roman" panose="02020603050405020304" pitchFamily="18" charset="0"/>
                <a:cs typeface="Times New Roman" panose="02020603050405020304" pitchFamily="18" charset="0"/>
              </a:rPr>
              <a:t>, etc.) for which they are also known as quantitative  traits/biometric traits</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514350" indent="-514350" algn="just"/>
            <a:endParaRPr lang="en-US" sz="2200" dirty="0" smtClean="0">
              <a:latin typeface="Times New Roman" panose="02020603050405020304" pitchFamily="18" charset="0"/>
              <a:cs typeface="Times New Roman" panose="02020603050405020304" pitchFamily="18" charset="0"/>
            </a:endParaRPr>
          </a:p>
          <a:p>
            <a:pPr marL="514350" indent="-514350" algn="just"/>
            <a:r>
              <a:rPr lang="en-US" sz="2200" dirty="0" smtClean="0">
                <a:latin typeface="Times New Roman" panose="02020603050405020304" pitchFamily="18" charset="0"/>
                <a:cs typeface="Times New Roman" panose="02020603050405020304" pitchFamily="18" charset="0"/>
              </a:rPr>
              <a:t>6. Quantitative </a:t>
            </a:r>
            <a:r>
              <a:rPr lang="en-US" sz="2200" dirty="0" smtClean="0">
                <a:latin typeface="Times New Roman" panose="02020603050405020304" pitchFamily="18" charset="0"/>
                <a:cs typeface="Times New Roman" panose="02020603050405020304" pitchFamily="18" charset="0"/>
              </a:rPr>
              <a:t>traits are </a:t>
            </a:r>
            <a:r>
              <a:rPr lang="en-US" sz="2200" dirty="0" err="1" smtClean="0">
                <a:latin typeface="Times New Roman" panose="02020603050405020304" pitchFamily="18" charset="0"/>
                <a:cs typeface="Times New Roman" panose="02020603050405020304" pitchFamily="18" charset="0"/>
              </a:rPr>
              <a:t>analysed</a:t>
            </a:r>
            <a:r>
              <a:rPr lang="en-US" sz="2200" dirty="0" smtClean="0">
                <a:latin typeface="Times New Roman" panose="02020603050405020304" pitchFamily="18" charset="0"/>
                <a:cs typeface="Times New Roman" panose="02020603050405020304" pitchFamily="18" charset="0"/>
              </a:rPr>
              <a:t> through statistical tools, like mean, variance, SD, SE, correlation, regression, ANOVA etc</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p:txBody>
      </p:sp>
      <p:sp>
        <p:nvSpPr>
          <p:cNvPr id="7" name="Rectangle 6"/>
          <p:cNvSpPr/>
          <p:nvPr/>
        </p:nvSpPr>
        <p:spPr>
          <a:xfrm>
            <a:off x="8262370" y="6370608"/>
            <a:ext cx="248786" cy="400110"/>
          </a:xfrm>
          <a:prstGeom prst="rect">
            <a:avLst/>
          </a:prstGeom>
        </p:spPr>
        <p:txBody>
          <a:bodyPr wrap="none">
            <a:spAutoFit/>
          </a:bodyPr>
          <a:lstStyle/>
          <a:p>
            <a:r>
              <a:rPr lang="en-US" sz="2000" dirty="0" smtClean="0">
                <a:solidFill>
                  <a:prstClr val="black"/>
                </a:solidFill>
                <a:latin typeface="Times New Roman" panose="02020603050405020304" pitchFamily="18" charset="0"/>
                <a:cs typeface="Times New Roman" panose="02020603050405020304" pitchFamily="18" charset="0"/>
              </a:rPr>
              <a:t>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42984"/>
            <a:ext cx="3829048" cy="4983179"/>
          </a:xfrm>
        </p:spPr>
        <p:txBody>
          <a:bodyPr>
            <a:normAutofit/>
          </a:bodyPr>
          <a:lstStyle/>
          <a:p>
            <a:pPr marL="514350" indent="-514350" algn="just">
              <a:buNone/>
            </a:pPr>
            <a:r>
              <a:rPr lang="en-US" sz="2600" dirty="0" smtClean="0">
                <a:latin typeface="Times New Roman" panose="02020603050405020304" pitchFamily="18" charset="0"/>
                <a:cs typeface="Times New Roman" panose="02020603050405020304" pitchFamily="18" charset="0"/>
              </a:rPr>
              <a:t>7. The </a:t>
            </a:r>
            <a:r>
              <a:rPr lang="en-US" sz="2600" dirty="0" smtClean="0">
                <a:latin typeface="Times New Roman" panose="02020603050405020304" pitchFamily="18" charset="0"/>
                <a:cs typeface="Times New Roman" panose="02020603050405020304" pitchFamily="18" charset="0"/>
              </a:rPr>
              <a:t>classical mendelian phenotypic ratios can be seen between groups due to effect of a </a:t>
            </a:r>
            <a:r>
              <a:rPr lang="en-US" sz="2600" dirty="0">
                <a:latin typeface="Times New Roman" panose="02020603050405020304" pitchFamily="18" charset="0"/>
                <a:cs typeface="Times New Roman" panose="02020603050405020304" pitchFamily="18" charset="0"/>
              </a:rPr>
              <a:t>s</a:t>
            </a:r>
            <a:r>
              <a:rPr lang="en-US" sz="2600" dirty="0" smtClean="0">
                <a:latin typeface="Times New Roman" panose="02020603050405020304" pitchFamily="18" charset="0"/>
                <a:cs typeface="Times New Roman" panose="02020603050405020304" pitchFamily="18" charset="0"/>
              </a:rPr>
              <a:t>ingle gene difference at a given locus</a:t>
            </a:r>
            <a:r>
              <a:rPr lang="en-US" sz="2600" dirty="0" smtClean="0">
                <a:latin typeface="Times New Roman" panose="02020603050405020304" pitchFamily="18" charset="0"/>
                <a:cs typeface="Times New Roman" panose="02020603050405020304" pitchFamily="18" charset="0"/>
              </a:rPr>
              <a:t>.</a:t>
            </a:r>
            <a:endParaRPr lang="en-US" sz="2600" dirty="0" smtClean="0">
              <a:latin typeface="Times New Roman" panose="02020603050405020304" pitchFamily="18" charset="0"/>
              <a:cs typeface="Times New Roman" panose="02020603050405020304" pitchFamily="18" charset="0"/>
            </a:endParaRPr>
          </a:p>
          <a:p>
            <a:pPr marL="514350" indent="-514350" algn="just">
              <a:buNone/>
            </a:pPr>
            <a:r>
              <a:rPr lang="en-US" sz="2600" dirty="0" smtClean="0">
                <a:latin typeface="Times New Roman" panose="02020603050405020304" pitchFamily="18" charset="0"/>
                <a:cs typeface="Times New Roman" panose="02020603050405020304" pitchFamily="18" charset="0"/>
              </a:rPr>
              <a:t>8. Does </a:t>
            </a:r>
            <a:r>
              <a:rPr lang="en-US" sz="2600" dirty="0" smtClean="0">
                <a:latin typeface="Times New Roman" panose="02020603050405020304" pitchFamily="18" charset="0"/>
                <a:cs typeface="Times New Roman" panose="02020603050405020304" pitchFamily="18" charset="0"/>
              </a:rPr>
              <a:t>not influence by environment.</a:t>
            </a:r>
          </a:p>
          <a:p>
            <a:pPr marL="514350" indent="-514350" algn="just">
              <a:buFont typeface="+mj-lt"/>
              <a:buAutoNum type="arabicPeriod" startAt="5"/>
            </a:pPr>
            <a:endParaRPr lang="en-IN" sz="2600" baseline="30000" dirty="0" smtClean="0"/>
          </a:p>
        </p:txBody>
      </p:sp>
      <p:sp>
        <p:nvSpPr>
          <p:cNvPr id="5" name="Content Placeholder 2"/>
          <p:cNvSpPr txBox="1">
            <a:spLocks/>
          </p:cNvSpPr>
          <p:nvPr/>
        </p:nvSpPr>
        <p:spPr>
          <a:xfrm>
            <a:off x="4929190" y="1071546"/>
            <a:ext cx="3757610" cy="5357850"/>
          </a:xfrm>
          <a:prstGeom prst="rect">
            <a:avLst/>
          </a:prstGeom>
        </p:spPr>
        <p:txBody>
          <a:bodyPr vert="horz" lIns="91440" tIns="45720" rIns="91440" bIns="45720" rtlCol="0">
            <a:noAutofit/>
          </a:bodyPr>
          <a:lstStyle/>
          <a:p>
            <a:pPr marL="514350" indent="-514350" algn="just"/>
            <a:r>
              <a:rPr lang="en-US" sz="3000" dirty="0" smtClean="0">
                <a:latin typeface="Times New Roman" panose="02020603050405020304" pitchFamily="18" charset="0"/>
                <a:cs typeface="Times New Roman" panose="02020603050405020304" pitchFamily="18" charset="0"/>
              </a:rPr>
              <a:t>7. Classical </a:t>
            </a:r>
            <a:r>
              <a:rPr lang="en-US" sz="3000" dirty="0" smtClean="0">
                <a:latin typeface="Times New Roman" panose="02020603050405020304" pitchFamily="18" charset="0"/>
                <a:cs typeface="Times New Roman" panose="02020603050405020304" pitchFamily="18" charset="0"/>
              </a:rPr>
              <a:t>medallion phenotypic ratios can not be seen</a:t>
            </a:r>
            <a:r>
              <a:rPr lang="en-US" sz="3000" dirty="0" smtClean="0">
                <a:latin typeface="Times New Roman" panose="02020603050405020304" pitchFamily="18" charset="0"/>
                <a:cs typeface="Times New Roman" panose="02020603050405020304" pitchFamily="18" charset="0"/>
              </a:rPr>
              <a:t>.</a:t>
            </a:r>
          </a:p>
          <a:p>
            <a:pPr marL="514350" indent="-514350" algn="just"/>
            <a:endParaRPr lang="en-US" sz="3000" dirty="0" smtClean="0">
              <a:latin typeface="Times New Roman" panose="02020603050405020304" pitchFamily="18" charset="0"/>
              <a:cs typeface="Times New Roman" panose="02020603050405020304" pitchFamily="18" charset="0"/>
            </a:endParaRPr>
          </a:p>
          <a:p>
            <a:pPr marL="514350" indent="-514350" algn="just"/>
            <a:endParaRPr lang="en-US" sz="3000" dirty="0" smtClean="0">
              <a:latin typeface="Times New Roman" panose="02020603050405020304" pitchFamily="18" charset="0"/>
              <a:cs typeface="Times New Roman" panose="02020603050405020304" pitchFamily="18" charset="0"/>
            </a:endParaRPr>
          </a:p>
          <a:p>
            <a:pPr marL="514350" indent="-514350" algn="just"/>
            <a:endParaRPr lang="en-US" sz="3000" dirty="0" smtClean="0">
              <a:latin typeface="Times New Roman" panose="02020603050405020304" pitchFamily="18" charset="0"/>
              <a:cs typeface="Times New Roman" panose="02020603050405020304" pitchFamily="18" charset="0"/>
            </a:endParaRPr>
          </a:p>
          <a:p>
            <a:pPr marL="514350" indent="-514350" algn="just"/>
            <a:r>
              <a:rPr lang="en-US" sz="3000" dirty="0" smtClean="0">
                <a:latin typeface="Times New Roman" panose="02020603050405020304" pitchFamily="18" charset="0"/>
                <a:cs typeface="Times New Roman" panose="02020603050405020304" pitchFamily="18" charset="0"/>
              </a:rPr>
              <a:t>8. Influenced </a:t>
            </a:r>
            <a:r>
              <a:rPr lang="en-US" sz="3000" dirty="0" smtClean="0">
                <a:latin typeface="Times New Roman" panose="02020603050405020304" pitchFamily="18" charset="0"/>
                <a:cs typeface="Times New Roman" panose="02020603050405020304" pitchFamily="18" charset="0"/>
              </a:rPr>
              <a:t>through the effect of environment.</a:t>
            </a:r>
            <a:endParaRPr lang="en-IN" sz="3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US" sz="3100" b="1" dirty="0" smtClean="0">
                <a:solidFill>
                  <a:srgbClr val="FF0000"/>
                </a:solidFill>
                <a:latin typeface="Times New Roman" panose="02020603050405020304" pitchFamily="18" charset="0"/>
                <a:cs typeface="Times New Roman" panose="02020603050405020304" pitchFamily="18" charset="0"/>
              </a:rPr>
              <a:t>Qualitative </a:t>
            </a:r>
            <a:r>
              <a:rPr lang="en-US" sz="3100" b="1" dirty="0" err="1" smtClean="0">
                <a:solidFill>
                  <a:srgbClr val="FF0000"/>
                </a:solidFill>
                <a:latin typeface="Times New Roman" panose="02020603050405020304" pitchFamily="18" charset="0"/>
                <a:cs typeface="Times New Roman" panose="02020603050405020304" pitchFamily="18" charset="0"/>
              </a:rPr>
              <a:t>vs</a:t>
            </a:r>
            <a:r>
              <a:rPr lang="en-US" sz="3100" b="1" dirty="0" smtClean="0">
                <a:solidFill>
                  <a:srgbClr val="FF0000"/>
                </a:solidFill>
                <a:latin typeface="Times New Roman" panose="02020603050405020304" pitchFamily="18" charset="0"/>
                <a:cs typeface="Times New Roman" panose="02020603050405020304" pitchFamily="18" charset="0"/>
              </a:rPr>
              <a:t> Quantitative Genet</a:t>
            </a:r>
            <a:r>
              <a:rPr lang="en-US" sz="3100" b="1" dirty="0" smtClean="0">
                <a:solidFill>
                  <a:srgbClr val="FF0000"/>
                </a:solidFill>
              </a:rPr>
              <a:t>ics</a:t>
            </a:r>
            <a:endParaRPr lang="en-IN" sz="3100" b="1" dirty="0">
              <a:solidFill>
                <a:srgbClr val="FF0000"/>
              </a:solidFill>
            </a:endParaRPr>
          </a:p>
        </p:txBody>
      </p:sp>
      <p:sp>
        <p:nvSpPr>
          <p:cNvPr id="3" name="Content Placeholder 2"/>
          <p:cNvSpPr>
            <a:spLocks noGrp="1"/>
          </p:cNvSpPr>
          <p:nvPr>
            <p:ph idx="1"/>
          </p:nvPr>
        </p:nvSpPr>
        <p:spPr/>
        <p:txBody>
          <a:bodyPr>
            <a:normAutofit/>
          </a:bodyPr>
          <a:lstStyle/>
          <a:p>
            <a:pPr>
              <a:buNone/>
            </a:pPr>
            <a:endParaRPr lang="en-US" sz="2200" dirty="0" smtClean="0">
              <a:latin typeface="Times New Roman" panose="02020603050405020304" pitchFamily="18" charset="0"/>
              <a:cs typeface="Times New Roman" panose="02020603050405020304" pitchFamily="18" charset="0"/>
            </a:endParaRPr>
          </a:p>
          <a:p>
            <a:pPr>
              <a:buFont typeface="Wingdings" pitchFamily="2" charset="2"/>
              <a:buChar char="v"/>
            </a:pPr>
            <a:r>
              <a:rPr lang="en-US" sz="2200" dirty="0" smtClean="0">
                <a:latin typeface="Times New Roman" panose="02020603050405020304" pitchFamily="18" charset="0"/>
                <a:cs typeface="Times New Roman" panose="02020603050405020304" pitchFamily="18" charset="0"/>
              </a:rPr>
              <a:t>Measurement of characters </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Biometric or non-biometric.</a:t>
            </a:r>
          </a:p>
          <a:p>
            <a:pPr>
              <a:buFont typeface="Wingdings" pitchFamily="2" charset="2"/>
              <a:buChar char="v"/>
            </a:pPr>
            <a:r>
              <a:rPr lang="en-US" sz="2200" dirty="0" smtClean="0">
                <a:latin typeface="Times New Roman" panose="02020603050405020304" pitchFamily="18" charset="0"/>
                <a:cs typeface="Times New Roman" panose="02020603050405020304" pitchFamily="18" charset="0"/>
              </a:rPr>
              <a:t>No. of genes involved	 </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One, Two or Polygene</a:t>
            </a:r>
          </a:p>
          <a:p>
            <a:pPr>
              <a:buFont typeface="Wingdings" pitchFamily="2" charset="2"/>
              <a:buChar char="v"/>
            </a:pPr>
            <a:r>
              <a:rPr lang="en-US" sz="2200" dirty="0" smtClean="0">
                <a:latin typeface="Times New Roman" panose="02020603050405020304" pitchFamily="18" charset="0"/>
                <a:cs typeface="Times New Roman" panose="02020603050405020304" pitchFamily="18" charset="0"/>
              </a:rPr>
              <a:t>Effect of genes 		</a:t>
            </a:r>
            <a:r>
              <a:rPr lang="en-US" sz="2200" dirty="0" smtClean="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Major or Minor</a:t>
            </a:r>
          </a:p>
          <a:p>
            <a:pPr>
              <a:buFont typeface="Wingdings" pitchFamily="2" charset="2"/>
              <a:buChar char="v"/>
            </a:pPr>
            <a:r>
              <a:rPr lang="en-US" sz="2200" dirty="0" smtClean="0">
                <a:latin typeface="Times New Roman" panose="02020603050405020304" pitchFamily="18" charset="0"/>
                <a:cs typeface="Times New Roman" panose="02020603050405020304" pitchFamily="18" charset="0"/>
              </a:rPr>
              <a:t>Types of variation 		</a:t>
            </a:r>
            <a:r>
              <a:rPr lang="en-US" sz="2200" dirty="0" smtClean="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Continuous or discontinuous</a:t>
            </a:r>
          </a:p>
          <a:p>
            <a:pPr>
              <a:buFont typeface="Wingdings" pitchFamily="2" charset="2"/>
              <a:buChar char="v"/>
            </a:pPr>
            <a:r>
              <a:rPr lang="en-US" sz="2200" dirty="0" smtClean="0">
                <a:latin typeface="Times New Roman" panose="02020603050405020304" pitchFamily="18" charset="0"/>
                <a:cs typeface="Times New Roman" panose="02020603050405020304" pitchFamily="18" charset="0"/>
              </a:rPr>
              <a:t>Distribution 		</a:t>
            </a:r>
            <a:r>
              <a:rPr lang="en-US" sz="2200" dirty="0" smtClean="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Normal or Binominal.</a:t>
            </a:r>
          </a:p>
          <a:p>
            <a:pPr>
              <a:buFont typeface="Wingdings" pitchFamily="2" charset="2"/>
              <a:buChar char="v"/>
            </a:pPr>
            <a:r>
              <a:rPr lang="en-US" sz="2200" dirty="0" smtClean="0">
                <a:latin typeface="Times New Roman" panose="02020603050405020304" pitchFamily="18" charset="0"/>
                <a:cs typeface="Times New Roman" panose="02020603050405020304" pitchFamily="18" charset="0"/>
              </a:rPr>
              <a:t>Causes of variation 	</a:t>
            </a:r>
            <a:r>
              <a:rPr lang="en-US" sz="2200" dirty="0" smtClean="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Genetic or environment or both</a:t>
            </a:r>
          </a:p>
          <a:p>
            <a:pPr>
              <a:buFont typeface="Wingdings" pitchFamily="2" charset="2"/>
              <a:buChar char="v"/>
            </a:pPr>
            <a:r>
              <a:rPr lang="en-US" sz="2200" dirty="0" smtClean="0">
                <a:latin typeface="Times New Roman" panose="02020603050405020304" pitchFamily="18" charset="0"/>
                <a:cs typeface="Times New Roman" panose="02020603050405020304" pitchFamily="18" charset="0"/>
              </a:rPr>
              <a:t>Method of analysis		</a:t>
            </a: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:chi-square/Mean, SE, SD, 					Correlation, regression, ANOVA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anose="02020603050405020304" pitchFamily="18" charset="0"/>
                <a:cs typeface="Times New Roman" panose="02020603050405020304" pitchFamily="18" charset="0"/>
              </a:rPr>
              <a:t/>
            </a:r>
            <a:br>
              <a:rPr lang="en-US" dirty="0" smtClean="0">
                <a:solidFill>
                  <a:srgbClr val="FF0000"/>
                </a:solidFill>
                <a:latin typeface="Times New Roman" panose="02020603050405020304" pitchFamily="18" charset="0"/>
                <a:cs typeface="Times New Roman" panose="02020603050405020304" pitchFamily="18" charset="0"/>
              </a:rPr>
            </a:br>
            <a:r>
              <a:rPr lang="en-US" sz="4000" dirty="0" smtClean="0">
                <a:solidFill>
                  <a:srgbClr val="FF0000"/>
                </a:solidFill>
                <a:latin typeface="Times New Roman" panose="02020603050405020304" pitchFamily="18" charset="0"/>
                <a:cs typeface="Times New Roman" panose="02020603050405020304" pitchFamily="18" charset="0"/>
              </a:rPr>
              <a:t>Values and Means</a:t>
            </a:r>
            <a:endParaRPr lang="en-IN"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None/>
            </a:pPr>
            <a:r>
              <a:rPr lang="en-US" dirty="0" smtClean="0"/>
              <a:t>		</a:t>
            </a:r>
            <a:r>
              <a:rPr lang="en-US" dirty="0" smtClean="0">
                <a:latin typeface="Times New Roman" panose="02020603050405020304" pitchFamily="18" charset="0"/>
                <a:cs typeface="Times New Roman" panose="02020603050405020304" pitchFamily="18" charset="0"/>
              </a:rPr>
              <a:t>P = G + E</a:t>
            </a:r>
          </a:p>
          <a:p>
            <a:pPr>
              <a:buNone/>
            </a:pPr>
            <a:r>
              <a:rPr lang="en-US" dirty="0" smtClean="0">
                <a:latin typeface="Times New Roman" panose="02020603050405020304" pitchFamily="18" charset="0"/>
                <a:cs typeface="Times New Roman" panose="02020603050405020304" pitchFamily="18" charset="0"/>
              </a:rPr>
              <a:t>		Where, P = Phenotypic value</a:t>
            </a:r>
          </a:p>
          <a:p>
            <a:pPr>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G = Genotypic value</a:t>
            </a:r>
          </a:p>
          <a:p>
            <a:pPr>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E = Environmental deviation</a:t>
            </a:r>
          </a:p>
          <a:p>
            <a:pPr>
              <a:buNone/>
            </a:pPr>
            <a:r>
              <a:rPr lang="en-US" dirty="0" smtClean="0">
                <a:latin typeface="Times New Roman" panose="02020603050405020304" pitchFamily="18" charset="0"/>
                <a:cs typeface="Times New Roman" panose="02020603050405020304" pitchFamily="18" charset="0"/>
              </a:rPr>
              <a:t>Value assigned to the genotypes</a:t>
            </a:r>
          </a:p>
          <a:p>
            <a:pPr algn="ctr">
              <a:buNone/>
            </a:pP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1</a:t>
            </a:r>
          </a:p>
          <a:p>
            <a:pPr algn="ctr">
              <a:buNone/>
            </a:pPr>
            <a:r>
              <a:rPr lang="en-US" dirty="0" smtClean="0">
                <a:latin typeface="Times New Roman" panose="02020603050405020304" pitchFamily="18" charset="0"/>
                <a:cs typeface="Times New Roman" panose="02020603050405020304" pitchFamily="18" charset="0"/>
              </a:rPr>
              <a:t>-a			      0		   d		     +a</a:t>
            </a:r>
            <a:endParaRPr lang="en-IN" dirty="0">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a:off x="1285852" y="5143512"/>
            <a:ext cx="650085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0000"/>
                </a:solidFill>
                <a:latin typeface="Times New Roman" panose="02020603050405020304" pitchFamily="18" charset="0"/>
                <a:cs typeface="Times New Roman" panose="02020603050405020304" pitchFamily="18" charset="0"/>
              </a:rPr>
              <a:t>Population Mean</a:t>
            </a:r>
            <a:endParaRPr lang="en-IN"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85860"/>
            <a:ext cx="8401080" cy="5357850"/>
          </a:xfrm>
        </p:spPr>
        <p:txBody>
          <a:bodyPr>
            <a:normAutofit lnSpcReduction="10000"/>
          </a:bodyPr>
          <a:lstStyle/>
          <a:p>
            <a:pPr algn="just">
              <a:buNone/>
            </a:pPr>
            <a:r>
              <a:rPr lang="en-US" dirty="0" smtClean="0">
                <a:latin typeface="Times New Roman" panose="02020603050405020304" pitchFamily="18" charset="0"/>
                <a:cs typeface="Times New Roman" panose="02020603050405020304" pitchFamily="18" charset="0"/>
              </a:rPr>
              <a:t>For a single locus M = a(p - q) + 2pqd      	</a:t>
            </a:r>
          </a:p>
          <a:p>
            <a:pPr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M = population mean</a:t>
            </a:r>
          </a:p>
          <a:p>
            <a:pPr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 = assigned genotype value of </a:t>
            </a:r>
            <a:r>
              <a:rPr lang="en-US" dirty="0" err="1" smtClean="0">
                <a:latin typeface="Times New Roman" panose="02020603050405020304" pitchFamily="18" charset="0"/>
                <a:cs typeface="Times New Roman" panose="02020603050405020304" pitchFamily="18" charset="0"/>
              </a:rPr>
              <a:t>homozygotes</a:t>
            </a:r>
            <a:r>
              <a:rPr lang="en-US" dirty="0" smtClean="0">
                <a:latin typeface="Times New Roman" panose="02020603050405020304" pitchFamily="18" charset="0"/>
                <a:cs typeface="Times New Roman" panose="02020603050405020304" pitchFamily="18" charset="0"/>
              </a:rPr>
              <a:t>.</a:t>
            </a:r>
          </a:p>
          <a:p>
            <a:pPr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d = degree of dominance assigned to heterozygote.</a:t>
            </a:r>
          </a:p>
          <a:p>
            <a:pPr algn="just">
              <a:buNone/>
            </a:pPr>
            <a:r>
              <a:rPr lang="en-US" dirty="0" smtClean="0">
                <a:latin typeface="Times New Roman" panose="02020603050405020304" pitchFamily="18" charset="0"/>
                <a:cs typeface="Times New Roman" panose="02020603050405020304" pitchFamily="18" charset="0"/>
              </a:rPr>
              <a:t>if d = 0, then M = a (1 – 2q)</a:t>
            </a:r>
          </a:p>
          <a:p>
            <a:pPr algn="just">
              <a:buNone/>
            </a:pPr>
            <a:r>
              <a:rPr lang="en-US" dirty="0" smtClean="0">
                <a:latin typeface="Times New Roman" panose="02020603050405020304" pitchFamily="18" charset="0"/>
                <a:cs typeface="Times New Roman" panose="02020603050405020304" pitchFamily="18" charset="0"/>
              </a:rPr>
              <a:t>if d = a, then M = a (1 – 2q</a:t>
            </a:r>
            <a:r>
              <a:rPr lang="en-US" baseline="30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a:t>
            </a:r>
          </a:p>
          <a:p>
            <a:pPr algn="just">
              <a:buNone/>
            </a:pPr>
            <a:r>
              <a:rPr lang="en-US" dirty="0" smtClean="0">
                <a:latin typeface="Times New Roman" panose="02020603050405020304" pitchFamily="18" charset="0"/>
                <a:cs typeface="Times New Roman" panose="02020603050405020304" pitchFamily="18" charset="0"/>
              </a:rPr>
              <a:t>if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is fixed (p = 1), then M = a</a:t>
            </a:r>
          </a:p>
          <a:p>
            <a:pPr algn="just">
              <a:buNone/>
            </a:pPr>
            <a:r>
              <a:rPr lang="en-US" dirty="0" smtClean="0">
                <a:latin typeface="Times New Roman" panose="02020603050405020304" pitchFamily="18" charset="0"/>
                <a:cs typeface="Times New Roman" panose="02020603050405020304" pitchFamily="18" charset="0"/>
              </a:rPr>
              <a:t>if  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is fixed (q = 1), then M =  -</a:t>
            </a:r>
            <a:r>
              <a:rPr lang="en-US" dirty="0" smtClean="0">
                <a:latin typeface="Times New Roman" panose="02020603050405020304" pitchFamily="18" charset="0"/>
                <a:cs typeface="Times New Roman" panose="02020603050405020304" pitchFamily="18" charset="0"/>
              </a:rPr>
              <a:t>a</a:t>
            </a: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pPr marL="0" indent="0" algn="just">
              <a:buNone/>
            </a:pPr>
            <a:r>
              <a:rPr lang="en-US" dirty="0" smtClean="0">
                <a:latin typeface="Times New Roman" panose="02020603050405020304" pitchFamily="18" charset="0"/>
                <a:cs typeface="Times New Roman" panose="02020603050405020304" pitchFamily="18" charset="0"/>
              </a:rPr>
              <a:t>Since, quantitative traits are influenced by the genes situated at many loci then, M = ∑a(p – q) + 2∑pqd. </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If all the genes that increase the value are fixed, then population mean, M =  +∑a and vice versa , (M = -∑a).</a:t>
            </a:r>
            <a:endParaRPr lang="en-IN" dirty="0" smtClean="0">
              <a:latin typeface="Times New Roman" panose="02020603050405020304" pitchFamily="18" charset="0"/>
              <a:cs typeface="Times New Roman" panose="02020603050405020304" pitchFamily="18" charset="0"/>
            </a:endParaRPr>
          </a:p>
          <a:p>
            <a:pPr>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961</Words>
  <Application>Microsoft Office PowerPoint</Application>
  <PresentationFormat>On-screen Show (4:3)</PresentationFormat>
  <Paragraphs>234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Online Class   ANIMAL GENETICS &amp; BREEDING  UNIT – II   Principles of Animal &amp; Population Genetics  Lecture – 3   Quantitative Genetics: Components of Variance  Dr K G Mandal Department of Animal Genetics &amp; Breeding  Bihar Veterinary College, Patna  Bihar Animal Sciences University, Patna  </vt:lpstr>
      <vt:lpstr>Qualitative vs. Quantitative Genetics</vt:lpstr>
      <vt:lpstr>Slide 3</vt:lpstr>
      <vt:lpstr>Slide 4</vt:lpstr>
      <vt:lpstr>Slide 5</vt:lpstr>
      <vt:lpstr>Qualitative vs Quantitative Genetics</vt:lpstr>
      <vt:lpstr> Values and Means</vt:lpstr>
      <vt:lpstr>Population Mean</vt:lpstr>
      <vt:lpstr>Slide 9</vt:lpstr>
      <vt:lpstr>Calculation of population Mean</vt:lpstr>
      <vt:lpstr>Genotypic value</vt:lpstr>
      <vt:lpstr>Average effect of Gene</vt:lpstr>
      <vt:lpstr>Slide 13</vt:lpstr>
      <vt:lpstr>Slide 14</vt:lpstr>
      <vt:lpstr>Breeding Value</vt:lpstr>
      <vt:lpstr>Slide 16</vt:lpstr>
      <vt:lpstr>Slide 17</vt:lpstr>
      <vt:lpstr>Slide 18</vt:lpstr>
      <vt:lpstr>Slide 19</vt:lpstr>
      <vt:lpstr>Slide 20</vt:lpstr>
      <vt:lpstr>Importance of variance &amp; its components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Vasudha</dc:creator>
  <cp:lastModifiedBy>User</cp:lastModifiedBy>
  <cp:revision>101</cp:revision>
  <dcterms:created xsi:type="dcterms:W3CDTF">2020-04-01T13:01:15Z</dcterms:created>
  <dcterms:modified xsi:type="dcterms:W3CDTF">2020-04-11T07:44:27Z</dcterms:modified>
</cp:coreProperties>
</file>