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6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19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688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06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1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50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32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1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1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3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7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6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9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5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85800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Class Lecture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/>
              <a:t>RENNET SUBSTITUTES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5400" b="1" dirty="0" smtClean="0"/>
          </a:p>
          <a:p>
            <a:pPr algn="ctr"/>
            <a:r>
              <a:rPr lang="en-US" sz="2200" b="1" dirty="0" smtClean="0"/>
              <a:t>Dr. </a:t>
            </a:r>
            <a:r>
              <a:rPr lang="en-US" sz="2200" b="1" dirty="0" err="1" smtClean="0"/>
              <a:t>Sanjeev</a:t>
            </a:r>
            <a:r>
              <a:rPr lang="en-US" sz="2200" b="1" dirty="0" smtClean="0"/>
              <a:t> Kumar</a:t>
            </a:r>
          </a:p>
          <a:p>
            <a:pPr algn="ctr"/>
            <a:r>
              <a:rPr lang="en-US" sz="2200" dirty="0" smtClean="0"/>
              <a:t>Associate Professor</a:t>
            </a:r>
          </a:p>
          <a:p>
            <a:pPr algn="ctr"/>
            <a:r>
              <a:rPr lang="en-US" sz="2200" dirty="0" smtClean="0"/>
              <a:t>Department of Dairy Technology</a:t>
            </a:r>
          </a:p>
          <a:p>
            <a:pPr algn="ctr"/>
            <a:r>
              <a:rPr lang="en-US" sz="2200" dirty="0" smtClean="0"/>
              <a:t>SGIDT, Patna-14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r"/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848600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MILK-CLOTTING ENZYMES FROM PLANTS 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200" b="1" dirty="0" smtClean="0">
                <a:solidFill>
                  <a:srgbClr val="FFFF00"/>
                </a:solidFill>
              </a:rPr>
              <a:t>PAPAIN</a:t>
            </a:r>
          </a:p>
          <a:p>
            <a:pPr marL="514350" indent="-514350"/>
            <a:endParaRPr lang="en-US" sz="2200" b="1" dirty="0" smtClean="0">
              <a:solidFill>
                <a:srgbClr val="00B050"/>
              </a:solidFill>
            </a:endParaRPr>
          </a:p>
          <a:p>
            <a:pPr marL="514350" indent="-15398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smtClean="0"/>
              <a:t>Latex of the plant </a:t>
            </a:r>
            <a:r>
              <a:rPr lang="en-US" sz="2200" dirty="0" err="1" smtClean="0"/>
              <a:t>Carica</a:t>
            </a:r>
            <a:r>
              <a:rPr lang="en-US" sz="2200" dirty="0" smtClean="0"/>
              <a:t> papaya yields </a:t>
            </a:r>
            <a:r>
              <a:rPr lang="en-US" sz="2200" dirty="0" err="1" smtClean="0"/>
              <a:t>papain</a:t>
            </a:r>
            <a:r>
              <a:rPr lang="en-US" sz="2200" dirty="0" smtClean="0"/>
              <a:t> and several other proteases</a:t>
            </a:r>
            <a:endParaRPr lang="en-US" sz="2200" b="1" dirty="0" smtClean="0"/>
          </a:p>
          <a:p>
            <a:pPr marL="514350" indent="-15398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smtClean="0"/>
              <a:t>Powerful </a:t>
            </a:r>
            <a:r>
              <a:rPr lang="en-US" sz="2200" dirty="0" smtClean="0"/>
              <a:t>milk clotting activity</a:t>
            </a:r>
          </a:p>
          <a:p>
            <a:pPr marL="514350" indent="-15398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smtClean="0"/>
              <a:t>Highly </a:t>
            </a:r>
            <a:r>
              <a:rPr lang="en-US" sz="2200" dirty="0" err="1" smtClean="0"/>
              <a:t>proteolytic</a:t>
            </a:r>
            <a:endParaRPr lang="en-US" sz="2200" dirty="0" smtClean="0"/>
          </a:p>
          <a:p>
            <a:pPr marL="514350" indent="-514350">
              <a:buNone/>
            </a:pPr>
            <a:r>
              <a:rPr lang="en-US" sz="2200" b="1" dirty="0" smtClean="0">
                <a:solidFill>
                  <a:srgbClr val="00B050"/>
                </a:solidFill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</a:rPr>
              <a:t>FICIN</a:t>
            </a:r>
          </a:p>
          <a:p>
            <a:pPr marL="539750" indent="-179388" algn="just">
              <a:buFont typeface="Arial" pitchFamily="34" charset="0"/>
              <a:buChar char="•"/>
            </a:pPr>
            <a:r>
              <a:rPr lang="en-US" sz="2200" dirty="0" smtClean="0"/>
              <a:t>Cheese </a:t>
            </a:r>
            <a:r>
              <a:rPr lang="en-US" sz="2200" dirty="0" smtClean="0"/>
              <a:t>made with </a:t>
            </a:r>
            <a:r>
              <a:rPr lang="en-US" sz="2200" dirty="0" err="1"/>
              <a:t>F</a:t>
            </a:r>
            <a:r>
              <a:rPr lang="en-US" sz="2200" dirty="0" err="1" smtClean="0"/>
              <a:t>icin</a:t>
            </a:r>
            <a:r>
              <a:rPr lang="en-US" sz="2200" dirty="0" smtClean="0"/>
              <a:t> </a:t>
            </a:r>
            <a:r>
              <a:rPr lang="en-US" sz="2200" dirty="0" smtClean="0"/>
              <a:t>develops bitter flavor </a:t>
            </a:r>
            <a:r>
              <a:rPr lang="en-US" sz="2200" dirty="0" smtClean="0"/>
              <a:t>------ </a:t>
            </a:r>
            <a:r>
              <a:rPr lang="en-US" sz="2200" dirty="0" smtClean="0"/>
              <a:t>decreases in intensity during curing</a:t>
            </a:r>
          </a:p>
          <a:p>
            <a:pPr algn="just"/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FFFF00"/>
                </a:solidFill>
              </a:rPr>
              <a:t>OTHERS</a:t>
            </a:r>
          </a:p>
          <a:p>
            <a:pPr marL="539750" indent="-9048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 err="1" smtClean="0"/>
              <a:t>Bromelain</a:t>
            </a:r>
            <a:r>
              <a:rPr lang="en-US" sz="2200" dirty="0" smtClean="0"/>
              <a:t> </a:t>
            </a:r>
            <a:r>
              <a:rPr lang="en-US" sz="2200" dirty="0" smtClean="0"/>
              <a:t>from </a:t>
            </a:r>
            <a:r>
              <a:rPr lang="en-US" sz="2200" dirty="0" smtClean="0"/>
              <a:t>pineapple---considered </a:t>
            </a:r>
            <a:r>
              <a:rPr lang="en-US" sz="2200" dirty="0" smtClean="0"/>
              <a:t>as a possible substitute for calf rennet</a:t>
            </a:r>
          </a:p>
          <a:p>
            <a:pPr marL="539750" indent="-90488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dirty="0"/>
              <a:t>U</a:t>
            </a:r>
            <a:r>
              <a:rPr lang="en-US" sz="2200" dirty="0" smtClean="0"/>
              <a:t>sed </a:t>
            </a:r>
            <a:r>
              <a:rPr lang="en-US" sz="2200" dirty="0" smtClean="0"/>
              <a:t>in the manufacture of </a:t>
            </a:r>
            <a:r>
              <a:rPr lang="en-US" sz="2200" dirty="0" err="1" smtClean="0"/>
              <a:t>Surati</a:t>
            </a:r>
            <a:r>
              <a:rPr lang="en-US" sz="2200" dirty="0" smtClean="0"/>
              <a:t> and Cheddar cheese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6248400" y="64008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153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200" b="1" dirty="0" smtClean="0">
                <a:solidFill>
                  <a:srgbClr val="00B050"/>
                </a:solidFill>
              </a:rPr>
              <a:t>4. </a:t>
            </a:r>
            <a:r>
              <a:rPr lang="en-US" sz="2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MICROBIAL RENNET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Milk </a:t>
            </a:r>
            <a:r>
              <a:rPr lang="en-US" sz="2200" dirty="0" smtClean="0"/>
              <a:t>clotting enzymes from bacteria </a:t>
            </a:r>
            <a:r>
              <a:rPr lang="en-US" sz="2200" dirty="0" smtClean="0"/>
              <a:t>like</a:t>
            </a:r>
          </a:p>
          <a:p>
            <a:pPr algn="just"/>
            <a:endParaRPr lang="en-US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i="1" dirty="0" smtClean="0"/>
              <a:t>Streptococcus </a:t>
            </a:r>
            <a:r>
              <a:rPr lang="en-US" sz="2200" i="1" dirty="0" err="1" smtClean="0"/>
              <a:t>liquefaciens</a:t>
            </a:r>
            <a:r>
              <a:rPr lang="en-US" sz="2200" i="1" dirty="0" smtClean="0"/>
              <a:t>, </a:t>
            </a:r>
            <a:endParaRPr lang="en-US" sz="2200" i="1" dirty="0" smtClean="0"/>
          </a:p>
          <a:p>
            <a:pPr algn="just"/>
            <a:endParaRPr lang="en-US" sz="22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i="1" dirty="0" smtClean="0"/>
              <a:t>Micrococcus </a:t>
            </a:r>
            <a:r>
              <a:rPr lang="en-US" sz="2200" i="1" dirty="0" err="1" smtClean="0"/>
              <a:t>caseolyticus</a:t>
            </a:r>
            <a:r>
              <a:rPr lang="en-US" sz="2200" i="1" dirty="0" smtClean="0"/>
              <a:t>,</a:t>
            </a:r>
          </a:p>
          <a:p>
            <a:pPr algn="just"/>
            <a:endParaRPr lang="en-US" sz="22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i="1" dirty="0" smtClean="0"/>
              <a:t> </a:t>
            </a:r>
            <a:r>
              <a:rPr lang="en-US" sz="2200" i="1" dirty="0" smtClean="0"/>
              <a:t>Bacillus cereus</a:t>
            </a:r>
            <a:r>
              <a:rPr lang="en-US" sz="2200" i="1" dirty="0" smtClean="0"/>
              <a:t>,</a:t>
            </a:r>
          </a:p>
          <a:p>
            <a:pPr algn="just"/>
            <a:endParaRPr lang="en-US" sz="22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i="1" dirty="0" smtClean="0"/>
              <a:t> </a:t>
            </a:r>
            <a:r>
              <a:rPr lang="en-US" sz="2200" i="1" dirty="0" smtClean="0"/>
              <a:t>B. </a:t>
            </a:r>
            <a:r>
              <a:rPr lang="en-US" sz="2200" i="1" dirty="0" err="1" smtClean="0"/>
              <a:t>polymyxa</a:t>
            </a:r>
            <a:r>
              <a:rPr lang="en-US" sz="2200" i="1" dirty="0" smtClean="0"/>
              <a:t>,</a:t>
            </a:r>
          </a:p>
          <a:p>
            <a:pPr algn="just"/>
            <a:endParaRPr lang="en-US" sz="22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i="1" dirty="0" smtClean="0"/>
              <a:t> B. </a:t>
            </a:r>
            <a:r>
              <a:rPr lang="en-US" sz="2200" i="1" dirty="0" err="1" smtClean="0"/>
              <a:t>mesentericus</a:t>
            </a:r>
            <a:r>
              <a:rPr lang="en-US" sz="2200" i="1" dirty="0" smtClean="0"/>
              <a:t>,</a:t>
            </a:r>
          </a:p>
          <a:p>
            <a:pPr algn="just"/>
            <a:endParaRPr lang="en-US" sz="2200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i="1" dirty="0" smtClean="0"/>
              <a:t> B. </a:t>
            </a:r>
            <a:r>
              <a:rPr lang="en-US" sz="2200" i="1" dirty="0" err="1" smtClean="0"/>
              <a:t>coagulans</a:t>
            </a:r>
            <a:r>
              <a:rPr lang="en-US" sz="2200" dirty="0"/>
              <a:t> </a:t>
            </a:r>
            <a:endParaRPr lang="en-US" sz="2200" dirty="0" smtClean="0"/>
          </a:p>
          <a:p>
            <a:pPr algn="just"/>
            <a:r>
              <a:rPr lang="en-US" sz="2200" dirty="0"/>
              <a:t> </a:t>
            </a:r>
            <a:r>
              <a:rPr lang="en-US" sz="2200" dirty="0" smtClean="0"/>
              <a:t>                and </a:t>
            </a:r>
            <a:endParaRPr lang="en-US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200" i="1" dirty="0" smtClean="0"/>
              <a:t>B. </a:t>
            </a:r>
            <a:r>
              <a:rPr lang="en-US" sz="2200" i="1" dirty="0" err="1" smtClean="0"/>
              <a:t>subtilis</a:t>
            </a:r>
            <a:r>
              <a:rPr lang="en-US" sz="2200" dirty="0" smtClean="0"/>
              <a:t> </a:t>
            </a:r>
          </a:p>
          <a:p>
            <a:pPr algn="just"/>
            <a:r>
              <a:rPr lang="en-US" sz="2200" dirty="0" smtClean="0"/>
              <a:t>-------------------------used as coagulating enzymes. 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MICO-ORGANISMS USED IN COMMERCIAL PRODUCTION OF MICROBIAL RENNET</a:t>
            </a:r>
            <a:endParaRPr lang="en-IN" sz="2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148" y="1417638"/>
            <a:ext cx="6782051" cy="442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2296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RECOMBINANT CHYMOSIN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Recombinant rennet/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chymosin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----- prepared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by gene transfer technology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Enzyme can be isolated and used in cheese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a coagulant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Properties similar to that of calf rennet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Escherichia coli,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Kluyveromyces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lactis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niger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var. </a:t>
            </a:r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awamori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------successfully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used for production of calf rennet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Advantages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4663" indent="-457200">
              <a:buFont typeface="Wingdings" panose="05000000000000000000" pitchFamily="2" charset="2"/>
              <a:buChar char="Ø"/>
            </a:pPr>
            <a:r>
              <a:rPr lang="en-US" dirty="0" smtClean="0"/>
              <a:t>Speciﬁc</a:t>
            </a:r>
            <a:endParaRPr lang="en-US" dirty="0"/>
          </a:p>
          <a:p>
            <a:pPr marL="474663" indent="-457200">
              <a:buFont typeface="Wingdings" panose="05000000000000000000" pitchFamily="2" charset="2"/>
              <a:buChar char="Ø"/>
            </a:pPr>
            <a:r>
              <a:rPr lang="en-US" dirty="0"/>
              <a:t> Low </a:t>
            </a:r>
            <a:r>
              <a:rPr lang="en-US" dirty="0" err="1"/>
              <a:t>proteolytic</a:t>
            </a:r>
            <a:r>
              <a:rPr lang="en-US" dirty="0"/>
              <a:t> </a:t>
            </a:r>
            <a:r>
              <a:rPr lang="en-US" dirty="0" smtClean="0"/>
              <a:t>activity---- reduces the </a:t>
            </a:r>
          </a:p>
          <a:p>
            <a:pPr marL="17463" indent="0">
              <a:buNone/>
            </a:pPr>
            <a:r>
              <a:rPr lang="en-US" dirty="0" smtClean="0"/>
              <a:t>      chances of Bitterness in Cheese.</a:t>
            </a:r>
          </a:p>
          <a:p>
            <a:pPr marL="474663" indent="-457200">
              <a:buFont typeface="Wingdings" panose="05000000000000000000" pitchFamily="2" charset="2"/>
              <a:buChar char="Ø"/>
            </a:pPr>
            <a:r>
              <a:rPr lang="en-US" dirty="0"/>
              <a:t>Properties similar to that of calf </a:t>
            </a:r>
            <a:r>
              <a:rPr lang="en-US" dirty="0" smtClean="0"/>
              <a:t>rennet--- quality </a:t>
            </a:r>
          </a:p>
          <a:p>
            <a:pPr marL="17463" indent="0">
              <a:buNone/>
            </a:pPr>
            <a:r>
              <a:rPr lang="en-US" dirty="0"/>
              <a:t> </a:t>
            </a:r>
            <a:r>
              <a:rPr lang="en-US" dirty="0" smtClean="0"/>
              <a:t>       cheese production</a:t>
            </a:r>
            <a:endParaRPr lang="en-US" dirty="0"/>
          </a:p>
          <a:p>
            <a:pPr marL="17463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74663" indent="-457200">
              <a:buFont typeface="Wingdings" panose="05000000000000000000" pitchFamily="2" charset="2"/>
              <a:buChar char="Ø"/>
            </a:pPr>
            <a:r>
              <a:rPr lang="en-US" dirty="0"/>
              <a:t>Predictable coagulation </a:t>
            </a:r>
            <a:r>
              <a:rPr lang="en-US" dirty="0" smtClean="0"/>
              <a:t>behavior</a:t>
            </a:r>
          </a:p>
          <a:p>
            <a:pPr marL="17463" indent="0">
              <a:buNone/>
            </a:pPr>
            <a:endParaRPr lang="en-US" dirty="0" smtClean="0"/>
          </a:p>
          <a:p>
            <a:pPr marL="474663" indent="-457200">
              <a:buFont typeface="Wingdings" panose="05000000000000000000" pitchFamily="2" charset="2"/>
              <a:buChar char="Ø"/>
            </a:pPr>
            <a:r>
              <a:rPr lang="en-US" dirty="0" smtClean="0"/>
              <a:t> Vegetarian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64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221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MICO-ORGANISMS USED IN COMMERCIAL PRODUCTION OF MICROBIAL RENNET</vt:lpstr>
      <vt:lpstr>PowerPoint Presentation</vt:lpstr>
      <vt:lpstr>Advantages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sanjeev</cp:lastModifiedBy>
  <cp:revision>8</cp:revision>
  <dcterms:created xsi:type="dcterms:W3CDTF">2006-08-16T00:00:00Z</dcterms:created>
  <dcterms:modified xsi:type="dcterms:W3CDTF">2020-03-27T17:12:56Z</dcterms:modified>
</cp:coreProperties>
</file>