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05" r:id="rId5"/>
    <p:sldId id="302" r:id="rId6"/>
    <p:sldId id="307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E12B-808C-4CE9-B333-786C36B5F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D43F2-A575-4E3F-B99C-19DA1F1AA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7EBF-2DBE-43A7-9F48-B34F576A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13489-1980-4B87-B313-68EFA5FE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B5D71-2E61-4DD4-BCD8-1A841F48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4957-AD58-4E18-B9EC-86414BC9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AA4C5-540A-43A4-A009-634E72E2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3C75-247D-44A8-B094-9D1745B6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0CEFC-F208-4041-B540-8F23B330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4093-71D1-43FE-B568-8501C7E9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18336-AB75-421C-B10F-6C495919D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22C3C-DFCE-4241-9F43-0795C53A0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E785C-8465-47E6-A077-D80F67BA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D7AF-27B1-4D15-8374-431D77CA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6A2F8-024C-4AB9-9D57-6706BB18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35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1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80886"/>
            <a:ext cx="10972800" cy="709714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35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7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0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886"/>
            <a:ext cx="10972800" cy="709714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6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1312-E4E6-400B-82AC-AB3440DF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67A5-759C-44C9-BE60-327EF8EEA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F01D-10CA-4AC6-A413-BE57D8AF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E8FF-EBD3-4094-9C65-3F8F9C1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74D76-9CBC-4613-94A4-5575FDA1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20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5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4734-008B-409A-B371-2E1775D6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0A65E-5B04-4FD9-B71D-8B9DBF33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2AEF-BFE9-4895-A4AD-E923F630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53D0-631B-4611-9E52-8F363559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14F2-BD6B-489E-BAB6-65D48206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71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A32B-F2F1-4EC3-8DE3-E026835C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4B2D-1D64-43C2-96E6-08C40B9EB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53C7E-9D4A-4B6E-8E01-DB7C1F65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14888-D96C-479F-8470-DCBD1F3A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F0A04-BE44-47C4-9303-3288CDAC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23EEC-87C9-4749-94E8-B0369E41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08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A42A-A236-4A6F-A932-24217E3F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4B114-48A3-45B2-8E98-6A596AD6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2120-2C8D-4D2E-827B-EFEA411A6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D81A6-A2CB-4C56-A4B7-3DBFB7C88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1E600-0CFD-4EF7-ADAA-4491CF1DE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E72B8-98F0-44FA-BE0E-2CA2756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33624-B036-4D2C-ABB2-120AD5BE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C7CE6-690A-407C-8649-0547BA45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1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21EE-65DC-47A6-8015-540F522A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1001-6243-425B-9DD5-FCA834E5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B443E-EACB-421E-BCBC-8AD7CDD8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4D4D-F1D9-4979-BAEC-28683F4D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3BC0C-F9CD-4495-81D4-9E0DEF17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E2C9F-B873-4BEA-B702-0DCE6A52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63C7A-295F-4B39-A8B5-52F48708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22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393C-7FBC-4310-9623-CFC68127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99F5-2C55-4A71-885A-D1EB2CE9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CD040-D582-4186-960D-FE2ED61D0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2EE43-22E8-4DFD-B86E-4E0C675F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406A-50DC-45A7-884B-3D38E561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49250-F49D-4DB0-9981-D38EFB5F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62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005E-0208-43FA-B7A8-7DF48612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5E898-FAAD-427C-BDDD-3763E0CAE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0FEA9-04B6-455F-BF4C-CE24DC206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3F735-809A-4EB1-B83A-C64B158F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2064C-BF7E-402E-BD9C-9173BE1A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A33D8-498C-4B02-B7ED-89AE28E2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30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slidehunter.com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0E64E-4100-4E1B-AB94-FDE52F0B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19829-B447-4B22-A47B-CDE757A8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194D-83CC-46DB-9CBF-C6637AC92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0A3C-A439-46B2-8EEB-432D2A7FAA29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A7A8-FAF1-47E2-A9C4-FB964BF7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2C36-4422-4FC2-B8E8-687485B9B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E44C-5263-4755-9C44-5129F69B6B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2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91281" y="6858000"/>
            <a:ext cx="4133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hlinkClick r:id="rId13"/>
              </a:rPr>
              <a:t>http://slidehunter.com/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60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BBCF-15CC-48FA-A3C6-99761E281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 OF FUNGI</a:t>
            </a:r>
            <a:endParaRPr lang="en-IN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8B1BA-5D56-4944-9527-9EDE8386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guafina Script" panose="02000506000000020004" pitchFamily="2" charset="0"/>
              </a:rPr>
              <a:t>Dr Manoj </a:t>
            </a:r>
            <a:r>
              <a:rPr lang="en-IN" sz="3600" dirty="0" err="1">
                <a:latin typeface="Aguafina Script" panose="02000506000000020004" pitchFamily="2" charset="0"/>
              </a:rPr>
              <a:t>KUmar</a:t>
            </a:r>
            <a:endParaRPr lang="en-IN" sz="3600" dirty="0">
              <a:latin typeface="Aguafina Scrip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7714-16A2-42C5-A9D2-700AAF70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Arial Black" panose="020B0A04020102020204" pitchFamily="34" charset="0"/>
              </a:rPr>
              <a:t>Asexual reproduction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FFB-1200-4CB0-93A4-0CC12457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E2E2E"/>
                </a:solidFill>
                <a:latin typeface="NexusSans"/>
              </a:rPr>
              <a:t>Asexual spores are formed after mitosis (</a:t>
            </a:r>
            <a:r>
              <a:rPr lang="en-US" dirty="0" err="1">
                <a:solidFill>
                  <a:srgbClr val="2E2E2E"/>
                </a:solidFill>
                <a:latin typeface="NexusSans"/>
              </a:rPr>
              <a:t>mitospores</a:t>
            </a:r>
            <a:r>
              <a:rPr lang="en-US" dirty="0">
                <a:solidFill>
                  <a:srgbClr val="2E2E2E"/>
                </a:solidFill>
                <a:latin typeface="NexusSans"/>
              </a:rPr>
              <a:t>) without the involvement of meiosis. </a:t>
            </a:r>
          </a:p>
          <a:p>
            <a:r>
              <a:rPr lang="en-US" dirty="0"/>
              <a:t>Fungi produce an enormous variety of asexual spores.</a:t>
            </a:r>
          </a:p>
          <a:p>
            <a:pPr marL="0" indent="0">
              <a:buNone/>
            </a:pPr>
            <a:r>
              <a:rPr lang="en-US" dirty="0"/>
              <a:t>	Fungi reproduce by three asexual methods: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asexual reproduction in fungi occurs  by producing :</a:t>
            </a:r>
          </a:p>
          <a:p>
            <a:pPr marL="914400" lvl="2" indent="0">
              <a:buNone/>
            </a:pPr>
            <a:r>
              <a:rPr lang="en-IN" sz="3200" b="1" dirty="0">
                <a:latin typeface="Times New Roman" panose="02020603050405020304" pitchFamily="18" charset="0"/>
              </a:rPr>
              <a:t>1. Sporangiospores</a:t>
            </a:r>
          </a:p>
          <a:p>
            <a:pPr marL="914400" lvl="2" indent="0">
              <a:buNone/>
            </a:pPr>
            <a:r>
              <a:rPr lang="en-IN" sz="3200" b="1" dirty="0">
                <a:latin typeface="Times New Roman" panose="02020603050405020304" pitchFamily="18" charset="0"/>
              </a:rPr>
              <a:t>2. Zoospores</a:t>
            </a:r>
          </a:p>
          <a:p>
            <a:pPr marL="914400" lvl="2" indent="0">
              <a:buNone/>
            </a:pPr>
            <a:r>
              <a:rPr lang="en-IN" sz="3200" b="1" dirty="0">
                <a:latin typeface="Times New Roman" panose="02020603050405020304" pitchFamily="18" charset="0"/>
              </a:rPr>
              <a:t>3. Conidiophores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8520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7714-16A2-42C5-A9D2-700AAF70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7975"/>
            <a:ext cx="6172200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Black" panose="020B0A04020102020204" pitchFamily="34" charset="0"/>
              </a:rPr>
              <a:t>Asexual reproduction (Sporangiospores)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FFB-1200-4CB0-93A4-0CC12457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8799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Sporangiospores are formed endogenously in a sporangium via cytoplasmic cleavage in the zygomycetes. </a:t>
            </a:r>
          </a:p>
          <a:p>
            <a:pPr marL="0" indent="0">
              <a:buNone/>
            </a:pPr>
            <a:r>
              <a:rPr lang="en-US" dirty="0"/>
              <a:t>Fungi reproduce by three methods: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asexual reproduction in fungi occurs  by producing </a:t>
            </a:r>
          </a:p>
          <a:p>
            <a:r>
              <a:rPr lang="en-US" dirty="0">
                <a:latin typeface="Times New Roman" panose="02020603050405020304" pitchFamily="18" charset="0"/>
              </a:rPr>
              <a:t>sporangiospores produced inside a sac-like structure - sporangium. </a:t>
            </a:r>
          </a:p>
          <a:p>
            <a:r>
              <a:rPr lang="en-US" dirty="0">
                <a:latin typeface="Times New Roman" panose="02020603050405020304" pitchFamily="18" charset="0"/>
              </a:rPr>
              <a:t>hypha bearing a sporangium - sporangiophore., characteristically branched. </a:t>
            </a:r>
          </a:p>
          <a:p>
            <a:r>
              <a:rPr lang="en-US" dirty="0">
                <a:latin typeface="Times New Roman" panose="02020603050405020304" pitchFamily="18" charset="0"/>
              </a:rPr>
              <a:t>sporangiospores - motile or non-motile.</a:t>
            </a:r>
          </a:p>
          <a:p>
            <a:r>
              <a:rPr lang="en-US" dirty="0">
                <a:latin typeface="Times New Roman" panose="02020603050405020304" pitchFamily="18" charset="0"/>
              </a:rPr>
              <a:t>Non motile spores - conidium</a:t>
            </a:r>
          </a:p>
          <a:p>
            <a:r>
              <a:rPr lang="en-US" dirty="0">
                <a:latin typeface="Times New Roman" panose="02020603050405020304" pitchFamily="18" charset="0"/>
              </a:rPr>
              <a:t>characteristic feature of  terrestrial species - Mucor and Rhizopus.</a:t>
            </a:r>
          </a:p>
          <a:p>
            <a:r>
              <a:rPr lang="en-US" dirty="0">
                <a:latin typeface="Times New Roman" panose="02020603050405020304" pitchFamily="18" charset="0"/>
              </a:rPr>
              <a:t>In contrast to zoospores, the aplanospores have a definite spore wall and are dispersed by wind and insects.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A0100-FCDB-499F-8289-89C487E7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550" y="3429000"/>
            <a:ext cx="3129426" cy="228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D7C1A-4D9F-45C0-8935-8E0FF746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550" y="151299"/>
            <a:ext cx="3855791" cy="261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07470-B6F5-4F77-968F-09875981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914" y="0"/>
            <a:ext cx="2261772" cy="2288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0EB5AE-6243-4AD9-85FE-400011BFA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648" y="3077038"/>
            <a:ext cx="2710878" cy="37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FDBA-B5DA-49B3-836A-68992C49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 Black" panose="020B0A04020102020204" pitchFamily="34" charset="0"/>
              </a:rPr>
              <a:t>Asexual reproduction (Zoospores)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F893-C634-4373-8A23-4285D6BD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8576" cy="4351338"/>
          </a:xfrm>
        </p:spPr>
        <p:txBody>
          <a:bodyPr>
            <a:normAutofit lnSpcReduction="10000"/>
          </a:bodyPr>
          <a:lstStyle/>
          <a:p>
            <a:r>
              <a:rPr lang="en-IN" dirty="0">
                <a:latin typeface="Times New Roman" panose="02020603050405020304" pitchFamily="18" charset="0"/>
              </a:rPr>
              <a:t>Division </a:t>
            </a:r>
            <a:r>
              <a:rPr lang="en-IN" dirty="0" err="1">
                <a:latin typeface="Times New Roman" panose="02020603050405020304" pitchFamily="18" charset="0"/>
              </a:rPr>
              <a:t>Oomycota</a:t>
            </a:r>
            <a:r>
              <a:rPr lang="en-IN" dirty="0">
                <a:latin typeface="Times New Roman" panose="02020603050405020304" pitchFamily="18" charset="0"/>
              </a:rPr>
              <a:t> motile biflagellate sporangiospores are </a:t>
            </a:r>
            <a:r>
              <a:rPr lang="en-US" dirty="0">
                <a:latin typeface="Times New Roman" panose="02020603050405020304" pitchFamily="18" charset="0"/>
              </a:rPr>
              <a:t>produced. 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These are called </a:t>
            </a:r>
            <a:r>
              <a:rPr lang="en-US" b="1" dirty="0">
                <a:latin typeface="Times New Roman" panose="02020603050405020304" pitchFamily="18" charset="0"/>
              </a:rPr>
              <a:t>zoospores </a:t>
            </a:r>
            <a:r>
              <a:rPr lang="en-US" dirty="0">
                <a:latin typeface="Times New Roman" panose="02020603050405020304" pitchFamily="18" charset="0"/>
              </a:rPr>
              <a:t>and the sporangium bearing them is called </a:t>
            </a:r>
            <a:r>
              <a:rPr lang="en-US" b="1" dirty="0">
                <a:latin typeface="Times New Roman" panose="02020603050405020304" pitchFamily="18" charset="0"/>
              </a:rPr>
              <a:t>zoosporangium.</a:t>
            </a:r>
          </a:p>
          <a:p>
            <a:r>
              <a:rPr lang="en-US" dirty="0">
                <a:latin typeface="Times New Roman" panose="02020603050405020304" pitchFamily="18" charset="0"/>
              </a:rPr>
              <a:t>A zoospore is a motile spore lacking a cell wall. </a:t>
            </a:r>
          </a:p>
          <a:p>
            <a:r>
              <a:rPr lang="en-US" dirty="0">
                <a:latin typeface="Times New Roman" panose="02020603050405020304" pitchFamily="18" charset="0"/>
              </a:rPr>
              <a:t>After a swarming period it secretes a wall and germinates to form a germ tube.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6793A-E566-4F53-883D-F59AEED5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293" y="1313338"/>
            <a:ext cx="2493042" cy="2130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36EDD-ED11-4BB1-96F4-A2D5B924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224" y="1298359"/>
            <a:ext cx="1326776" cy="2121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D3047-6314-4465-9622-6B1153840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024" y="1298359"/>
            <a:ext cx="2294965" cy="2130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AD490-7970-4DE6-B170-6D4BDB50B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790" y="3680126"/>
            <a:ext cx="2402541" cy="225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D03E7-1209-4F6D-930F-781979ABD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808" y="3813291"/>
            <a:ext cx="2510118" cy="21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8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2A40-42F5-4AFE-A270-416525B8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>
                <a:latin typeface="Arial Black" panose="020B0A04020102020204" pitchFamily="34" charset="0"/>
              </a:rPr>
              <a:t>Conidiospores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30C89-646F-434C-88B7-A448000D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5719"/>
            <a:ext cx="4975746" cy="47712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conidia are non-motile, deciduous </a:t>
            </a:r>
            <a:r>
              <a:rPr lang="en-US" sz="1800" dirty="0" err="1">
                <a:latin typeface="Times New Roman" panose="02020603050405020304" pitchFamily="18" charset="0"/>
              </a:rPr>
              <a:t>mitospores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formed externally as single separate cells. 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develop either directly on the mycelium or on morphologically differentiated hyphae called </a:t>
            </a:r>
            <a:r>
              <a:rPr lang="en-US" sz="1800" b="1" dirty="0">
                <a:latin typeface="Times New Roman" panose="02020603050405020304" pitchFamily="18" charset="0"/>
              </a:rPr>
              <a:t>conidiophores. 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The conidiophores may be simple or branched, septate or aseptate. 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The conidia are produced singly or in chains at the tips of the conidiophores e.g. </a:t>
            </a:r>
            <a:r>
              <a:rPr lang="en-US" sz="1800" b="1" i="1" dirty="0">
                <a:latin typeface="Times New Roman" panose="02020603050405020304" pitchFamily="18" charset="0"/>
              </a:rPr>
              <a:t>Aspergillus </a:t>
            </a:r>
            <a:r>
              <a:rPr lang="en-US" sz="1800" dirty="0">
                <a:latin typeface="Times New Roman" panose="02020603050405020304" pitchFamily="18" charset="0"/>
              </a:rPr>
              <a:t>or at the tips of their branches e.g., </a:t>
            </a:r>
            <a:r>
              <a:rPr lang="en-US" sz="1800" b="1" i="1" dirty="0">
                <a:latin typeface="Times New Roman" panose="02020603050405020304" pitchFamily="18" charset="0"/>
              </a:rPr>
              <a:t>Penicillium.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2311B-8C4C-4885-A495-34381DD3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565" y="365125"/>
            <a:ext cx="3264050" cy="2405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0F92B-A049-4693-834F-0BE4F22CA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076" y="2863853"/>
            <a:ext cx="3415779" cy="2447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F19B8-02C4-4B9C-A7A0-15C857A5C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156" y="591497"/>
            <a:ext cx="3191356" cy="267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62248-F0E7-44EE-8BAF-B08F381AA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369" y="3488187"/>
            <a:ext cx="4331996" cy="32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2C2F-C268-481B-BDA8-ABC4C5C2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61" y="97676"/>
            <a:ext cx="10515600" cy="520265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Cell cycle of yeast (hyphae formation)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A8D56-B1F9-496D-BCBF-A13F9321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39" y="667173"/>
            <a:ext cx="2289465" cy="177322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B4CE9D-E9E7-407F-859A-46383B626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1963" y="2513028"/>
            <a:ext cx="2299251" cy="1425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D843A-C27D-47A6-81E2-AF30F9CD7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115654" y="4009420"/>
            <a:ext cx="2287762" cy="976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75C22-D898-4395-A168-256A772C8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202" y="5069257"/>
            <a:ext cx="2274375" cy="159107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9E95A2-A275-4B5E-89B2-555B193EED45}"/>
              </a:ext>
            </a:extLst>
          </p:cNvPr>
          <p:cNvSpPr/>
          <p:nvPr/>
        </p:nvSpPr>
        <p:spPr>
          <a:xfrm>
            <a:off x="9115011" y="3042853"/>
            <a:ext cx="498221" cy="1094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91737C-2240-43A7-B51B-4CCB633015AF}"/>
              </a:ext>
            </a:extLst>
          </p:cNvPr>
          <p:cNvSpPr/>
          <p:nvPr/>
        </p:nvSpPr>
        <p:spPr>
          <a:xfrm>
            <a:off x="8428384" y="4017060"/>
            <a:ext cx="689113" cy="520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9461D-78A7-4E47-8DA1-F9F4AE192EBC}"/>
              </a:ext>
            </a:extLst>
          </p:cNvPr>
          <p:cNvSpPr/>
          <p:nvPr/>
        </p:nvSpPr>
        <p:spPr>
          <a:xfrm>
            <a:off x="9123295" y="4189168"/>
            <a:ext cx="2325755" cy="18302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81A6922A-AA16-4348-BC9D-1BF6BD36E35D}"/>
              </a:ext>
            </a:extLst>
          </p:cNvPr>
          <p:cNvSpPr/>
          <p:nvPr/>
        </p:nvSpPr>
        <p:spPr>
          <a:xfrm>
            <a:off x="8700058" y="5724935"/>
            <a:ext cx="1232453" cy="153880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A072BF47-E5FF-45A3-958A-44B5CF1BE436}"/>
              </a:ext>
            </a:extLst>
          </p:cNvPr>
          <p:cNvSpPr/>
          <p:nvPr/>
        </p:nvSpPr>
        <p:spPr>
          <a:xfrm rot="20491579">
            <a:off x="10040059" y="5774966"/>
            <a:ext cx="1431235" cy="153880"/>
          </a:xfrm>
          <a:prstGeom prst="doubleWave">
            <a:avLst>
              <a:gd name="adj1" fmla="val 12500"/>
              <a:gd name="adj2" fmla="val -201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74AC440D-723B-492F-8134-FDE4BE539419}"/>
              </a:ext>
            </a:extLst>
          </p:cNvPr>
          <p:cNvSpPr/>
          <p:nvPr/>
        </p:nvSpPr>
        <p:spPr>
          <a:xfrm rot="1088341">
            <a:off x="9155064" y="5936734"/>
            <a:ext cx="1431235" cy="153880"/>
          </a:xfrm>
          <a:prstGeom prst="doubleWave">
            <a:avLst>
              <a:gd name="adj1" fmla="val 12500"/>
              <a:gd name="adj2" fmla="val -201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lowchart: Punched Tape 23">
            <a:extLst>
              <a:ext uri="{FF2B5EF4-FFF2-40B4-BE49-F238E27FC236}">
                <a16:creationId xmlns:a16="http://schemas.microsoft.com/office/drawing/2014/main" id="{B2DEED11-298B-4D17-A583-79463F6D6DC8}"/>
              </a:ext>
            </a:extLst>
          </p:cNvPr>
          <p:cNvSpPr/>
          <p:nvPr/>
        </p:nvSpPr>
        <p:spPr>
          <a:xfrm rot="12882755">
            <a:off x="8832578" y="6089091"/>
            <a:ext cx="1232453" cy="153880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F4975F5B-D6E5-474B-BEE8-4B6E2C03C911}"/>
              </a:ext>
            </a:extLst>
          </p:cNvPr>
          <p:cNvSpPr/>
          <p:nvPr/>
        </p:nvSpPr>
        <p:spPr>
          <a:xfrm rot="19556709">
            <a:off x="8812573" y="5350537"/>
            <a:ext cx="1431235" cy="153880"/>
          </a:xfrm>
          <a:prstGeom prst="doubleWave">
            <a:avLst>
              <a:gd name="adj1" fmla="val 12500"/>
              <a:gd name="adj2" fmla="val -201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65DE90-0D08-440C-97B0-E11E58AD700A}"/>
              </a:ext>
            </a:extLst>
          </p:cNvPr>
          <p:cNvCxnSpPr>
            <a:cxnSpLocks/>
          </p:cNvCxnSpPr>
          <p:nvPr/>
        </p:nvCxnSpPr>
        <p:spPr>
          <a:xfrm flipV="1">
            <a:off x="1143000" y="2445329"/>
            <a:ext cx="10210800" cy="45524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931482-92D5-459B-98D9-5E1D8BA2C077}"/>
              </a:ext>
            </a:extLst>
          </p:cNvPr>
          <p:cNvCxnSpPr>
            <a:cxnSpLocks/>
          </p:cNvCxnSpPr>
          <p:nvPr/>
        </p:nvCxnSpPr>
        <p:spPr>
          <a:xfrm flipV="1">
            <a:off x="1143000" y="3952766"/>
            <a:ext cx="10039350" cy="35202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4BF398-3A53-4179-811B-AE7E5FE1D720}"/>
              </a:ext>
            </a:extLst>
          </p:cNvPr>
          <p:cNvCxnSpPr>
            <a:cxnSpLocks/>
          </p:cNvCxnSpPr>
          <p:nvPr/>
        </p:nvCxnSpPr>
        <p:spPr>
          <a:xfrm flipV="1">
            <a:off x="1143000" y="4992679"/>
            <a:ext cx="10210800" cy="57958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E6D57C5-2915-4446-89CF-15C04D89370D}"/>
              </a:ext>
            </a:extLst>
          </p:cNvPr>
          <p:cNvSpPr/>
          <p:nvPr/>
        </p:nvSpPr>
        <p:spPr>
          <a:xfrm>
            <a:off x="8998029" y="1163014"/>
            <a:ext cx="258271" cy="1682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CE781D-5FF5-47A1-823A-63555149248C}"/>
              </a:ext>
            </a:extLst>
          </p:cNvPr>
          <p:cNvSpPr/>
          <p:nvPr/>
        </p:nvSpPr>
        <p:spPr>
          <a:xfrm>
            <a:off x="8610596" y="936019"/>
            <a:ext cx="1047752" cy="608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78D1FE-ABA4-4BA5-9FAA-4DA69372DB4B}"/>
              </a:ext>
            </a:extLst>
          </p:cNvPr>
          <p:cNvSpPr/>
          <p:nvPr/>
        </p:nvSpPr>
        <p:spPr>
          <a:xfrm>
            <a:off x="8409334" y="1984382"/>
            <a:ext cx="258271" cy="1682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A53056-0E58-4176-80BC-F19D69FE8979}"/>
              </a:ext>
            </a:extLst>
          </p:cNvPr>
          <p:cNvSpPr/>
          <p:nvPr/>
        </p:nvSpPr>
        <p:spPr>
          <a:xfrm>
            <a:off x="8021704" y="1754699"/>
            <a:ext cx="1047752" cy="608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B018280-3E6B-4C6A-80B5-4E623C4C9034}"/>
              </a:ext>
            </a:extLst>
          </p:cNvPr>
          <p:cNvSpPr/>
          <p:nvPr/>
        </p:nvSpPr>
        <p:spPr>
          <a:xfrm>
            <a:off x="9476134" y="1984382"/>
            <a:ext cx="258271" cy="1682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5814E8-ECC2-4A33-ACB0-F76C3BF5E563}"/>
              </a:ext>
            </a:extLst>
          </p:cNvPr>
          <p:cNvSpPr/>
          <p:nvPr/>
        </p:nvSpPr>
        <p:spPr>
          <a:xfrm>
            <a:off x="9088505" y="1754699"/>
            <a:ext cx="1047752" cy="608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1B14F9-7851-46CD-8FF3-8286E8E8A6F2}"/>
              </a:ext>
            </a:extLst>
          </p:cNvPr>
          <p:cNvCxnSpPr>
            <a:cxnSpLocks/>
          </p:cNvCxnSpPr>
          <p:nvPr/>
        </p:nvCxnSpPr>
        <p:spPr>
          <a:xfrm>
            <a:off x="952500" y="936019"/>
            <a:ext cx="0" cy="5373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D2F2592-D53A-455F-9213-30C4742C47E6}"/>
              </a:ext>
            </a:extLst>
          </p:cNvPr>
          <p:cNvSpPr/>
          <p:nvPr/>
        </p:nvSpPr>
        <p:spPr>
          <a:xfrm>
            <a:off x="8637179" y="4194333"/>
            <a:ext cx="258271" cy="1682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8CB96B-6782-41BE-87D2-1358ECB4903D}"/>
              </a:ext>
            </a:extLst>
          </p:cNvPr>
          <p:cNvSpPr txBox="1"/>
          <p:nvPr/>
        </p:nvSpPr>
        <p:spPr>
          <a:xfrm>
            <a:off x="152400" y="936019"/>
            <a:ext cx="615553" cy="53735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N" sz="2800" b="1" dirty="0">
                <a:latin typeface="Bahnschrift SemiBold" panose="020B0502040204020203" pitchFamily="34" charset="0"/>
              </a:rPr>
              <a:t>Hyphae formation of yeast cell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94B993F-3926-4F43-9307-CA68668E01DB}"/>
              </a:ext>
            </a:extLst>
          </p:cNvPr>
          <p:cNvSpPr/>
          <p:nvPr/>
        </p:nvSpPr>
        <p:spPr>
          <a:xfrm>
            <a:off x="8444948" y="2844241"/>
            <a:ext cx="689113" cy="520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6D134C2-EC8D-4EB6-844A-E34F4131F1C8}"/>
              </a:ext>
            </a:extLst>
          </p:cNvPr>
          <p:cNvSpPr/>
          <p:nvPr/>
        </p:nvSpPr>
        <p:spPr>
          <a:xfrm>
            <a:off x="8634547" y="3049850"/>
            <a:ext cx="342892" cy="169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AD58BF-118D-4A9B-8E3B-6947BB8AF923}"/>
              </a:ext>
            </a:extLst>
          </p:cNvPr>
          <p:cNvSpPr txBox="1"/>
          <p:nvPr/>
        </p:nvSpPr>
        <p:spPr>
          <a:xfrm>
            <a:off x="1280160" y="2612572"/>
            <a:ext cx="32308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Emergence of Hyphal germ tubes, hyphal germ tubes are narrower and more uniform than</a:t>
            </a:r>
            <a:endParaRPr lang="en-IN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A04AF7-A0BE-46A0-A1EF-A634035166AB}"/>
              </a:ext>
            </a:extLst>
          </p:cNvPr>
          <p:cNvSpPr txBox="1"/>
          <p:nvPr/>
        </p:nvSpPr>
        <p:spPr>
          <a:xfrm>
            <a:off x="1402080" y="4040777"/>
            <a:ext cx="3074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hyphae having parallel-sided walls with no constrictions or branches</a:t>
            </a:r>
            <a:endParaRPr lang="en-IN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A8032D-223B-4754-BE6C-851C4E62BF23}"/>
              </a:ext>
            </a:extLst>
          </p:cNvPr>
          <p:cNvSpPr txBox="1"/>
          <p:nvPr/>
        </p:nvSpPr>
        <p:spPr>
          <a:xfrm>
            <a:off x="1371601" y="5168538"/>
            <a:ext cx="3117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Mature hyphal mycelia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587FA3-BA47-4A20-896A-3EAEC097BE20}"/>
              </a:ext>
            </a:extLst>
          </p:cNvPr>
          <p:cNvSpPr txBox="1"/>
          <p:nvPr/>
        </p:nvSpPr>
        <p:spPr>
          <a:xfrm>
            <a:off x="1384664" y="1323703"/>
            <a:ext cx="31263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Unbudded yeast cell</a:t>
            </a:r>
          </a:p>
        </p:txBody>
      </p:sp>
    </p:spTree>
    <p:extLst>
      <p:ext uri="{BB962C8B-B14F-4D97-AF65-F5344CB8AC3E}">
        <p14:creationId xmlns:p14="http://schemas.microsoft.com/office/powerpoint/2010/main" val="19511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346B34-8264-4B1E-B364-FADC2028691C}"/>
              </a:ext>
            </a:extLst>
          </p:cNvPr>
          <p:cNvSpPr txBox="1"/>
          <p:nvPr/>
        </p:nvSpPr>
        <p:spPr>
          <a:xfrm>
            <a:off x="3048000" y="2589775"/>
            <a:ext cx="609600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40776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7714-16A2-42C5-A9D2-700AAF70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Arial Black" panose="020B0A04020102020204" pitchFamily="34" charset="0"/>
              </a:rPr>
              <a:t>TYPES OF FUNGAL REPRODUCTION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FFB-1200-4CB0-93A4-0CC12457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Fungi reproduce by three methods:</a:t>
            </a:r>
          </a:p>
          <a:p>
            <a:pPr lvl="2"/>
            <a:r>
              <a:rPr lang="en-IN" sz="3200" b="1" dirty="0"/>
              <a:t>A. Vegetative</a:t>
            </a:r>
          </a:p>
          <a:p>
            <a:pPr lvl="2"/>
            <a:r>
              <a:rPr lang="en-IN" sz="3200" b="1" dirty="0"/>
              <a:t>B. Asexual</a:t>
            </a:r>
          </a:p>
          <a:p>
            <a:pPr lvl="2"/>
            <a:r>
              <a:rPr lang="en-IN" sz="3200" b="1" dirty="0"/>
              <a:t>C. Sexual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1415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1">
            <a:extLst>
              <a:ext uri="{FF2B5EF4-FFF2-40B4-BE49-F238E27FC236}">
                <a16:creationId xmlns:a16="http://schemas.microsoft.com/office/drawing/2014/main" id="{BC58F91D-62A4-43FB-84B9-4900F36518CD}"/>
              </a:ext>
            </a:extLst>
          </p:cNvPr>
          <p:cNvSpPr/>
          <p:nvPr/>
        </p:nvSpPr>
        <p:spPr>
          <a:xfrm rot="16200000">
            <a:off x="3666430" y="3196268"/>
            <a:ext cx="1748076" cy="597608"/>
          </a:xfrm>
          <a:custGeom>
            <a:avLst/>
            <a:gdLst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30109"/>
              <a:gd name="connsiteX1" fmla="*/ 3074670 w 3075208"/>
              <a:gd name="connsiteY1" fmla="*/ 331470 h 630109"/>
              <a:gd name="connsiteX2" fmla="*/ 2133600 w 3075208"/>
              <a:gd name="connsiteY2" fmla="*/ 609600 h 630109"/>
              <a:gd name="connsiteX3" fmla="*/ 0 w 3075208"/>
              <a:gd name="connsiteY3" fmla="*/ 361950 h 630109"/>
              <a:gd name="connsiteX4" fmla="*/ 2198370 w 3075208"/>
              <a:gd name="connsiteY4" fmla="*/ 0 h 630109"/>
              <a:gd name="connsiteX0" fmla="*/ 1392733 w 2269571"/>
              <a:gd name="connsiteY0" fmla="*/ 0 h 630109"/>
              <a:gd name="connsiteX1" fmla="*/ 2269033 w 2269571"/>
              <a:gd name="connsiteY1" fmla="*/ 331470 h 630109"/>
              <a:gd name="connsiteX2" fmla="*/ 1327963 w 2269571"/>
              <a:gd name="connsiteY2" fmla="*/ 609600 h 630109"/>
              <a:gd name="connsiteX3" fmla="*/ 0 w 2269571"/>
              <a:gd name="connsiteY3" fmla="*/ 444053 h 630109"/>
              <a:gd name="connsiteX4" fmla="*/ 1392733 w 2269571"/>
              <a:gd name="connsiteY4" fmla="*/ 0 h 630109"/>
              <a:gd name="connsiteX0" fmla="*/ 638411 w 2283966"/>
              <a:gd name="connsiteY0" fmla="*/ 0 h 644649"/>
              <a:gd name="connsiteX1" fmla="*/ 2269033 w 2283966"/>
              <a:gd name="connsiteY1" fmla="*/ 346864 h 644649"/>
              <a:gd name="connsiteX2" fmla="*/ 1327963 w 2283966"/>
              <a:gd name="connsiteY2" fmla="*/ 624994 h 644649"/>
              <a:gd name="connsiteX3" fmla="*/ 0 w 2283966"/>
              <a:gd name="connsiteY3" fmla="*/ 459447 h 644649"/>
              <a:gd name="connsiteX4" fmla="*/ 638411 w 2283966"/>
              <a:gd name="connsiteY4" fmla="*/ 0 h 644649"/>
              <a:gd name="connsiteX0" fmla="*/ 638411 w 2270008"/>
              <a:gd name="connsiteY0" fmla="*/ 0 h 650191"/>
              <a:gd name="connsiteX1" fmla="*/ 2269033 w 2270008"/>
              <a:gd name="connsiteY1" fmla="*/ 346864 h 650191"/>
              <a:gd name="connsiteX2" fmla="*/ 1327963 w 2270008"/>
              <a:gd name="connsiteY2" fmla="*/ 624994 h 650191"/>
              <a:gd name="connsiteX3" fmla="*/ 0 w 2270008"/>
              <a:gd name="connsiteY3" fmla="*/ 459447 h 650191"/>
              <a:gd name="connsiteX4" fmla="*/ 638411 w 2270008"/>
              <a:gd name="connsiteY4" fmla="*/ 0 h 650191"/>
              <a:gd name="connsiteX0" fmla="*/ 420324 w 2292619"/>
              <a:gd name="connsiteY0" fmla="*/ 0 h 670540"/>
              <a:gd name="connsiteX1" fmla="*/ 2269033 w 2292619"/>
              <a:gd name="connsiteY1" fmla="*/ 372521 h 670540"/>
              <a:gd name="connsiteX2" fmla="*/ 1327963 w 2292619"/>
              <a:gd name="connsiteY2" fmla="*/ 650651 h 670540"/>
              <a:gd name="connsiteX3" fmla="*/ 0 w 2292619"/>
              <a:gd name="connsiteY3" fmla="*/ 485104 h 670540"/>
              <a:gd name="connsiteX4" fmla="*/ 420324 w 2292619"/>
              <a:gd name="connsiteY4" fmla="*/ 0 h 670540"/>
              <a:gd name="connsiteX0" fmla="*/ 420324 w 2270139"/>
              <a:gd name="connsiteY0" fmla="*/ 0 h 674418"/>
              <a:gd name="connsiteX1" fmla="*/ 2269033 w 2270139"/>
              <a:gd name="connsiteY1" fmla="*/ 372521 h 674418"/>
              <a:gd name="connsiteX2" fmla="*/ 1327963 w 2270139"/>
              <a:gd name="connsiteY2" fmla="*/ 650651 h 674418"/>
              <a:gd name="connsiteX3" fmla="*/ 0 w 2270139"/>
              <a:gd name="connsiteY3" fmla="*/ 485104 h 674418"/>
              <a:gd name="connsiteX4" fmla="*/ 420324 w 2270139"/>
              <a:gd name="connsiteY4" fmla="*/ 0 h 67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139" h="674418">
                <a:moveTo>
                  <a:pt x="420324" y="0"/>
                </a:moveTo>
                <a:cubicBezTo>
                  <a:pt x="948644" y="76200"/>
                  <a:pt x="2314466" y="204212"/>
                  <a:pt x="2269033" y="372521"/>
                </a:cubicBezTo>
                <a:cubicBezTo>
                  <a:pt x="2223600" y="540830"/>
                  <a:pt x="1813103" y="744631"/>
                  <a:pt x="1327963" y="650651"/>
                </a:cubicBezTo>
                <a:cubicBezTo>
                  <a:pt x="616763" y="568101"/>
                  <a:pt x="520700" y="579084"/>
                  <a:pt x="0" y="485104"/>
                </a:cubicBezTo>
                <a:cubicBezTo>
                  <a:pt x="260350" y="97754"/>
                  <a:pt x="-312466" y="120650"/>
                  <a:pt x="42032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45CD308D-31DA-4B48-BE43-0D018FA98415}"/>
              </a:ext>
            </a:extLst>
          </p:cNvPr>
          <p:cNvSpPr/>
          <p:nvPr/>
        </p:nvSpPr>
        <p:spPr>
          <a:xfrm rot="16200000">
            <a:off x="4621651" y="3552530"/>
            <a:ext cx="1993322" cy="505888"/>
          </a:xfrm>
          <a:custGeom>
            <a:avLst/>
            <a:gdLst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30109"/>
              <a:gd name="connsiteX1" fmla="*/ 3074670 w 3075208"/>
              <a:gd name="connsiteY1" fmla="*/ 331470 h 630109"/>
              <a:gd name="connsiteX2" fmla="*/ 2133600 w 3075208"/>
              <a:gd name="connsiteY2" fmla="*/ 609600 h 630109"/>
              <a:gd name="connsiteX3" fmla="*/ 0 w 3075208"/>
              <a:gd name="connsiteY3" fmla="*/ 361950 h 630109"/>
              <a:gd name="connsiteX4" fmla="*/ 2198370 w 3075208"/>
              <a:gd name="connsiteY4" fmla="*/ 0 h 630109"/>
              <a:gd name="connsiteX0" fmla="*/ 2198370 w 3075208"/>
              <a:gd name="connsiteY0" fmla="*/ 48112 h 678221"/>
              <a:gd name="connsiteX1" fmla="*/ 3074670 w 3075208"/>
              <a:gd name="connsiteY1" fmla="*/ 379582 h 678221"/>
              <a:gd name="connsiteX2" fmla="*/ 2133600 w 3075208"/>
              <a:gd name="connsiteY2" fmla="*/ 657712 h 678221"/>
              <a:gd name="connsiteX3" fmla="*/ 0 w 3075208"/>
              <a:gd name="connsiteY3" fmla="*/ 410062 h 678221"/>
              <a:gd name="connsiteX4" fmla="*/ 2198370 w 3075208"/>
              <a:gd name="connsiteY4" fmla="*/ 48112 h 6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208" h="678221">
                <a:moveTo>
                  <a:pt x="2198370" y="48112"/>
                </a:moveTo>
                <a:cubicBezTo>
                  <a:pt x="2726690" y="124312"/>
                  <a:pt x="3091180" y="260202"/>
                  <a:pt x="3074670" y="379582"/>
                </a:cubicBezTo>
                <a:cubicBezTo>
                  <a:pt x="3058160" y="498962"/>
                  <a:pt x="2618740" y="751692"/>
                  <a:pt x="2133600" y="657712"/>
                </a:cubicBezTo>
                <a:cubicBezTo>
                  <a:pt x="1422400" y="575162"/>
                  <a:pt x="520700" y="504042"/>
                  <a:pt x="0" y="410062"/>
                </a:cubicBezTo>
                <a:cubicBezTo>
                  <a:pt x="260350" y="22712"/>
                  <a:pt x="1388191" y="-70435"/>
                  <a:pt x="2198370" y="4811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6FD11854-EA98-4248-BE62-DC393DB57A22}"/>
              </a:ext>
            </a:extLst>
          </p:cNvPr>
          <p:cNvSpPr/>
          <p:nvPr/>
        </p:nvSpPr>
        <p:spPr>
          <a:xfrm rot="16200000">
            <a:off x="5543397" y="3614092"/>
            <a:ext cx="1728725" cy="365826"/>
          </a:xfrm>
          <a:custGeom>
            <a:avLst/>
            <a:gdLst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30109"/>
              <a:gd name="connsiteX1" fmla="*/ 3074670 w 3075208"/>
              <a:gd name="connsiteY1" fmla="*/ 331470 h 630109"/>
              <a:gd name="connsiteX2" fmla="*/ 2133600 w 3075208"/>
              <a:gd name="connsiteY2" fmla="*/ 609600 h 630109"/>
              <a:gd name="connsiteX3" fmla="*/ 0 w 3075208"/>
              <a:gd name="connsiteY3" fmla="*/ 361950 h 630109"/>
              <a:gd name="connsiteX4" fmla="*/ 2198370 w 3075208"/>
              <a:gd name="connsiteY4" fmla="*/ 0 h 630109"/>
              <a:gd name="connsiteX0" fmla="*/ 2198370 w 3075208"/>
              <a:gd name="connsiteY0" fmla="*/ 26507 h 656616"/>
              <a:gd name="connsiteX1" fmla="*/ 3074670 w 3075208"/>
              <a:gd name="connsiteY1" fmla="*/ 357977 h 656616"/>
              <a:gd name="connsiteX2" fmla="*/ 2133600 w 3075208"/>
              <a:gd name="connsiteY2" fmla="*/ 636107 h 656616"/>
              <a:gd name="connsiteX3" fmla="*/ 0 w 3075208"/>
              <a:gd name="connsiteY3" fmla="*/ 388457 h 656616"/>
              <a:gd name="connsiteX4" fmla="*/ 2198370 w 3075208"/>
              <a:gd name="connsiteY4" fmla="*/ 26507 h 6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208" h="656616">
                <a:moveTo>
                  <a:pt x="2198370" y="26507"/>
                </a:moveTo>
                <a:cubicBezTo>
                  <a:pt x="2726690" y="102707"/>
                  <a:pt x="3091180" y="238597"/>
                  <a:pt x="3074670" y="357977"/>
                </a:cubicBezTo>
                <a:cubicBezTo>
                  <a:pt x="3058160" y="477357"/>
                  <a:pt x="2618740" y="730087"/>
                  <a:pt x="2133600" y="636107"/>
                </a:cubicBezTo>
                <a:cubicBezTo>
                  <a:pt x="1422400" y="553557"/>
                  <a:pt x="520700" y="482437"/>
                  <a:pt x="0" y="388457"/>
                </a:cubicBezTo>
                <a:cubicBezTo>
                  <a:pt x="260350" y="1107"/>
                  <a:pt x="1692720" y="-41223"/>
                  <a:pt x="2198370" y="2650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D3A54726-B19F-43B5-B94C-2537574C4F86}"/>
              </a:ext>
            </a:extLst>
          </p:cNvPr>
          <p:cNvSpPr>
            <a:spLocks noChangeAspect="1"/>
          </p:cNvSpPr>
          <p:nvPr/>
        </p:nvSpPr>
        <p:spPr>
          <a:xfrm rot="16200000">
            <a:off x="6257160" y="3658983"/>
            <a:ext cx="1518238" cy="293902"/>
          </a:xfrm>
          <a:custGeom>
            <a:avLst/>
            <a:gdLst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30109"/>
              <a:gd name="connsiteX1" fmla="*/ 3074670 w 3075208"/>
              <a:gd name="connsiteY1" fmla="*/ 331470 h 630109"/>
              <a:gd name="connsiteX2" fmla="*/ 2133600 w 3075208"/>
              <a:gd name="connsiteY2" fmla="*/ 609600 h 630109"/>
              <a:gd name="connsiteX3" fmla="*/ 0 w 3075208"/>
              <a:gd name="connsiteY3" fmla="*/ 361950 h 630109"/>
              <a:gd name="connsiteX4" fmla="*/ 2198370 w 3075208"/>
              <a:gd name="connsiteY4" fmla="*/ 0 h 630109"/>
              <a:gd name="connsiteX0" fmla="*/ 2198370 w 3075100"/>
              <a:gd name="connsiteY0" fmla="*/ 21536 h 651645"/>
              <a:gd name="connsiteX1" fmla="*/ 3074670 w 3075100"/>
              <a:gd name="connsiteY1" fmla="*/ 353006 h 651645"/>
              <a:gd name="connsiteX2" fmla="*/ 2133600 w 3075100"/>
              <a:gd name="connsiteY2" fmla="*/ 631136 h 651645"/>
              <a:gd name="connsiteX3" fmla="*/ 0 w 3075100"/>
              <a:gd name="connsiteY3" fmla="*/ 383486 h 651645"/>
              <a:gd name="connsiteX4" fmla="*/ 2198370 w 3075100"/>
              <a:gd name="connsiteY4" fmla="*/ 21536 h 6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5100" h="651645">
                <a:moveTo>
                  <a:pt x="2198370" y="21536"/>
                </a:moveTo>
                <a:cubicBezTo>
                  <a:pt x="2631038" y="77316"/>
                  <a:pt x="3091180" y="233626"/>
                  <a:pt x="3074670" y="353006"/>
                </a:cubicBezTo>
                <a:cubicBezTo>
                  <a:pt x="3058160" y="472386"/>
                  <a:pt x="2618740" y="725116"/>
                  <a:pt x="2133600" y="631136"/>
                </a:cubicBezTo>
                <a:cubicBezTo>
                  <a:pt x="1422400" y="548586"/>
                  <a:pt x="520700" y="477466"/>
                  <a:pt x="0" y="383486"/>
                </a:cubicBezTo>
                <a:cubicBezTo>
                  <a:pt x="260350" y="-3864"/>
                  <a:pt x="1765702" y="-34244"/>
                  <a:pt x="2198370" y="21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174E445F-C78E-4D73-A8F9-7917693E4480}"/>
              </a:ext>
            </a:extLst>
          </p:cNvPr>
          <p:cNvSpPr>
            <a:spLocks noChangeAspect="1"/>
          </p:cNvSpPr>
          <p:nvPr/>
        </p:nvSpPr>
        <p:spPr>
          <a:xfrm rot="16200000">
            <a:off x="6807025" y="3695852"/>
            <a:ext cx="1350215" cy="221398"/>
          </a:xfrm>
          <a:custGeom>
            <a:avLst/>
            <a:gdLst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30109"/>
              <a:gd name="connsiteX1" fmla="*/ 3074670 w 3075208"/>
              <a:gd name="connsiteY1" fmla="*/ 331470 h 630109"/>
              <a:gd name="connsiteX2" fmla="*/ 2133600 w 3075208"/>
              <a:gd name="connsiteY2" fmla="*/ 609600 h 630109"/>
              <a:gd name="connsiteX3" fmla="*/ 0 w 3075208"/>
              <a:gd name="connsiteY3" fmla="*/ 361950 h 630109"/>
              <a:gd name="connsiteX4" fmla="*/ 2198370 w 3075208"/>
              <a:gd name="connsiteY4" fmla="*/ 0 h 630109"/>
              <a:gd name="connsiteX0" fmla="*/ 2198370 w 3075100"/>
              <a:gd name="connsiteY0" fmla="*/ 21536 h 651645"/>
              <a:gd name="connsiteX1" fmla="*/ 3074670 w 3075100"/>
              <a:gd name="connsiteY1" fmla="*/ 353006 h 651645"/>
              <a:gd name="connsiteX2" fmla="*/ 2133600 w 3075100"/>
              <a:gd name="connsiteY2" fmla="*/ 631136 h 651645"/>
              <a:gd name="connsiteX3" fmla="*/ 0 w 3075100"/>
              <a:gd name="connsiteY3" fmla="*/ 383486 h 651645"/>
              <a:gd name="connsiteX4" fmla="*/ 2198370 w 3075100"/>
              <a:gd name="connsiteY4" fmla="*/ 21536 h 651645"/>
              <a:gd name="connsiteX0" fmla="*/ 2194624 w 3071439"/>
              <a:gd name="connsiteY0" fmla="*/ 824 h 630933"/>
              <a:gd name="connsiteX1" fmla="*/ 3070924 w 3071439"/>
              <a:gd name="connsiteY1" fmla="*/ 332294 h 630933"/>
              <a:gd name="connsiteX2" fmla="*/ 2129854 w 3071439"/>
              <a:gd name="connsiteY2" fmla="*/ 610424 h 630933"/>
              <a:gd name="connsiteX3" fmla="*/ 0 w 3071439"/>
              <a:gd name="connsiteY3" fmla="*/ 429835 h 630933"/>
              <a:gd name="connsiteX4" fmla="*/ 2194624 w 3071439"/>
              <a:gd name="connsiteY4" fmla="*/ 824 h 630933"/>
              <a:gd name="connsiteX0" fmla="*/ 2187131 w 3063946"/>
              <a:gd name="connsiteY0" fmla="*/ 578 h 630687"/>
              <a:gd name="connsiteX1" fmla="*/ 3063431 w 3063946"/>
              <a:gd name="connsiteY1" fmla="*/ 332048 h 630687"/>
              <a:gd name="connsiteX2" fmla="*/ 2122361 w 3063946"/>
              <a:gd name="connsiteY2" fmla="*/ 610178 h 630687"/>
              <a:gd name="connsiteX3" fmla="*/ 0 w 3063946"/>
              <a:gd name="connsiteY3" fmla="*/ 412824 h 630687"/>
              <a:gd name="connsiteX4" fmla="*/ 2187131 w 3063946"/>
              <a:gd name="connsiteY4" fmla="*/ 578 h 630687"/>
              <a:gd name="connsiteX0" fmla="*/ 2195560 w 3072377"/>
              <a:gd name="connsiteY0" fmla="*/ 578 h 630687"/>
              <a:gd name="connsiteX1" fmla="*/ 3071860 w 3072377"/>
              <a:gd name="connsiteY1" fmla="*/ 332048 h 630687"/>
              <a:gd name="connsiteX2" fmla="*/ 2130790 w 3072377"/>
              <a:gd name="connsiteY2" fmla="*/ 610178 h 630687"/>
              <a:gd name="connsiteX3" fmla="*/ 0 w 3072377"/>
              <a:gd name="connsiteY3" fmla="*/ 412823 h 630687"/>
              <a:gd name="connsiteX4" fmla="*/ 2195560 w 3072377"/>
              <a:gd name="connsiteY4" fmla="*/ 578 h 630687"/>
              <a:gd name="connsiteX0" fmla="*/ 2195560 w 3072314"/>
              <a:gd name="connsiteY0" fmla="*/ 22943 h 653052"/>
              <a:gd name="connsiteX1" fmla="*/ 3071860 w 3072314"/>
              <a:gd name="connsiteY1" fmla="*/ 354413 h 653052"/>
              <a:gd name="connsiteX2" fmla="*/ 2130790 w 3072314"/>
              <a:gd name="connsiteY2" fmla="*/ 632543 h 653052"/>
              <a:gd name="connsiteX3" fmla="*/ 0 w 3072314"/>
              <a:gd name="connsiteY3" fmla="*/ 435188 h 653052"/>
              <a:gd name="connsiteX4" fmla="*/ 2195560 w 3072314"/>
              <a:gd name="connsiteY4" fmla="*/ 22943 h 653052"/>
              <a:gd name="connsiteX0" fmla="*/ 2195560 w 3072313"/>
              <a:gd name="connsiteY0" fmla="*/ 22943 h 653052"/>
              <a:gd name="connsiteX1" fmla="*/ 3071860 w 3072313"/>
              <a:gd name="connsiteY1" fmla="*/ 354413 h 653052"/>
              <a:gd name="connsiteX2" fmla="*/ 2130790 w 3072313"/>
              <a:gd name="connsiteY2" fmla="*/ 632543 h 653052"/>
              <a:gd name="connsiteX3" fmla="*/ 0 w 3072313"/>
              <a:gd name="connsiteY3" fmla="*/ 435188 h 653052"/>
              <a:gd name="connsiteX4" fmla="*/ 2195560 w 3072313"/>
              <a:gd name="connsiteY4" fmla="*/ 22943 h 653052"/>
              <a:gd name="connsiteX0" fmla="*/ 2195560 w 3072297"/>
              <a:gd name="connsiteY0" fmla="*/ 22943 h 653052"/>
              <a:gd name="connsiteX1" fmla="*/ 3071860 w 3072297"/>
              <a:gd name="connsiteY1" fmla="*/ 354413 h 653052"/>
              <a:gd name="connsiteX2" fmla="*/ 2130790 w 3072297"/>
              <a:gd name="connsiteY2" fmla="*/ 632543 h 653052"/>
              <a:gd name="connsiteX3" fmla="*/ 0 w 3072297"/>
              <a:gd name="connsiteY3" fmla="*/ 435188 h 653052"/>
              <a:gd name="connsiteX4" fmla="*/ 2195560 w 3072297"/>
              <a:gd name="connsiteY4" fmla="*/ 22943 h 65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2297" h="653052">
                <a:moveTo>
                  <a:pt x="2195560" y="22943"/>
                </a:moveTo>
                <a:cubicBezTo>
                  <a:pt x="2634485" y="101690"/>
                  <a:pt x="3088370" y="235033"/>
                  <a:pt x="3071860" y="354413"/>
                </a:cubicBezTo>
                <a:cubicBezTo>
                  <a:pt x="3055350" y="473793"/>
                  <a:pt x="2615930" y="726523"/>
                  <a:pt x="2130790" y="632543"/>
                </a:cubicBezTo>
                <a:cubicBezTo>
                  <a:pt x="1419590" y="549993"/>
                  <a:pt x="520700" y="529168"/>
                  <a:pt x="0" y="435188"/>
                </a:cubicBezTo>
                <a:cubicBezTo>
                  <a:pt x="260350" y="47838"/>
                  <a:pt x="1739777" y="-51613"/>
                  <a:pt x="2195560" y="2294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28">
            <a:extLst>
              <a:ext uri="{FF2B5EF4-FFF2-40B4-BE49-F238E27FC236}">
                <a16:creationId xmlns:a16="http://schemas.microsoft.com/office/drawing/2014/main" id="{7FC66DCC-8E6C-4187-BC61-949C4AECCBD7}"/>
              </a:ext>
            </a:extLst>
          </p:cNvPr>
          <p:cNvSpPr>
            <a:spLocks noChangeAspect="1"/>
          </p:cNvSpPr>
          <p:nvPr/>
        </p:nvSpPr>
        <p:spPr>
          <a:xfrm rot="16200000">
            <a:off x="7259753" y="3707550"/>
            <a:ext cx="1214798" cy="200602"/>
          </a:xfrm>
          <a:custGeom>
            <a:avLst/>
            <a:gdLst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4670"/>
              <a:gd name="connsiteY0" fmla="*/ 0 h 609600"/>
              <a:gd name="connsiteX1" fmla="*/ 3074670 w 3074670"/>
              <a:gd name="connsiteY1" fmla="*/ 331470 h 609600"/>
              <a:gd name="connsiteX2" fmla="*/ 2133600 w 3074670"/>
              <a:gd name="connsiteY2" fmla="*/ 609600 h 609600"/>
              <a:gd name="connsiteX3" fmla="*/ 0 w 3074670"/>
              <a:gd name="connsiteY3" fmla="*/ 361950 h 609600"/>
              <a:gd name="connsiteX4" fmla="*/ 2198370 w 3074670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09600"/>
              <a:gd name="connsiteX1" fmla="*/ 3074670 w 3075208"/>
              <a:gd name="connsiteY1" fmla="*/ 331470 h 609600"/>
              <a:gd name="connsiteX2" fmla="*/ 2133600 w 3075208"/>
              <a:gd name="connsiteY2" fmla="*/ 609600 h 609600"/>
              <a:gd name="connsiteX3" fmla="*/ 0 w 3075208"/>
              <a:gd name="connsiteY3" fmla="*/ 361950 h 609600"/>
              <a:gd name="connsiteX4" fmla="*/ 2198370 w 3075208"/>
              <a:gd name="connsiteY4" fmla="*/ 0 h 609600"/>
              <a:gd name="connsiteX0" fmla="*/ 2198370 w 3075208"/>
              <a:gd name="connsiteY0" fmla="*/ 0 h 630109"/>
              <a:gd name="connsiteX1" fmla="*/ 3074670 w 3075208"/>
              <a:gd name="connsiteY1" fmla="*/ 331470 h 630109"/>
              <a:gd name="connsiteX2" fmla="*/ 2133600 w 3075208"/>
              <a:gd name="connsiteY2" fmla="*/ 609600 h 630109"/>
              <a:gd name="connsiteX3" fmla="*/ 0 w 3075208"/>
              <a:gd name="connsiteY3" fmla="*/ 361950 h 630109"/>
              <a:gd name="connsiteX4" fmla="*/ 2198370 w 3075208"/>
              <a:gd name="connsiteY4" fmla="*/ 0 h 630109"/>
              <a:gd name="connsiteX0" fmla="*/ 2198370 w 3075100"/>
              <a:gd name="connsiteY0" fmla="*/ 21536 h 651645"/>
              <a:gd name="connsiteX1" fmla="*/ 3074670 w 3075100"/>
              <a:gd name="connsiteY1" fmla="*/ 353006 h 651645"/>
              <a:gd name="connsiteX2" fmla="*/ 2133600 w 3075100"/>
              <a:gd name="connsiteY2" fmla="*/ 631136 h 651645"/>
              <a:gd name="connsiteX3" fmla="*/ 0 w 3075100"/>
              <a:gd name="connsiteY3" fmla="*/ 383486 h 651645"/>
              <a:gd name="connsiteX4" fmla="*/ 2198370 w 3075100"/>
              <a:gd name="connsiteY4" fmla="*/ 21536 h 651645"/>
              <a:gd name="connsiteX0" fmla="*/ 2194624 w 3071439"/>
              <a:gd name="connsiteY0" fmla="*/ 824 h 630933"/>
              <a:gd name="connsiteX1" fmla="*/ 3070924 w 3071439"/>
              <a:gd name="connsiteY1" fmla="*/ 332294 h 630933"/>
              <a:gd name="connsiteX2" fmla="*/ 2129854 w 3071439"/>
              <a:gd name="connsiteY2" fmla="*/ 610424 h 630933"/>
              <a:gd name="connsiteX3" fmla="*/ 0 w 3071439"/>
              <a:gd name="connsiteY3" fmla="*/ 429835 h 630933"/>
              <a:gd name="connsiteX4" fmla="*/ 2194624 w 3071439"/>
              <a:gd name="connsiteY4" fmla="*/ 824 h 630933"/>
              <a:gd name="connsiteX0" fmla="*/ 2187131 w 3063946"/>
              <a:gd name="connsiteY0" fmla="*/ 578 h 630687"/>
              <a:gd name="connsiteX1" fmla="*/ 3063431 w 3063946"/>
              <a:gd name="connsiteY1" fmla="*/ 332048 h 630687"/>
              <a:gd name="connsiteX2" fmla="*/ 2122361 w 3063946"/>
              <a:gd name="connsiteY2" fmla="*/ 610178 h 630687"/>
              <a:gd name="connsiteX3" fmla="*/ 0 w 3063946"/>
              <a:gd name="connsiteY3" fmla="*/ 412824 h 630687"/>
              <a:gd name="connsiteX4" fmla="*/ 2187131 w 3063946"/>
              <a:gd name="connsiteY4" fmla="*/ 578 h 630687"/>
              <a:gd name="connsiteX0" fmla="*/ 2195560 w 3072377"/>
              <a:gd name="connsiteY0" fmla="*/ 578 h 630687"/>
              <a:gd name="connsiteX1" fmla="*/ 3071860 w 3072377"/>
              <a:gd name="connsiteY1" fmla="*/ 332048 h 630687"/>
              <a:gd name="connsiteX2" fmla="*/ 2130790 w 3072377"/>
              <a:gd name="connsiteY2" fmla="*/ 610178 h 630687"/>
              <a:gd name="connsiteX3" fmla="*/ 0 w 3072377"/>
              <a:gd name="connsiteY3" fmla="*/ 412823 h 630687"/>
              <a:gd name="connsiteX4" fmla="*/ 2195560 w 3072377"/>
              <a:gd name="connsiteY4" fmla="*/ 578 h 630687"/>
              <a:gd name="connsiteX0" fmla="*/ 2195560 w 3072314"/>
              <a:gd name="connsiteY0" fmla="*/ 22943 h 653052"/>
              <a:gd name="connsiteX1" fmla="*/ 3071860 w 3072314"/>
              <a:gd name="connsiteY1" fmla="*/ 354413 h 653052"/>
              <a:gd name="connsiteX2" fmla="*/ 2130790 w 3072314"/>
              <a:gd name="connsiteY2" fmla="*/ 632543 h 653052"/>
              <a:gd name="connsiteX3" fmla="*/ 0 w 3072314"/>
              <a:gd name="connsiteY3" fmla="*/ 435188 h 653052"/>
              <a:gd name="connsiteX4" fmla="*/ 2195560 w 3072314"/>
              <a:gd name="connsiteY4" fmla="*/ 22943 h 653052"/>
              <a:gd name="connsiteX0" fmla="*/ 2195560 w 3072313"/>
              <a:gd name="connsiteY0" fmla="*/ 22943 h 653052"/>
              <a:gd name="connsiteX1" fmla="*/ 3071860 w 3072313"/>
              <a:gd name="connsiteY1" fmla="*/ 354413 h 653052"/>
              <a:gd name="connsiteX2" fmla="*/ 2130790 w 3072313"/>
              <a:gd name="connsiteY2" fmla="*/ 632543 h 653052"/>
              <a:gd name="connsiteX3" fmla="*/ 0 w 3072313"/>
              <a:gd name="connsiteY3" fmla="*/ 435188 h 653052"/>
              <a:gd name="connsiteX4" fmla="*/ 2195560 w 3072313"/>
              <a:gd name="connsiteY4" fmla="*/ 22943 h 653052"/>
              <a:gd name="connsiteX0" fmla="*/ 2195560 w 3072297"/>
              <a:gd name="connsiteY0" fmla="*/ 22943 h 653052"/>
              <a:gd name="connsiteX1" fmla="*/ 3071860 w 3072297"/>
              <a:gd name="connsiteY1" fmla="*/ 354413 h 653052"/>
              <a:gd name="connsiteX2" fmla="*/ 2130790 w 3072297"/>
              <a:gd name="connsiteY2" fmla="*/ 632543 h 653052"/>
              <a:gd name="connsiteX3" fmla="*/ 0 w 3072297"/>
              <a:gd name="connsiteY3" fmla="*/ 435188 h 653052"/>
              <a:gd name="connsiteX4" fmla="*/ 2195560 w 3072297"/>
              <a:gd name="connsiteY4" fmla="*/ 22943 h 653052"/>
              <a:gd name="connsiteX0" fmla="*/ 2195560 w 3072105"/>
              <a:gd name="connsiteY0" fmla="*/ 22943 h 653052"/>
              <a:gd name="connsiteX1" fmla="*/ 3071860 w 3072105"/>
              <a:gd name="connsiteY1" fmla="*/ 354413 h 653052"/>
              <a:gd name="connsiteX2" fmla="*/ 2130790 w 3072105"/>
              <a:gd name="connsiteY2" fmla="*/ 632543 h 653052"/>
              <a:gd name="connsiteX3" fmla="*/ 0 w 3072105"/>
              <a:gd name="connsiteY3" fmla="*/ 435188 h 653052"/>
              <a:gd name="connsiteX4" fmla="*/ 2195560 w 3072105"/>
              <a:gd name="connsiteY4" fmla="*/ 22943 h 653052"/>
              <a:gd name="connsiteX0" fmla="*/ 2195560 w 3072144"/>
              <a:gd name="connsiteY0" fmla="*/ 22943 h 653052"/>
              <a:gd name="connsiteX1" fmla="*/ 3071860 w 3072144"/>
              <a:gd name="connsiteY1" fmla="*/ 354413 h 653052"/>
              <a:gd name="connsiteX2" fmla="*/ 2130790 w 3072144"/>
              <a:gd name="connsiteY2" fmla="*/ 632543 h 653052"/>
              <a:gd name="connsiteX3" fmla="*/ 0 w 3072144"/>
              <a:gd name="connsiteY3" fmla="*/ 435188 h 653052"/>
              <a:gd name="connsiteX4" fmla="*/ 2195560 w 3072144"/>
              <a:gd name="connsiteY4" fmla="*/ 22943 h 653052"/>
              <a:gd name="connsiteX0" fmla="*/ 2195560 w 3071970"/>
              <a:gd name="connsiteY0" fmla="*/ 22943 h 657600"/>
              <a:gd name="connsiteX1" fmla="*/ 3071860 w 3071970"/>
              <a:gd name="connsiteY1" fmla="*/ 354413 h 657600"/>
              <a:gd name="connsiteX2" fmla="*/ 2130790 w 3071970"/>
              <a:gd name="connsiteY2" fmla="*/ 632543 h 657600"/>
              <a:gd name="connsiteX3" fmla="*/ 0 w 3071970"/>
              <a:gd name="connsiteY3" fmla="*/ 435188 h 657600"/>
              <a:gd name="connsiteX4" fmla="*/ 2195560 w 3071970"/>
              <a:gd name="connsiteY4" fmla="*/ 22943 h 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970" h="657600">
                <a:moveTo>
                  <a:pt x="2195560" y="22943"/>
                </a:moveTo>
                <a:cubicBezTo>
                  <a:pt x="2381557" y="83058"/>
                  <a:pt x="3082125" y="169819"/>
                  <a:pt x="3071860" y="354413"/>
                </a:cubicBezTo>
                <a:cubicBezTo>
                  <a:pt x="3061595" y="539007"/>
                  <a:pt x="2615930" y="726523"/>
                  <a:pt x="2130790" y="632543"/>
                </a:cubicBezTo>
                <a:cubicBezTo>
                  <a:pt x="1419590" y="549993"/>
                  <a:pt x="520700" y="529168"/>
                  <a:pt x="0" y="435188"/>
                </a:cubicBezTo>
                <a:cubicBezTo>
                  <a:pt x="260350" y="47838"/>
                  <a:pt x="1739777" y="-51613"/>
                  <a:pt x="2195560" y="2294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1">
            <a:extLst>
              <a:ext uri="{FF2B5EF4-FFF2-40B4-BE49-F238E27FC236}">
                <a16:creationId xmlns:a16="http://schemas.microsoft.com/office/drawing/2014/main" id="{0675F7AC-2B74-4F59-BE2E-1752D956309F}"/>
              </a:ext>
            </a:extLst>
          </p:cNvPr>
          <p:cNvSpPr/>
          <p:nvPr/>
        </p:nvSpPr>
        <p:spPr>
          <a:xfrm>
            <a:off x="4130040" y="3744650"/>
            <a:ext cx="4191000" cy="182880"/>
          </a:xfrm>
          <a:prstGeom prst="rightArrow">
            <a:avLst>
              <a:gd name="adj1" fmla="val 35709"/>
              <a:gd name="adj2" fmla="val 83333"/>
            </a:avLst>
          </a:prstGeom>
          <a:solidFill>
            <a:srgbClr val="FABE00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6FEC0CA0-4701-48B7-9D4C-E7E4316B93BF}"/>
              </a:ext>
            </a:extLst>
          </p:cNvPr>
          <p:cNvSpPr/>
          <p:nvPr/>
        </p:nvSpPr>
        <p:spPr>
          <a:xfrm rot="16200000">
            <a:off x="3976971" y="3201714"/>
            <a:ext cx="2274509" cy="1114022"/>
          </a:xfrm>
          <a:custGeom>
            <a:avLst/>
            <a:gdLst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010" h="1493520">
                <a:moveTo>
                  <a:pt x="0" y="800100"/>
                </a:moveTo>
                <a:lnTo>
                  <a:pt x="133350" y="1493520"/>
                </a:lnTo>
                <a:cubicBezTo>
                  <a:pt x="302260" y="1341120"/>
                  <a:pt x="3188970" y="1137920"/>
                  <a:pt x="3352800" y="792480"/>
                </a:cubicBezTo>
                <a:lnTo>
                  <a:pt x="3509010" y="0"/>
                </a:lnTo>
                <a:cubicBezTo>
                  <a:pt x="2974340" y="515620"/>
                  <a:pt x="68580" y="635000"/>
                  <a:pt x="0" y="800100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D55F19EF-E321-4FDB-8799-00217C49E135}"/>
              </a:ext>
            </a:extLst>
          </p:cNvPr>
          <p:cNvSpPr/>
          <p:nvPr/>
        </p:nvSpPr>
        <p:spPr>
          <a:xfrm rot="16200000">
            <a:off x="5091744" y="3380128"/>
            <a:ext cx="1926294" cy="784363"/>
          </a:xfrm>
          <a:custGeom>
            <a:avLst/>
            <a:gdLst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515484"/>
              <a:gd name="connsiteX1" fmla="*/ 128851 w 3509010"/>
              <a:gd name="connsiteY1" fmla="*/ 1515484 h 1515484"/>
              <a:gd name="connsiteX2" fmla="*/ 3352800 w 3509010"/>
              <a:gd name="connsiteY2" fmla="*/ 792480 h 1515484"/>
              <a:gd name="connsiteX3" fmla="*/ 3509010 w 3509010"/>
              <a:gd name="connsiteY3" fmla="*/ 0 h 1515484"/>
              <a:gd name="connsiteX4" fmla="*/ 0 w 3509010"/>
              <a:gd name="connsiteY4" fmla="*/ 800100 h 1515484"/>
              <a:gd name="connsiteX0" fmla="*/ 0 w 3509010"/>
              <a:gd name="connsiteY0" fmla="*/ 800100 h 1515484"/>
              <a:gd name="connsiteX1" fmla="*/ 110857 w 3509010"/>
              <a:gd name="connsiteY1" fmla="*/ 1515484 h 1515484"/>
              <a:gd name="connsiteX2" fmla="*/ 3352800 w 3509010"/>
              <a:gd name="connsiteY2" fmla="*/ 792480 h 1515484"/>
              <a:gd name="connsiteX3" fmla="*/ 3509010 w 3509010"/>
              <a:gd name="connsiteY3" fmla="*/ 0 h 1515484"/>
              <a:gd name="connsiteX4" fmla="*/ 0 w 3509010"/>
              <a:gd name="connsiteY4" fmla="*/ 800100 h 1515484"/>
              <a:gd name="connsiteX0" fmla="*/ 0 w 3509010"/>
              <a:gd name="connsiteY0" fmla="*/ 800100 h 1515484"/>
              <a:gd name="connsiteX1" fmla="*/ 110857 w 3509010"/>
              <a:gd name="connsiteY1" fmla="*/ 1515484 h 1515484"/>
              <a:gd name="connsiteX2" fmla="*/ 3388790 w 3509010"/>
              <a:gd name="connsiteY2" fmla="*/ 759535 h 1515484"/>
              <a:gd name="connsiteX3" fmla="*/ 3509010 w 3509010"/>
              <a:gd name="connsiteY3" fmla="*/ 0 h 1515484"/>
              <a:gd name="connsiteX4" fmla="*/ 0 w 3509010"/>
              <a:gd name="connsiteY4" fmla="*/ 800100 h 151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010" h="1515484">
                <a:moveTo>
                  <a:pt x="0" y="800100"/>
                </a:moveTo>
                <a:lnTo>
                  <a:pt x="110857" y="1515484"/>
                </a:lnTo>
                <a:cubicBezTo>
                  <a:pt x="279767" y="1363084"/>
                  <a:pt x="3224960" y="1104975"/>
                  <a:pt x="3388790" y="759535"/>
                </a:cubicBezTo>
                <a:lnTo>
                  <a:pt x="3509010" y="0"/>
                </a:lnTo>
                <a:cubicBezTo>
                  <a:pt x="2974340" y="515620"/>
                  <a:pt x="68580" y="635000"/>
                  <a:pt x="0" y="800100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29">
            <a:extLst>
              <a:ext uri="{FF2B5EF4-FFF2-40B4-BE49-F238E27FC236}">
                <a16:creationId xmlns:a16="http://schemas.microsoft.com/office/drawing/2014/main" id="{E04915CD-086B-4968-90FC-0D5650B3E3A3}"/>
              </a:ext>
            </a:extLst>
          </p:cNvPr>
          <p:cNvSpPr/>
          <p:nvPr/>
        </p:nvSpPr>
        <p:spPr>
          <a:xfrm rot="16200000">
            <a:off x="5899507" y="3458713"/>
            <a:ext cx="1681803" cy="629662"/>
          </a:xfrm>
          <a:custGeom>
            <a:avLst/>
            <a:gdLst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506646"/>
              <a:gd name="connsiteX1" fmla="*/ 92067 w 3509010"/>
              <a:gd name="connsiteY1" fmla="*/ 1506646 h 1506646"/>
              <a:gd name="connsiteX2" fmla="*/ 3352800 w 3509010"/>
              <a:gd name="connsiteY2" fmla="*/ 792480 h 1506646"/>
              <a:gd name="connsiteX3" fmla="*/ 3509010 w 3509010"/>
              <a:gd name="connsiteY3" fmla="*/ 0 h 1506646"/>
              <a:gd name="connsiteX4" fmla="*/ 0 w 3509010"/>
              <a:gd name="connsiteY4" fmla="*/ 800100 h 1506646"/>
              <a:gd name="connsiteX0" fmla="*/ 0 w 3514170"/>
              <a:gd name="connsiteY0" fmla="*/ 826353 h 1506646"/>
              <a:gd name="connsiteX1" fmla="*/ 97227 w 3514170"/>
              <a:gd name="connsiteY1" fmla="*/ 1506646 h 1506646"/>
              <a:gd name="connsiteX2" fmla="*/ 3357960 w 3514170"/>
              <a:gd name="connsiteY2" fmla="*/ 792480 h 1506646"/>
              <a:gd name="connsiteX3" fmla="*/ 3514170 w 3514170"/>
              <a:gd name="connsiteY3" fmla="*/ 0 h 1506646"/>
              <a:gd name="connsiteX4" fmla="*/ 0 w 3514170"/>
              <a:gd name="connsiteY4" fmla="*/ 826353 h 1506646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357960 w 3514170"/>
              <a:gd name="connsiteY2" fmla="*/ 739975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378602 w 3514170"/>
              <a:gd name="connsiteY2" fmla="*/ 733412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170" h="1454141">
                <a:moveTo>
                  <a:pt x="0" y="773848"/>
                </a:moveTo>
                <a:lnTo>
                  <a:pt x="97227" y="1454141"/>
                </a:lnTo>
                <a:cubicBezTo>
                  <a:pt x="266137" y="1301741"/>
                  <a:pt x="3214772" y="1078852"/>
                  <a:pt x="3378602" y="733412"/>
                </a:cubicBezTo>
                <a:lnTo>
                  <a:pt x="3514170" y="0"/>
                </a:lnTo>
                <a:cubicBezTo>
                  <a:pt x="2979500" y="515620"/>
                  <a:pt x="68580" y="608748"/>
                  <a:pt x="0" y="773848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30">
            <a:extLst>
              <a:ext uri="{FF2B5EF4-FFF2-40B4-BE49-F238E27FC236}">
                <a16:creationId xmlns:a16="http://schemas.microsoft.com/office/drawing/2014/main" id="{9558DAE4-22F5-42D3-9D97-1F2A22CA1ED4}"/>
              </a:ext>
            </a:extLst>
          </p:cNvPr>
          <p:cNvSpPr/>
          <p:nvPr/>
        </p:nvSpPr>
        <p:spPr>
          <a:xfrm rot="16200000">
            <a:off x="6536063" y="3542188"/>
            <a:ext cx="1478724" cy="487979"/>
          </a:xfrm>
          <a:custGeom>
            <a:avLst/>
            <a:gdLst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506646"/>
              <a:gd name="connsiteX1" fmla="*/ 92067 w 3509010"/>
              <a:gd name="connsiteY1" fmla="*/ 1506646 h 1506646"/>
              <a:gd name="connsiteX2" fmla="*/ 3352800 w 3509010"/>
              <a:gd name="connsiteY2" fmla="*/ 792480 h 1506646"/>
              <a:gd name="connsiteX3" fmla="*/ 3509010 w 3509010"/>
              <a:gd name="connsiteY3" fmla="*/ 0 h 1506646"/>
              <a:gd name="connsiteX4" fmla="*/ 0 w 3509010"/>
              <a:gd name="connsiteY4" fmla="*/ 800100 h 1506646"/>
              <a:gd name="connsiteX0" fmla="*/ 0 w 3514170"/>
              <a:gd name="connsiteY0" fmla="*/ 826353 h 1506646"/>
              <a:gd name="connsiteX1" fmla="*/ 97227 w 3514170"/>
              <a:gd name="connsiteY1" fmla="*/ 1506646 h 1506646"/>
              <a:gd name="connsiteX2" fmla="*/ 3357960 w 3514170"/>
              <a:gd name="connsiteY2" fmla="*/ 792480 h 1506646"/>
              <a:gd name="connsiteX3" fmla="*/ 3514170 w 3514170"/>
              <a:gd name="connsiteY3" fmla="*/ 0 h 1506646"/>
              <a:gd name="connsiteX4" fmla="*/ 0 w 3514170"/>
              <a:gd name="connsiteY4" fmla="*/ 826353 h 1506646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357960 w 3514170"/>
              <a:gd name="connsiteY2" fmla="*/ 739975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378602 w 3514170"/>
              <a:gd name="connsiteY2" fmla="*/ 733412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413816 w 3514170"/>
              <a:gd name="connsiteY2" fmla="*/ 722122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170" h="1454141">
                <a:moveTo>
                  <a:pt x="0" y="773848"/>
                </a:moveTo>
                <a:lnTo>
                  <a:pt x="97227" y="1454141"/>
                </a:lnTo>
                <a:cubicBezTo>
                  <a:pt x="266137" y="1301741"/>
                  <a:pt x="3249986" y="1067562"/>
                  <a:pt x="3413816" y="722122"/>
                </a:cubicBezTo>
                <a:lnTo>
                  <a:pt x="3514170" y="0"/>
                </a:lnTo>
                <a:cubicBezTo>
                  <a:pt x="2979500" y="515620"/>
                  <a:pt x="68580" y="608748"/>
                  <a:pt x="0" y="773848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8D87EB37-3D42-486B-810D-11C84505D9B0}"/>
              </a:ext>
            </a:extLst>
          </p:cNvPr>
          <p:cNvSpPr/>
          <p:nvPr/>
        </p:nvSpPr>
        <p:spPr>
          <a:xfrm rot="16200000">
            <a:off x="7029679" y="3583052"/>
            <a:ext cx="1325356" cy="419675"/>
          </a:xfrm>
          <a:custGeom>
            <a:avLst/>
            <a:gdLst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493520"/>
              <a:gd name="connsiteX1" fmla="*/ 133350 w 3509010"/>
              <a:gd name="connsiteY1" fmla="*/ 1493520 h 1493520"/>
              <a:gd name="connsiteX2" fmla="*/ 3352800 w 3509010"/>
              <a:gd name="connsiteY2" fmla="*/ 792480 h 1493520"/>
              <a:gd name="connsiteX3" fmla="*/ 3509010 w 3509010"/>
              <a:gd name="connsiteY3" fmla="*/ 0 h 1493520"/>
              <a:gd name="connsiteX4" fmla="*/ 0 w 3509010"/>
              <a:gd name="connsiteY4" fmla="*/ 800100 h 1493520"/>
              <a:gd name="connsiteX0" fmla="*/ 0 w 3509010"/>
              <a:gd name="connsiteY0" fmla="*/ 800100 h 1506646"/>
              <a:gd name="connsiteX1" fmla="*/ 92067 w 3509010"/>
              <a:gd name="connsiteY1" fmla="*/ 1506646 h 1506646"/>
              <a:gd name="connsiteX2" fmla="*/ 3352800 w 3509010"/>
              <a:gd name="connsiteY2" fmla="*/ 792480 h 1506646"/>
              <a:gd name="connsiteX3" fmla="*/ 3509010 w 3509010"/>
              <a:gd name="connsiteY3" fmla="*/ 0 h 1506646"/>
              <a:gd name="connsiteX4" fmla="*/ 0 w 3509010"/>
              <a:gd name="connsiteY4" fmla="*/ 800100 h 1506646"/>
              <a:gd name="connsiteX0" fmla="*/ 0 w 3514170"/>
              <a:gd name="connsiteY0" fmla="*/ 826353 h 1506646"/>
              <a:gd name="connsiteX1" fmla="*/ 97227 w 3514170"/>
              <a:gd name="connsiteY1" fmla="*/ 1506646 h 1506646"/>
              <a:gd name="connsiteX2" fmla="*/ 3357960 w 3514170"/>
              <a:gd name="connsiteY2" fmla="*/ 792480 h 1506646"/>
              <a:gd name="connsiteX3" fmla="*/ 3514170 w 3514170"/>
              <a:gd name="connsiteY3" fmla="*/ 0 h 1506646"/>
              <a:gd name="connsiteX4" fmla="*/ 0 w 3514170"/>
              <a:gd name="connsiteY4" fmla="*/ 826353 h 1506646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357960 w 3514170"/>
              <a:gd name="connsiteY2" fmla="*/ 739975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378602 w 3514170"/>
              <a:gd name="connsiteY2" fmla="*/ 733412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  <a:gd name="connsiteX0" fmla="*/ 0 w 3514170"/>
              <a:gd name="connsiteY0" fmla="*/ 773848 h 1454141"/>
              <a:gd name="connsiteX1" fmla="*/ 97227 w 3514170"/>
              <a:gd name="connsiteY1" fmla="*/ 1454141 h 1454141"/>
              <a:gd name="connsiteX2" fmla="*/ 3413816 w 3514170"/>
              <a:gd name="connsiteY2" fmla="*/ 722122 h 1454141"/>
              <a:gd name="connsiteX3" fmla="*/ 3514170 w 3514170"/>
              <a:gd name="connsiteY3" fmla="*/ 0 h 1454141"/>
              <a:gd name="connsiteX4" fmla="*/ 0 w 3514170"/>
              <a:gd name="connsiteY4" fmla="*/ 773848 h 1454141"/>
              <a:gd name="connsiteX0" fmla="*/ 0 w 3514170"/>
              <a:gd name="connsiteY0" fmla="*/ 773848 h 1409596"/>
              <a:gd name="connsiteX1" fmla="*/ 97227 w 3514170"/>
              <a:gd name="connsiteY1" fmla="*/ 1409596 h 1409596"/>
              <a:gd name="connsiteX2" fmla="*/ 3413816 w 3514170"/>
              <a:gd name="connsiteY2" fmla="*/ 722122 h 1409596"/>
              <a:gd name="connsiteX3" fmla="*/ 3514170 w 3514170"/>
              <a:gd name="connsiteY3" fmla="*/ 0 h 1409596"/>
              <a:gd name="connsiteX4" fmla="*/ 0 w 3514170"/>
              <a:gd name="connsiteY4" fmla="*/ 773848 h 14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170" h="1409596">
                <a:moveTo>
                  <a:pt x="0" y="773848"/>
                </a:moveTo>
                <a:cubicBezTo>
                  <a:pt x="32409" y="1000612"/>
                  <a:pt x="64818" y="1182832"/>
                  <a:pt x="97227" y="1409596"/>
                </a:cubicBezTo>
                <a:cubicBezTo>
                  <a:pt x="266137" y="1257196"/>
                  <a:pt x="3249986" y="1067562"/>
                  <a:pt x="3413816" y="722122"/>
                </a:cubicBezTo>
                <a:lnTo>
                  <a:pt x="3514170" y="0"/>
                </a:lnTo>
                <a:cubicBezTo>
                  <a:pt x="2979500" y="515620"/>
                  <a:pt x="68580" y="608748"/>
                  <a:pt x="0" y="773848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D1B82F76-8950-4BA0-9B94-7226C66537DD}"/>
              </a:ext>
            </a:extLst>
          </p:cNvPr>
          <p:cNvSpPr/>
          <p:nvPr/>
        </p:nvSpPr>
        <p:spPr>
          <a:xfrm rot="16200000">
            <a:off x="7561343" y="3517632"/>
            <a:ext cx="925841" cy="288755"/>
          </a:xfrm>
          <a:custGeom>
            <a:avLst/>
            <a:gdLst>
              <a:gd name="connsiteX0" fmla="*/ 1428345 w 1428345"/>
              <a:gd name="connsiteY0" fmla="*/ 0 h 387120"/>
              <a:gd name="connsiteX1" fmla="*/ 1395074 w 1428345"/>
              <a:gd name="connsiteY1" fmla="*/ 204976 h 387120"/>
              <a:gd name="connsiteX2" fmla="*/ 13341 w 1428345"/>
              <a:gd name="connsiteY2" fmla="*/ 387120 h 387120"/>
              <a:gd name="connsiteX3" fmla="*/ 2985 w 1428345"/>
              <a:gd name="connsiteY3" fmla="*/ 282450 h 387120"/>
              <a:gd name="connsiteX4" fmla="*/ 0 w 1428345"/>
              <a:gd name="connsiteY4" fmla="*/ 189224 h 387120"/>
              <a:gd name="connsiteX5" fmla="*/ 1428345 w 1428345"/>
              <a:gd name="connsiteY5" fmla="*/ 0 h 387120"/>
              <a:gd name="connsiteX0" fmla="*/ 1428345 w 1428345"/>
              <a:gd name="connsiteY0" fmla="*/ 0 h 387120"/>
              <a:gd name="connsiteX1" fmla="*/ 1395074 w 1428345"/>
              <a:gd name="connsiteY1" fmla="*/ 204976 h 387120"/>
              <a:gd name="connsiteX2" fmla="*/ 13341 w 1428345"/>
              <a:gd name="connsiteY2" fmla="*/ 387120 h 387120"/>
              <a:gd name="connsiteX3" fmla="*/ 65850 w 1428345"/>
              <a:gd name="connsiteY3" fmla="*/ 282450 h 387120"/>
              <a:gd name="connsiteX4" fmla="*/ 0 w 1428345"/>
              <a:gd name="connsiteY4" fmla="*/ 189224 h 387120"/>
              <a:gd name="connsiteX5" fmla="*/ 1428345 w 1428345"/>
              <a:gd name="connsiteY5" fmla="*/ 0 h 387120"/>
              <a:gd name="connsiteX0" fmla="*/ 1428345 w 1428345"/>
              <a:gd name="connsiteY0" fmla="*/ 0 h 387120"/>
              <a:gd name="connsiteX1" fmla="*/ 1395074 w 1428345"/>
              <a:gd name="connsiteY1" fmla="*/ 204976 h 387120"/>
              <a:gd name="connsiteX2" fmla="*/ 13341 w 1428345"/>
              <a:gd name="connsiteY2" fmla="*/ 387120 h 387120"/>
              <a:gd name="connsiteX3" fmla="*/ 65850 w 1428345"/>
              <a:gd name="connsiteY3" fmla="*/ 282450 h 387120"/>
              <a:gd name="connsiteX4" fmla="*/ 0 w 1428345"/>
              <a:gd name="connsiteY4" fmla="*/ 189224 h 387120"/>
              <a:gd name="connsiteX5" fmla="*/ 1428345 w 1428345"/>
              <a:gd name="connsiteY5" fmla="*/ 0 h 387120"/>
              <a:gd name="connsiteX0" fmla="*/ 1428345 w 1428345"/>
              <a:gd name="connsiteY0" fmla="*/ 0 h 387120"/>
              <a:gd name="connsiteX1" fmla="*/ 1395074 w 1428345"/>
              <a:gd name="connsiteY1" fmla="*/ 204976 h 387120"/>
              <a:gd name="connsiteX2" fmla="*/ 13341 w 1428345"/>
              <a:gd name="connsiteY2" fmla="*/ 387120 h 387120"/>
              <a:gd name="connsiteX3" fmla="*/ 65850 w 1428345"/>
              <a:gd name="connsiteY3" fmla="*/ 265305 h 387120"/>
              <a:gd name="connsiteX4" fmla="*/ 0 w 1428345"/>
              <a:gd name="connsiteY4" fmla="*/ 189224 h 387120"/>
              <a:gd name="connsiteX5" fmla="*/ 1428345 w 1428345"/>
              <a:gd name="connsiteY5" fmla="*/ 0 h 3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345" h="387120">
                <a:moveTo>
                  <a:pt x="1428345" y="0"/>
                </a:moveTo>
                <a:lnTo>
                  <a:pt x="1395074" y="204976"/>
                </a:lnTo>
                <a:cubicBezTo>
                  <a:pt x="1334470" y="279720"/>
                  <a:pt x="515473" y="341094"/>
                  <a:pt x="13341" y="387120"/>
                </a:cubicBezTo>
                <a:cubicBezTo>
                  <a:pt x="30844" y="352230"/>
                  <a:pt x="65492" y="305910"/>
                  <a:pt x="65850" y="265305"/>
                </a:cubicBezTo>
                <a:cubicBezTo>
                  <a:pt x="66208" y="224700"/>
                  <a:pt x="21950" y="220299"/>
                  <a:pt x="0" y="189224"/>
                </a:cubicBezTo>
                <a:cubicBezTo>
                  <a:pt x="479978" y="154047"/>
                  <a:pt x="1239238" y="106671"/>
                  <a:pt x="142834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7EFC265E-FA76-42EE-A546-F4D531C428BB}"/>
              </a:ext>
            </a:extLst>
          </p:cNvPr>
          <p:cNvSpPr/>
          <p:nvPr/>
        </p:nvSpPr>
        <p:spPr>
          <a:xfrm>
            <a:off x="8610600" y="2607160"/>
            <a:ext cx="1463040" cy="54864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lvl="0" algn="ctr"/>
            <a:r>
              <a:rPr lang="en-US" sz="1400" b="1" dirty="0">
                <a:latin typeface="Times New Roman" panose="02020603050405020304" pitchFamily="18" charset="0"/>
              </a:rPr>
              <a:t>New mycelium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29FF85B4-0B08-4A68-9895-F6CD31AFFFDF}"/>
              </a:ext>
            </a:extLst>
          </p:cNvPr>
          <p:cNvSpPr/>
          <p:nvPr/>
        </p:nvSpPr>
        <p:spPr>
          <a:xfrm>
            <a:off x="8610600" y="3314527"/>
            <a:ext cx="1463040" cy="54864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lvl="0" algn="ctr"/>
            <a:r>
              <a:rPr lang="en-US" sz="1400" b="1" dirty="0">
                <a:latin typeface="Times New Roman" panose="02020603050405020304" pitchFamily="18" charset="0"/>
              </a:rPr>
              <a:t>New mycelium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EC17F33-9244-4BE0-B5EE-608403B2FEA2}"/>
              </a:ext>
            </a:extLst>
          </p:cNvPr>
          <p:cNvSpPr/>
          <p:nvPr/>
        </p:nvSpPr>
        <p:spPr>
          <a:xfrm>
            <a:off x="8610600" y="4021895"/>
            <a:ext cx="1463040" cy="54864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lvl="0" algn="ctr"/>
            <a:r>
              <a:rPr lang="en-US" sz="1400" b="1" dirty="0">
                <a:latin typeface="Times New Roman" panose="02020603050405020304" pitchFamily="18" charset="0"/>
              </a:rPr>
              <a:t>New mycelium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B9BC904B-09CA-4059-8D11-813D4F4A6EEE}"/>
              </a:ext>
            </a:extLst>
          </p:cNvPr>
          <p:cNvSpPr txBox="1">
            <a:spLocks/>
          </p:cNvSpPr>
          <p:nvPr/>
        </p:nvSpPr>
        <p:spPr>
          <a:xfrm>
            <a:off x="609600" y="280886"/>
            <a:ext cx="10972800" cy="709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Arial Black" panose="020B0A04020102020204" pitchFamily="34" charset="0"/>
              </a:rPr>
              <a:t>VEGETATIVE REPRODUCTION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DEEAD-92F9-490E-916C-4D0D3E9D3B9D}"/>
              </a:ext>
            </a:extLst>
          </p:cNvPr>
          <p:cNvSpPr/>
          <p:nvPr/>
        </p:nvSpPr>
        <p:spPr>
          <a:xfrm>
            <a:off x="2421113" y="1426992"/>
            <a:ext cx="104041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Inputs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1B3B0C-DB04-4993-B7AA-089A96036B7F}"/>
              </a:ext>
            </a:extLst>
          </p:cNvPr>
          <p:cNvSpPr/>
          <p:nvPr/>
        </p:nvSpPr>
        <p:spPr>
          <a:xfrm>
            <a:off x="8778240" y="1990872"/>
            <a:ext cx="112776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Outputs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48AF1D-828B-4E80-A8DA-AAD3DA395FAD}"/>
              </a:ext>
            </a:extLst>
          </p:cNvPr>
          <p:cNvSpPr/>
          <p:nvPr/>
        </p:nvSpPr>
        <p:spPr>
          <a:xfrm>
            <a:off x="5703468" y="2086223"/>
            <a:ext cx="1459762" cy="628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Vegetative growth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4790629-F9FC-4F17-8742-B0F4ED31F5A5}"/>
              </a:ext>
            </a:extLst>
          </p:cNvPr>
          <p:cNvSpPr/>
          <p:nvPr/>
        </p:nvSpPr>
        <p:spPr>
          <a:xfrm>
            <a:off x="2089252" y="1925816"/>
            <a:ext cx="1463040" cy="548640"/>
          </a:xfrm>
          <a:prstGeom prst="hexago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t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Fragmentation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4136C7E0-CB4E-4C9F-930C-C58C3E2F59D1}"/>
              </a:ext>
            </a:extLst>
          </p:cNvPr>
          <p:cNvSpPr/>
          <p:nvPr/>
        </p:nvSpPr>
        <p:spPr>
          <a:xfrm>
            <a:off x="2089252" y="2654918"/>
            <a:ext cx="1463040" cy="548640"/>
          </a:xfrm>
          <a:prstGeom prst="hexago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t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Fission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521573AD-DDA7-4B09-8011-3AF3377F47E6}"/>
              </a:ext>
            </a:extLst>
          </p:cNvPr>
          <p:cNvSpPr/>
          <p:nvPr/>
        </p:nvSpPr>
        <p:spPr>
          <a:xfrm>
            <a:off x="2089252" y="3384020"/>
            <a:ext cx="1463040" cy="548640"/>
          </a:xfrm>
          <a:prstGeom prst="hexago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t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Budding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9444129A-72A9-4D42-B9C4-621274A755B4}"/>
              </a:ext>
            </a:extLst>
          </p:cNvPr>
          <p:cNvSpPr/>
          <p:nvPr/>
        </p:nvSpPr>
        <p:spPr>
          <a:xfrm>
            <a:off x="2089252" y="4113122"/>
            <a:ext cx="1463040" cy="548640"/>
          </a:xfrm>
          <a:prstGeom prst="hexago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t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Chlamydospores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C1215551-2E24-4DEE-9ED3-86DB206B8940}"/>
              </a:ext>
            </a:extLst>
          </p:cNvPr>
          <p:cNvSpPr/>
          <p:nvPr/>
        </p:nvSpPr>
        <p:spPr>
          <a:xfrm>
            <a:off x="2089252" y="4842224"/>
            <a:ext cx="1463040" cy="548640"/>
          </a:xfrm>
          <a:prstGeom prst="hexago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t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Oidia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FD9156F-7C8A-48D3-B32D-7CA0CD5A4CC6}"/>
              </a:ext>
            </a:extLst>
          </p:cNvPr>
          <p:cNvSpPr/>
          <p:nvPr/>
        </p:nvSpPr>
        <p:spPr>
          <a:xfrm>
            <a:off x="2089252" y="5571326"/>
            <a:ext cx="1463040" cy="548640"/>
          </a:xfrm>
          <a:prstGeom prst="hexago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t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Rhizomorphs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Kozuka Gothic Pr6N B" pitchFamily="34" charset="-128"/>
              <a:ea typeface="Kozuka Gothic Pr6N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172262">
            <a:off x="3416436" y="1312081"/>
            <a:ext cx="5240930" cy="4842334"/>
          </a:xfrm>
          <a:custGeom>
            <a:avLst/>
            <a:gdLst>
              <a:gd name="connsiteX0" fmla="*/ 3120206 w 5240930"/>
              <a:gd name="connsiteY0" fmla="*/ 18970 h 4842334"/>
              <a:gd name="connsiteX1" fmla="*/ 5221960 w 5240930"/>
              <a:gd name="connsiteY1" fmla="*/ 2721610 h 4842334"/>
              <a:gd name="connsiteX2" fmla="*/ 2519320 w 5240930"/>
              <a:gd name="connsiteY2" fmla="*/ 4823364 h 4842334"/>
              <a:gd name="connsiteX3" fmla="*/ 436222 w 5240930"/>
              <a:gd name="connsiteY3" fmla="*/ 2848572 h 4842334"/>
              <a:gd name="connsiteX4" fmla="*/ 414986 w 5240930"/>
              <a:gd name="connsiteY4" fmla="*/ 2682589 h 4842334"/>
              <a:gd name="connsiteX5" fmla="*/ 0 w 5240930"/>
              <a:gd name="connsiteY5" fmla="*/ 2682589 h 4842334"/>
              <a:gd name="connsiteX6" fmla="*/ 457731 w 5240930"/>
              <a:gd name="connsiteY6" fmla="*/ 1893399 h 4842334"/>
              <a:gd name="connsiteX7" fmla="*/ 460687 w 5240930"/>
              <a:gd name="connsiteY7" fmla="*/ 1876665 h 4842334"/>
              <a:gd name="connsiteX8" fmla="*/ 464753 w 5240930"/>
              <a:gd name="connsiteY8" fmla="*/ 1862301 h 4842334"/>
              <a:gd name="connsiteX9" fmla="*/ 472187 w 5240930"/>
              <a:gd name="connsiteY9" fmla="*/ 1868475 h 4842334"/>
              <a:gd name="connsiteX10" fmla="*/ 622092 w 5240930"/>
              <a:gd name="connsiteY10" fmla="*/ 1610017 h 4842334"/>
              <a:gd name="connsiteX11" fmla="*/ 1244183 w 5240930"/>
              <a:gd name="connsiteY11" fmla="*/ 2682589 h 4842334"/>
              <a:gd name="connsiteX12" fmla="*/ 890089 w 5240930"/>
              <a:gd name="connsiteY12" fmla="*/ 2682589 h 4842334"/>
              <a:gd name="connsiteX13" fmla="*/ 897077 w 5240930"/>
              <a:gd name="connsiteY13" fmla="*/ 2741570 h 4842334"/>
              <a:gd name="connsiteX14" fmla="*/ 2577925 w 5240930"/>
              <a:gd name="connsiteY14" fmla="*/ 4354791 h 4842334"/>
              <a:gd name="connsiteX15" fmla="*/ 4753388 w 5240930"/>
              <a:gd name="connsiteY15" fmla="*/ 2663005 h 4842334"/>
              <a:gd name="connsiteX16" fmla="*/ 3061602 w 5240930"/>
              <a:gd name="connsiteY16" fmla="*/ 487542 h 4842334"/>
              <a:gd name="connsiteX17" fmla="*/ 1132227 w 5240930"/>
              <a:gd name="connsiteY17" fmla="*/ 1445680 h 4842334"/>
              <a:gd name="connsiteX18" fmla="*/ 1061341 w 5240930"/>
              <a:gd name="connsiteY18" fmla="*/ 1583422 h 4842334"/>
              <a:gd name="connsiteX19" fmla="*/ 1153218 w 5240930"/>
              <a:gd name="connsiteY19" fmla="*/ 1039838 h 4842334"/>
              <a:gd name="connsiteX20" fmla="*/ 732981 w 5240930"/>
              <a:gd name="connsiteY20" fmla="*/ 1194281 h 4842334"/>
              <a:gd name="connsiteX21" fmla="*/ 850707 w 5240930"/>
              <a:gd name="connsiteY21" fmla="*/ 1011957 h 4842334"/>
              <a:gd name="connsiteX22" fmla="*/ 3120206 w 5240930"/>
              <a:gd name="connsiteY22" fmla="*/ 18970 h 48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930" h="4842334">
                <a:moveTo>
                  <a:pt x="3120206" y="18970"/>
                </a:moveTo>
                <a:cubicBezTo>
                  <a:pt x="4446903" y="184900"/>
                  <a:pt x="5387890" y="1394913"/>
                  <a:pt x="5221960" y="2721610"/>
                </a:cubicBezTo>
                <a:cubicBezTo>
                  <a:pt x="5056030" y="4048307"/>
                  <a:pt x="3846017" y="4989294"/>
                  <a:pt x="2519320" y="4823364"/>
                </a:cubicBezTo>
                <a:cubicBezTo>
                  <a:pt x="1441379" y="4688546"/>
                  <a:pt x="618067" y="3864470"/>
                  <a:pt x="436222" y="2848572"/>
                </a:cubicBezTo>
                <a:lnTo>
                  <a:pt x="414986" y="2682589"/>
                </a:lnTo>
                <a:lnTo>
                  <a:pt x="0" y="2682589"/>
                </a:lnTo>
                <a:lnTo>
                  <a:pt x="457731" y="1893399"/>
                </a:lnTo>
                <a:lnTo>
                  <a:pt x="460687" y="1876665"/>
                </a:lnTo>
                <a:lnTo>
                  <a:pt x="464753" y="1862301"/>
                </a:lnTo>
                <a:lnTo>
                  <a:pt x="472187" y="1868475"/>
                </a:lnTo>
                <a:lnTo>
                  <a:pt x="622092" y="1610017"/>
                </a:lnTo>
                <a:lnTo>
                  <a:pt x="1244183" y="2682589"/>
                </a:lnTo>
                <a:lnTo>
                  <a:pt x="890089" y="2682589"/>
                </a:lnTo>
                <a:lnTo>
                  <a:pt x="897077" y="2741570"/>
                </a:lnTo>
                <a:cubicBezTo>
                  <a:pt x="1034804" y="3570131"/>
                  <a:pt x="1701904" y="4245227"/>
                  <a:pt x="2577925" y="4354791"/>
                </a:cubicBezTo>
                <a:cubicBezTo>
                  <a:pt x="3645836" y="4488355"/>
                  <a:pt x="4619824" y="3730916"/>
                  <a:pt x="4753388" y="2663005"/>
                </a:cubicBezTo>
                <a:cubicBezTo>
                  <a:pt x="4886951" y="1595094"/>
                  <a:pt x="4129513" y="621106"/>
                  <a:pt x="3061602" y="487542"/>
                </a:cubicBezTo>
                <a:cubicBezTo>
                  <a:pt x="2260669" y="387370"/>
                  <a:pt x="1512567" y="788386"/>
                  <a:pt x="1132227" y="1445680"/>
                </a:cubicBezTo>
                <a:lnTo>
                  <a:pt x="1061341" y="1583422"/>
                </a:lnTo>
                <a:lnTo>
                  <a:pt x="1153218" y="1039838"/>
                </a:lnTo>
                <a:lnTo>
                  <a:pt x="732981" y="1194281"/>
                </a:lnTo>
                <a:lnTo>
                  <a:pt x="850707" y="1011957"/>
                </a:lnTo>
                <a:cubicBezTo>
                  <a:pt x="1351150" y="314007"/>
                  <a:pt x="2208102" y="-95107"/>
                  <a:pt x="3120206" y="18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2526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2833" y="2230946"/>
            <a:ext cx="12509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Detachment</a:t>
            </a:r>
          </a:p>
        </p:txBody>
      </p:sp>
      <p:sp>
        <p:nvSpPr>
          <p:cNvPr id="12" name="Oval 11"/>
          <p:cNvSpPr/>
          <p:nvPr/>
        </p:nvSpPr>
        <p:spPr>
          <a:xfrm>
            <a:off x="7402644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2951" y="2246334"/>
            <a:ext cx="12509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Segmentation</a:t>
            </a:r>
          </a:p>
        </p:txBody>
      </p:sp>
      <p:sp>
        <p:nvSpPr>
          <p:cNvPr id="17" name="Oval 16"/>
          <p:cNvSpPr/>
          <p:nvPr/>
        </p:nvSpPr>
        <p:spPr>
          <a:xfrm>
            <a:off x="3772526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2833" y="5011329"/>
            <a:ext cx="1250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New Mycelium </a:t>
            </a:r>
          </a:p>
        </p:txBody>
      </p:sp>
      <p:sp>
        <p:nvSpPr>
          <p:cNvPr id="19" name="Oval 18"/>
          <p:cNvSpPr/>
          <p:nvPr/>
        </p:nvSpPr>
        <p:spPr>
          <a:xfrm>
            <a:off x="7402644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2951" y="5011329"/>
            <a:ext cx="1250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Division of cells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6449" y="3232627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Vegetative reproduction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518" y="1715618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Accidental severing of the mycelium into bits or fragments or by mechanical injuries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062081" y="45468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Calibri" charset="0"/>
                <a:cs typeface="Calibri" charset="0"/>
              </a:rPr>
              <a:t>Text Title Here.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Calibri" charset="0"/>
                <a:cs typeface="Calibri" charset="0"/>
              </a:rPr>
              <a:t>Edit Text Title.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3518" y="4882591"/>
            <a:ext cx="221619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Apical growth develops into a new mycelium under favorable conditions.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04936" y="1898058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Mycelium breaks into segments of hyphae</a:t>
            </a:r>
            <a:endParaRPr lang="en-US" dirty="0">
              <a:solidFill>
                <a:srgbClr val="000000"/>
              </a:solidFill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288" y="4959942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Each segment by further division of cells</a:t>
            </a:r>
            <a:endParaRPr lang="en-US" dirty="0">
              <a:solidFill>
                <a:srgbClr val="000000"/>
              </a:solidFill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600" y="65366"/>
            <a:ext cx="10972800" cy="709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16020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3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172262">
            <a:off x="3416436" y="1312081"/>
            <a:ext cx="5240930" cy="4842334"/>
          </a:xfrm>
          <a:custGeom>
            <a:avLst/>
            <a:gdLst>
              <a:gd name="connsiteX0" fmla="*/ 3120206 w 5240930"/>
              <a:gd name="connsiteY0" fmla="*/ 18970 h 4842334"/>
              <a:gd name="connsiteX1" fmla="*/ 5221960 w 5240930"/>
              <a:gd name="connsiteY1" fmla="*/ 2721610 h 4842334"/>
              <a:gd name="connsiteX2" fmla="*/ 2519320 w 5240930"/>
              <a:gd name="connsiteY2" fmla="*/ 4823364 h 4842334"/>
              <a:gd name="connsiteX3" fmla="*/ 436222 w 5240930"/>
              <a:gd name="connsiteY3" fmla="*/ 2848572 h 4842334"/>
              <a:gd name="connsiteX4" fmla="*/ 414986 w 5240930"/>
              <a:gd name="connsiteY4" fmla="*/ 2682589 h 4842334"/>
              <a:gd name="connsiteX5" fmla="*/ 0 w 5240930"/>
              <a:gd name="connsiteY5" fmla="*/ 2682589 h 4842334"/>
              <a:gd name="connsiteX6" fmla="*/ 457731 w 5240930"/>
              <a:gd name="connsiteY6" fmla="*/ 1893399 h 4842334"/>
              <a:gd name="connsiteX7" fmla="*/ 460687 w 5240930"/>
              <a:gd name="connsiteY7" fmla="*/ 1876665 h 4842334"/>
              <a:gd name="connsiteX8" fmla="*/ 464753 w 5240930"/>
              <a:gd name="connsiteY8" fmla="*/ 1862301 h 4842334"/>
              <a:gd name="connsiteX9" fmla="*/ 472187 w 5240930"/>
              <a:gd name="connsiteY9" fmla="*/ 1868475 h 4842334"/>
              <a:gd name="connsiteX10" fmla="*/ 622092 w 5240930"/>
              <a:gd name="connsiteY10" fmla="*/ 1610017 h 4842334"/>
              <a:gd name="connsiteX11" fmla="*/ 1244183 w 5240930"/>
              <a:gd name="connsiteY11" fmla="*/ 2682589 h 4842334"/>
              <a:gd name="connsiteX12" fmla="*/ 890089 w 5240930"/>
              <a:gd name="connsiteY12" fmla="*/ 2682589 h 4842334"/>
              <a:gd name="connsiteX13" fmla="*/ 897077 w 5240930"/>
              <a:gd name="connsiteY13" fmla="*/ 2741570 h 4842334"/>
              <a:gd name="connsiteX14" fmla="*/ 2577925 w 5240930"/>
              <a:gd name="connsiteY14" fmla="*/ 4354791 h 4842334"/>
              <a:gd name="connsiteX15" fmla="*/ 4753388 w 5240930"/>
              <a:gd name="connsiteY15" fmla="*/ 2663005 h 4842334"/>
              <a:gd name="connsiteX16" fmla="*/ 3061602 w 5240930"/>
              <a:gd name="connsiteY16" fmla="*/ 487542 h 4842334"/>
              <a:gd name="connsiteX17" fmla="*/ 1132227 w 5240930"/>
              <a:gd name="connsiteY17" fmla="*/ 1445680 h 4842334"/>
              <a:gd name="connsiteX18" fmla="*/ 1061341 w 5240930"/>
              <a:gd name="connsiteY18" fmla="*/ 1583422 h 4842334"/>
              <a:gd name="connsiteX19" fmla="*/ 1153218 w 5240930"/>
              <a:gd name="connsiteY19" fmla="*/ 1039838 h 4842334"/>
              <a:gd name="connsiteX20" fmla="*/ 732981 w 5240930"/>
              <a:gd name="connsiteY20" fmla="*/ 1194281 h 4842334"/>
              <a:gd name="connsiteX21" fmla="*/ 850707 w 5240930"/>
              <a:gd name="connsiteY21" fmla="*/ 1011957 h 4842334"/>
              <a:gd name="connsiteX22" fmla="*/ 3120206 w 5240930"/>
              <a:gd name="connsiteY22" fmla="*/ 18970 h 48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930" h="4842334">
                <a:moveTo>
                  <a:pt x="3120206" y="18970"/>
                </a:moveTo>
                <a:cubicBezTo>
                  <a:pt x="4446903" y="184900"/>
                  <a:pt x="5387890" y="1394913"/>
                  <a:pt x="5221960" y="2721610"/>
                </a:cubicBezTo>
                <a:cubicBezTo>
                  <a:pt x="5056030" y="4048307"/>
                  <a:pt x="3846017" y="4989294"/>
                  <a:pt x="2519320" y="4823364"/>
                </a:cubicBezTo>
                <a:cubicBezTo>
                  <a:pt x="1441379" y="4688546"/>
                  <a:pt x="618067" y="3864470"/>
                  <a:pt x="436222" y="2848572"/>
                </a:cubicBezTo>
                <a:lnTo>
                  <a:pt x="414986" y="2682589"/>
                </a:lnTo>
                <a:lnTo>
                  <a:pt x="0" y="2682589"/>
                </a:lnTo>
                <a:lnTo>
                  <a:pt x="457731" y="1893399"/>
                </a:lnTo>
                <a:lnTo>
                  <a:pt x="460687" y="1876665"/>
                </a:lnTo>
                <a:lnTo>
                  <a:pt x="464753" y="1862301"/>
                </a:lnTo>
                <a:lnTo>
                  <a:pt x="472187" y="1868475"/>
                </a:lnTo>
                <a:lnTo>
                  <a:pt x="622092" y="1610017"/>
                </a:lnTo>
                <a:lnTo>
                  <a:pt x="1244183" y="2682589"/>
                </a:lnTo>
                <a:lnTo>
                  <a:pt x="890089" y="2682589"/>
                </a:lnTo>
                <a:lnTo>
                  <a:pt x="897077" y="2741570"/>
                </a:lnTo>
                <a:cubicBezTo>
                  <a:pt x="1034804" y="3570131"/>
                  <a:pt x="1701904" y="4245227"/>
                  <a:pt x="2577925" y="4354791"/>
                </a:cubicBezTo>
                <a:cubicBezTo>
                  <a:pt x="3645836" y="4488355"/>
                  <a:pt x="4619824" y="3730916"/>
                  <a:pt x="4753388" y="2663005"/>
                </a:cubicBezTo>
                <a:cubicBezTo>
                  <a:pt x="4886951" y="1595094"/>
                  <a:pt x="4129513" y="621106"/>
                  <a:pt x="3061602" y="487542"/>
                </a:cubicBezTo>
                <a:cubicBezTo>
                  <a:pt x="2260669" y="387370"/>
                  <a:pt x="1512567" y="788386"/>
                  <a:pt x="1132227" y="1445680"/>
                </a:cubicBezTo>
                <a:lnTo>
                  <a:pt x="1061341" y="1583422"/>
                </a:lnTo>
                <a:lnTo>
                  <a:pt x="1153218" y="1039838"/>
                </a:lnTo>
                <a:lnTo>
                  <a:pt x="732981" y="1194281"/>
                </a:lnTo>
                <a:lnTo>
                  <a:pt x="850707" y="1011957"/>
                </a:lnTo>
                <a:cubicBezTo>
                  <a:pt x="1351150" y="314007"/>
                  <a:pt x="2208102" y="-95107"/>
                  <a:pt x="3120206" y="18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2526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02644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2526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2644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449" y="3232627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Vegetative reproduction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518" y="1715618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Parent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Elongates and divides transversely into two daughter cells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062081" y="45468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Text Title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Edit Text Title.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3518" y="5021090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Daughter cells separate and lead independent lives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04936" y="1482560"/>
            <a:ext cx="221619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First, the nucleus divides, followed 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the division of the cytoplasm and wall formation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72288" y="509844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Parent cell divides into two.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600" y="378317"/>
            <a:ext cx="10972800" cy="709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3C5DE-4491-4CB3-A530-C5C9DEBC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94" y="2415613"/>
            <a:ext cx="710393" cy="553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7D825-CA55-4D47-9CE7-26A7FD5E8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21" y="4946139"/>
            <a:ext cx="1030313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E69B5-097B-424B-B685-ACB86C4B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11242">
            <a:off x="4091693" y="4653505"/>
            <a:ext cx="762066" cy="131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D9E31-44D3-4214-87EF-BB8DB43B8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434" y="2058966"/>
            <a:ext cx="938865" cy="7132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365A3C-1BA3-413D-8529-DF1372404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743" y="1782456"/>
            <a:ext cx="727906" cy="5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9" grpId="0" animBg="1"/>
      <p:bldP spid="23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172262">
            <a:off x="3416436" y="1312081"/>
            <a:ext cx="5240930" cy="4842334"/>
          </a:xfrm>
          <a:custGeom>
            <a:avLst/>
            <a:gdLst>
              <a:gd name="connsiteX0" fmla="*/ 3120206 w 5240930"/>
              <a:gd name="connsiteY0" fmla="*/ 18970 h 4842334"/>
              <a:gd name="connsiteX1" fmla="*/ 5221960 w 5240930"/>
              <a:gd name="connsiteY1" fmla="*/ 2721610 h 4842334"/>
              <a:gd name="connsiteX2" fmla="*/ 2519320 w 5240930"/>
              <a:gd name="connsiteY2" fmla="*/ 4823364 h 4842334"/>
              <a:gd name="connsiteX3" fmla="*/ 436222 w 5240930"/>
              <a:gd name="connsiteY3" fmla="*/ 2848572 h 4842334"/>
              <a:gd name="connsiteX4" fmla="*/ 414986 w 5240930"/>
              <a:gd name="connsiteY4" fmla="*/ 2682589 h 4842334"/>
              <a:gd name="connsiteX5" fmla="*/ 0 w 5240930"/>
              <a:gd name="connsiteY5" fmla="*/ 2682589 h 4842334"/>
              <a:gd name="connsiteX6" fmla="*/ 457731 w 5240930"/>
              <a:gd name="connsiteY6" fmla="*/ 1893399 h 4842334"/>
              <a:gd name="connsiteX7" fmla="*/ 460687 w 5240930"/>
              <a:gd name="connsiteY7" fmla="*/ 1876665 h 4842334"/>
              <a:gd name="connsiteX8" fmla="*/ 464753 w 5240930"/>
              <a:gd name="connsiteY8" fmla="*/ 1862301 h 4842334"/>
              <a:gd name="connsiteX9" fmla="*/ 472187 w 5240930"/>
              <a:gd name="connsiteY9" fmla="*/ 1868475 h 4842334"/>
              <a:gd name="connsiteX10" fmla="*/ 622092 w 5240930"/>
              <a:gd name="connsiteY10" fmla="*/ 1610017 h 4842334"/>
              <a:gd name="connsiteX11" fmla="*/ 1244183 w 5240930"/>
              <a:gd name="connsiteY11" fmla="*/ 2682589 h 4842334"/>
              <a:gd name="connsiteX12" fmla="*/ 890089 w 5240930"/>
              <a:gd name="connsiteY12" fmla="*/ 2682589 h 4842334"/>
              <a:gd name="connsiteX13" fmla="*/ 897077 w 5240930"/>
              <a:gd name="connsiteY13" fmla="*/ 2741570 h 4842334"/>
              <a:gd name="connsiteX14" fmla="*/ 2577925 w 5240930"/>
              <a:gd name="connsiteY14" fmla="*/ 4354791 h 4842334"/>
              <a:gd name="connsiteX15" fmla="*/ 4753388 w 5240930"/>
              <a:gd name="connsiteY15" fmla="*/ 2663005 h 4842334"/>
              <a:gd name="connsiteX16" fmla="*/ 3061602 w 5240930"/>
              <a:gd name="connsiteY16" fmla="*/ 487542 h 4842334"/>
              <a:gd name="connsiteX17" fmla="*/ 1132227 w 5240930"/>
              <a:gd name="connsiteY17" fmla="*/ 1445680 h 4842334"/>
              <a:gd name="connsiteX18" fmla="*/ 1061341 w 5240930"/>
              <a:gd name="connsiteY18" fmla="*/ 1583422 h 4842334"/>
              <a:gd name="connsiteX19" fmla="*/ 1153218 w 5240930"/>
              <a:gd name="connsiteY19" fmla="*/ 1039838 h 4842334"/>
              <a:gd name="connsiteX20" fmla="*/ 732981 w 5240930"/>
              <a:gd name="connsiteY20" fmla="*/ 1194281 h 4842334"/>
              <a:gd name="connsiteX21" fmla="*/ 850707 w 5240930"/>
              <a:gd name="connsiteY21" fmla="*/ 1011957 h 4842334"/>
              <a:gd name="connsiteX22" fmla="*/ 3120206 w 5240930"/>
              <a:gd name="connsiteY22" fmla="*/ 18970 h 48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930" h="4842334">
                <a:moveTo>
                  <a:pt x="3120206" y="18970"/>
                </a:moveTo>
                <a:cubicBezTo>
                  <a:pt x="4446903" y="184900"/>
                  <a:pt x="5387890" y="1394913"/>
                  <a:pt x="5221960" y="2721610"/>
                </a:cubicBezTo>
                <a:cubicBezTo>
                  <a:pt x="5056030" y="4048307"/>
                  <a:pt x="3846017" y="4989294"/>
                  <a:pt x="2519320" y="4823364"/>
                </a:cubicBezTo>
                <a:cubicBezTo>
                  <a:pt x="1441379" y="4688546"/>
                  <a:pt x="618067" y="3864470"/>
                  <a:pt x="436222" y="2848572"/>
                </a:cubicBezTo>
                <a:lnTo>
                  <a:pt x="414986" y="2682589"/>
                </a:lnTo>
                <a:lnTo>
                  <a:pt x="0" y="2682589"/>
                </a:lnTo>
                <a:lnTo>
                  <a:pt x="457731" y="1893399"/>
                </a:lnTo>
                <a:lnTo>
                  <a:pt x="460687" y="1876665"/>
                </a:lnTo>
                <a:lnTo>
                  <a:pt x="464753" y="1862301"/>
                </a:lnTo>
                <a:lnTo>
                  <a:pt x="472187" y="1868475"/>
                </a:lnTo>
                <a:lnTo>
                  <a:pt x="622092" y="1610017"/>
                </a:lnTo>
                <a:lnTo>
                  <a:pt x="1244183" y="2682589"/>
                </a:lnTo>
                <a:lnTo>
                  <a:pt x="890089" y="2682589"/>
                </a:lnTo>
                <a:lnTo>
                  <a:pt x="897077" y="2741570"/>
                </a:lnTo>
                <a:cubicBezTo>
                  <a:pt x="1034804" y="3570131"/>
                  <a:pt x="1701904" y="4245227"/>
                  <a:pt x="2577925" y="4354791"/>
                </a:cubicBezTo>
                <a:cubicBezTo>
                  <a:pt x="3645836" y="4488355"/>
                  <a:pt x="4619824" y="3730916"/>
                  <a:pt x="4753388" y="2663005"/>
                </a:cubicBezTo>
                <a:cubicBezTo>
                  <a:pt x="4886951" y="1595094"/>
                  <a:pt x="4129513" y="621106"/>
                  <a:pt x="3061602" y="487542"/>
                </a:cubicBezTo>
                <a:cubicBezTo>
                  <a:pt x="2260669" y="387370"/>
                  <a:pt x="1512567" y="788386"/>
                  <a:pt x="1132227" y="1445680"/>
                </a:cubicBezTo>
                <a:lnTo>
                  <a:pt x="1061341" y="1583422"/>
                </a:lnTo>
                <a:lnTo>
                  <a:pt x="1153218" y="1039838"/>
                </a:lnTo>
                <a:lnTo>
                  <a:pt x="732981" y="1194281"/>
                </a:lnTo>
                <a:lnTo>
                  <a:pt x="850707" y="1011957"/>
                </a:lnTo>
                <a:cubicBezTo>
                  <a:pt x="1351150" y="314007"/>
                  <a:pt x="2208102" y="-95107"/>
                  <a:pt x="3120206" y="18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2526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02644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2526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2644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449" y="3232627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Vegetative reproduction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518" y="1961839"/>
            <a:ext cx="22161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Parent cell generate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Small outgrowth,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bud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062081" y="45468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Text Title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Edit Text Title.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3518" y="4467093"/>
            <a:ext cx="2216194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Sometimes the bud</a:t>
            </a:r>
          </a:p>
          <a:p>
            <a:pPr lvl="0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before separation from the parent cell may produce a new bud and in this way a chain of buds</a:t>
            </a:r>
          </a:p>
          <a:p>
            <a:pPr lvl="0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may be produced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04936" y="1482560"/>
            <a:ext cx="221619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Bud gradually enlarges and finally gets separated from</a:t>
            </a:r>
          </a:p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The parent cell by a cross wall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288" y="4959942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Daughter cell develops into new individual yeast.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600" y="378317"/>
            <a:ext cx="10972800" cy="709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Budding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1BB05-DB96-4C10-877D-70E871DC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46" y="2199846"/>
            <a:ext cx="1052558" cy="59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01962-E1C9-4BAA-AB7F-5187AAB3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21" y="2127106"/>
            <a:ext cx="1082496" cy="577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43DB4-0E7B-42F3-BBCB-C4E63570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222" y="5098440"/>
            <a:ext cx="1239755" cy="62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9AF95-E74B-4C3C-BADB-CD0C31329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660" y="5258857"/>
            <a:ext cx="1072460" cy="3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9" grpId="0" animBg="1"/>
      <p:bldP spid="23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172262">
            <a:off x="3416436" y="1312081"/>
            <a:ext cx="5240930" cy="4842334"/>
          </a:xfrm>
          <a:custGeom>
            <a:avLst/>
            <a:gdLst>
              <a:gd name="connsiteX0" fmla="*/ 3120206 w 5240930"/>
              <a:gd name="connsiteY0" fmla="*/ 18970 h 4842334"/>
              <a:gd name="connsiteX1" fmla="*/ 5221960 w 5240930"/>
              <a:gd name="connsiteY1" fmla="*/ 2721610 h 4842334"/>
              <a:gd name="connsiteX2" fmla="*/ 2519320 w 5240930"/>
              <a:gd name="connsiteY2" fmla="*/ 4823364 h 4842334"/>
              <a:gd name="connsiteX3" fmla="*/ 436222 w 5240930"/>
              <a:gd name="connsiteY3" fmla="*/ 2848572 h 4842334"/>
              <a:gd name="connsiteX4" fmla="*/ 414986 w 5240930"/>
              <a:gd name="connsiteY4" fmla="*/ 2682589 h 4842334"/>
              <a:gd name="connsiteX5" fmla="*/ 0 w 5240930"/>
              <a:gd name="connsiteY5" fmla="*/ 2682589 h 4842334"/>
              <a:gd name="connsiteX6" fmla="*/ 457731 w 5240930"/>
              <a:gd name="connsiteY6" fmla="*/ 1893399 h 4842334"/>
              <a:gd name="connsiteX7" fmla="*/ 460687 w 5240930"/>
              <a:gd name="connsiteY7" fmla="*/ 1876665 h 4842334"/>
              <a:gd name="connsiteX8" fmla="*/ 464753 w 5240930"/>
              <a:gd name="connsiteY8" fmla="*/ 1862301 h 4842334"/>
              <a:gd name="connsiteX9" fmla="*/ 472187 w 5240930"/>
              <a:gd name="connsiteY9" fmla="*/ 1868475 h 4842334"/>
              <a:gd name="connsiteX10" fmla="*/ 622092 w 5240930"/>
              <a:gd name="connsiteY10" fmla="*/ 1610017 h 4842334"/>
              <a:gd name="connsiteX11" fmla="*/ 1244183 w 5240930"/>
              <a:gd name="connsiteY11" fmla="*/ 2682589 h 4842334"/>
              <a:gd name="connsiteX12" fmla="*/ 890089 w 5240930"/>
              <a:gd name="connsiteY12" fmla="*/ 2682589 h 4842334"/>
              <a:gd name="connsiteX13" fmla="*/ 897077 w 5240930"/>
              <a:gd name="connsiteY13" fmla="*/ 2741570 h 4842334"/>
              <a:gd name="connsiteX14" fmla="*/ 2577925 w 5240930"/>
              <a:gd name="connsiteY14" fmla="*/ 4354791 h 4842334"/>
              <a:gd name="connsiteX15" fmla="*/ 4753388 w 5240930"/>
              <a:gd name="connsiteY15" fmla="*/ 2663005 h 4842334"/>
              <a:gd name="connsiteX16" fmla="*/ 3061602 w 5240930"/>
              <a:gd name="connsiteY16" fmla="*/ 487542 h 4842334"/>
              <a:gd name="connsiteX17" fmla="*/ 1132227 w 5240930"/>
              <a:gd name="connsiteY17" fmla="*/ 1445680 h 4842334"/>
              <a:gd name="connsiteX18" fmla="*/ 1061341 w 5240930"/>
              <a:gd name="connsiteY18" fmla="*/ 1583422 h 4842334"/>
              <a:gd name="connsiteX19" fmla="*/ 1153218 w 5240930"/>
              <a:gd name="connsiteY19" fmla="*/ 1039838 h 4842334"/>
              <a:gd name="connsiteX20" fmla="*/ 732981 w 5240930"/>
              <a:gd name="connsiteY20" fmla="*/ 1194281 h 4842334"/>
              <a:gd name="connsiteX21" fmla="*/ 850707 w 5240930"/>
              <a:gd name="connsiteY21" fmla="*/ 1011957 h 4842334"/>
              <a:gd name="connsiteX22" fmla="*/ 3120206 w 5240930"/>
              <a:gd name="connsiteY22" fmla="*/ 18970 h 48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930" h="4842334">
                <a:moveTo>
                  <a:pt x="3120206" y="18970"/>
                </a:moveTo>
                <a:cubicBezTo>
                  <a:pt x="4446903" y="184900"/>
                  <a:pt x="5387890" y="1394913"/>
                  <a:pt x="5221960" y="2721610"/>
                </a:cubicBezTo>
                <a:cubicBezTo>
                  <a:pt x="5056030" y="4048307"/>
                  <a:pt x="3846017" y="4989294"/>
                  <a:pt x="2519320" y="4823364"/>
                </a:cubicBezTo>
                <a:cubicBezTo>
                  <a:pt x="1441379" y="4688546"/>
                  <a:pt x="618067" y="3864470"/>
                  <a:pt x="436222" y="2848572"/>
                </a:cubicBezTo>
                <a:lnTo>
                  <a:pt x="414986" y="2682589"/>
                </a:lnTo>
                <a:lnTo>
                  <a:pt x="0" y="2682589"/>
                </a:lnTo>
                <a:lnTo>
                  <a:pt x="457731" y="1893399"/>
                </a:lnTo>
                <a:lnTo>
                  <a:pt x="460687" y="1876665"/>
                </a:lnTo>
                <a:lnTo>
                  <a:pt x="464753" y="1862301"/>
                </a:lnTo>
                <a:lnTo>
                  <a:pt x="472187" y="1868475"/>
                </a:lnTo>
                <a:lnTo>
                  <a:pt x="622092" y="1610017"/>
                </a:lnTo>
                <a:lnTo>
                  <a:pt x="1244183" y="2682589"/>
                </a:lnTo>
                <a:lnTo>
                  <a:pt x="890089" y="2682589"/>
                </a:lnTo>
                <a:lnTo>
                  <a:pt x="897077" y="2741570"/>
                </a:lnTo>
                <a:cubicBezTo>
                  <a:pt x="1034804" y="3570131"/>
                  <a:pt x="1701904" y="4245227"/>
                  <a:pt x="2577925" y="4354791"/>
                </a:cubicBezTo>
                <a:cubicBezTo>
                  <a:pt x="3645836" y="4488355"/>
                  <a:pt x="4619824" y="3730916"/>
                  <a:pt x="4753388" y="2663005"/>
                </a:cubicBezTo>
                <a:cubicBezTo>
                  <a:pt x="4886951" y="1595094"/>
                  <a:pt x="4129513" y="621106"/>
                  <a:pt x="3061602" y="487542"/>
                </a:cubicBezTo>
                <a:cubicBezTo>
                  <a:pt x="2260669" y="387370"/>
                  <a:pt x="1512567" y="788386"/>
                  <a:pt x="1132227" y="1445680"/>
                </a:cubicBezTo>
                <a:lnTo>
                  <a:pt x="1061341" y="1583422"/>
                </a:lnTo>
                <a:lnTo>
                  <a:pt x="1153218" y="1039838"/>
                </a:lnTo>
                <a:lnTo>
                  <a:pt x="732981" y="1194281"/>
                </a:lnTo>
                <a:lnTo>
                  <a:pt x="850707" y="1011957"/>
                </a:lnTo>
                <a:cubicBezTo>
                  <a:pt x="1351150" y="314007"/>
                  <a:pt x="2208102" y="-95107"/>
                  <a:pt x="3120206" y="18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2526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02644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2526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2644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449" y="3232627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Vegetative reproduction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518" y="1838728"/>
            <a:ext cx="2216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Formed either singly or in chains in the vegetative hyphae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062081" y="45468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Text Title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Edit Text Title.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3518" y="4744092"/>
            <a:ext cx="221619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With the return of favorable conditions each chlamydospores develops into a new</a:t>
            </a:r>
          </a:p>
          <a:p>
            <a:pPr lvl="0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mycelium..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04936" y="1067062"/>
            <a:ext cx="221619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chlamydospores develop thick,</a:t>
            </a:r>
          </a:p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resistant walls and accumulate food materials and thus help the fungus to tide over unfavorable</a:t>
            </a:r>
          </a:p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conditions.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4936" y="4949296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Remains dormant till </a:t>
            </a:r>
            <a:r>
              <a:rPr lang="en-US" dirty="0" err="1">
                <a:solidFill>
                  <a:srgbClr val="000000"/>
                </a:solidFill>
                <a:ea typeface="Calibri" charset="0"/>
                <a:cs typeface="Calibri" charset="0"/>
              </a:rPr>
              <a:t>favourable</a:t>
            </a:r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 conditions returns..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247650" y="131737"/>
            <a:ext cx="10972800" cy="709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Chlamydospores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C048C7-796A-42FF-9BED-1CBBD5F02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" t="2054" r="40264" b="12218"/>
          <a:stretch/>
        </p:blipFill>
        <p:spPr>
          <a:xfrm>
            <a:off x="3885180" y="2127106"/>
            <a:ext cx="1102369" cy="60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1FF96C-6333-4ADD-8095-D95A9248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03" y="2004929"/>
            <a:ext cx="947451" cy="730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B33C3-EF61-4B99-B132-0D9A6D77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10" b="13781"/>
          <a:stretch/>
        </p:blipFill>
        <p:spPr>
          <a:xfrm>
            <a:off x="7698602" y="4970733"/>
            <a:ext cx="857252" cy="709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6B9A7-F4B3-4EC3-B98B-F369477FB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07" t="53666" r="21958" b="9405"/>
          <a:stretch/>
        </p:blipFill>
        <p:spPr>
          <a:xfrm>
            <a:off x="3955805" y="4918908"/>
            <a:ext cx="1031744" cy="7615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56E3A-877B-4B50-976B-BF0295BDAFCD}"/>
              </a:ext>
            </a:extLst>
          </p:cNvPr>
          <p:cNvSpPr/>
          <p:nvPr/>
        </p:nvSpPr>
        <p:spPr>
          <a:xfrm>
            <a:off x="3359743" y="266130"/>
            <a:ext cx="849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Many fungi forms banana-shaped macroconidia, smaller microconidia, and thick-walled chlamydospores</a:t>
            </a:r>
          </a:p>
        </p:txBody>
      </p:sp>
    </p:spTree>
    <p:extLst>
      <p:ext uri="{BB962C8B-B14F-4D97-AF65-F5344CB8AC3E}">
        <p14:creationId xmlns:p14="http://schemas.microsoft.com/office/powerpoint/2010/main" val="14833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9" grpId="0" animBg="1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172262">
            <a:off x="3416436" y="1312081"/>
            <a:ext cx="5240930" cy="4842334"/>
          </a:xfrm>
          <a:custGeom>
            <a:avLst/>
            <a:gdLst>
              <a:gd name="connsiteX0" fmla="*/ 3120206 w 5240930"/>
              <a:gd name="connsiteY0" fmla="*/ 18970 h 4842334"/>
              <a:gd name="connsiteX1" fmla="*/ 5221960 w 5240930"/>
              <a:gd name="connsiteY1" fmla="*/ 2721610 h 4842334"/>
              <a:gd name="connsiteX2" fmla="*/ 2519320 w 5240930"/>
              <a:gd name="connsiteY2" fmla="*/ 4823364 h 4842334"/>
              <a:gd name="connsiteX3" fmla="*/ 436222 w 5240930"/>
              <a:gd name="connsiteY3" fmla="*/ 2848572 h 4842334"/>
              <a:gd name="connsiteX4" fmla="*/ 414986 w 5240930"/>
              <a:gd name="connsiteY4" fmla="*/ 2682589 h 4842334"/>
              <a:gd name="connsiteX5" fmla="*/ 0 w 5240930"/>
              <a:gd name="connsiteY5" fmla="*/ 2682589 h 4842334"/>
              <a:gd name="connsiteX6" fmla="*/ 457731 w 5240930"/>
              <a:gd name="connsiteY6" fmla="*/ 1893399 h 4842334"/>
              <a:gd name="connsiteX7" fmla="*/ 460687 w 5240930"/>
              <a:gd name="connsiteY7" fmla="*/ 1876665 h 4842334"/>
              <a:gd name="connsiteX8" fmla="*/ 464753 w 5240930"/>
              <a:gd name="connsiteY8" fmla="*/ 1862301 h 4842334"/>
              <a:gd name="connsiteX9" fmla="*/ 472187 w 5240930"/>
              <a:gd name="connsiteY9" fmla="*/ 1868475 h 4842334"/>
              <a:gd name="connsiteX10" fmla="*/ 622092 w 5240930"/>
              <a:gd name="connsiteY10" fmla="*/ 1610017 h 4842334"/>
              <a:gd name="connsiteX11" fmla="*/ 1244183 w 5240930"/>
              <a:gd name="connsiteY11" fmla="*/ 2682589 h 4842334"/>
              <a:gd name="connsiteX12" fmla="*/ 890089 w 5240930"/>
              <a:gd name="connsiteY12" fmla="*/ 2682589 h 4842334"/>
              <a:gd name="connsiteX13" fmla="*/ 897077 w 5240930"/>
              <a:gd name="connsiteY13" fmla="*/ 2741570 h 4842334"/>
              <a:gd name="connsiteX14" fmla="*/ 2577925 w 5240930"/>
              <a:gd name="connsiteY14" fmla="*/ 4354791 h 4842334"/>
              <a:gd name="connsiteX15" fmla="*/ 4753388 w 5240930"/>
              <a:gd name="connsiteY15" fmla="*/ 2663005 h 4842334"/>
              <a:gd name="connsiteX16" fmla="*/ 3061602 w 5240930"/>
              <a:gd name="connsiteY16" fmla="*/ 487542 h 4842334"/>
              <a:gd name="connsiteX17" fmla="*/ 1132227 w 5240930"/>
              <a:gd name="connsiteY17" fmla="*/ 1445680 h 4842334"/>
              <a:gd name="connsiteX18" fmla="*/ 1061341 w 5240930"/>
              <a:gd name="connsiteY18" fmla="*/ 1583422 h 4842334"/>
              <a:gd name="connsiteX19" fmla="*/ 1153218 w 5240930"/>
              <a:gd name="connsiteY19" fmla="*/ 1039838 h 4842334"/>
              <a:gd name="connsiteX20" fmla="*/ 732981 w 5240930"/>
              <a:gd name="connsiteY20" fmla="*/ 1194281 h 4842334"/>
              <a:gd name="connsiteX21" fmla="*/ 850707 w 5240930"/>
              <a:gd name="connsiteY21" fmla="*/ 1011957 h 4842334"/>
              <a:gd name="connsiteX22" fmla="*/ 3120206 w 5240930"/>
              <a:gd name="connsiteY22" fmla="*/ 18970 h 48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930" h="4842334">
                <a:moveTo>
                  <a:pt x="3120206" y="18970"/>
                </a:moveTo>
                <a:cubicBezTo>
                  <a:pt x="4446903" y="184900"/>
                  <a:pt x="5387890" y="1394913"/>
                  <a:pt x="5221960" y="2721610"/>
                </a:cubicBezTo>
                <a:cubicBezTo>
                  <a:pt x="5056030" y="4048307"/>
                  <a:pt x="3846017" y="4989294"/>
                  <a:pt x="2519320" y="4823364"/>
                </a:cubicBezTo>
                <a:cubicBezTo>
                  <a:pt x="1441379" y="4688546"/>
                  <a:pt x="618067" y="3864470"/>
                  <a:pt x="436222" y="2848572"/>
                </a:cubicBezTo>
                <a:lnTo>
                  <a:pt x="414986" y="2682589"/>
                </a:lnTo>
                <a:lnTo>
                  <a:pt x="0" y="2682589"/>
                </a:lnTo>
                <a:lnTo>
                  <a:pt x="457731" y="1893399"/>
                </a:lnTo>
                <a:lnTo>
                  <a:pt x="460687" y="1876665"/>
                </a:lnTo>
                <a:lnTo>
                  <a:pt x="464753" y="1862301"/>
                </a:lnTo>
                <a:lnTo>
                  <a:pt x="472187" y="1868475"/>
                </a:lnTo>
                <a:lnTo>
                  <a:pt x="622092" y="1610017"/>
                </a:lnTo>
                <a:lnTo>
                  <a:pt x="1244183" y="2682589"/>
                </a:lnTo>
                <a:lnTo>
                  <a:pt x="890089" y="2682589"/>
                </a:lnTo>
                <a:lnTo>
                  <a:pt x="897077" y="2741570"/>
                </a:lnTo>
                <a:cubicBezTo>
                  <a:pt x="1034804" y="3570131"/>
                  <a:pt x="1701904" y="4245227"/>
                  <a:pt x="2577925" y="4354791"/>
                </a:cubicBezTo>
                <a:cubicBezTo>
                  <a:pt x="3645836" y="4488355"/>
                  <a:pt x="4619824" y="3730916"/>
                  <a:pt x="4753388" y="2663005"/>
                </a:cubicBezTo>
                <a:cubicBezTo>
                  <a:pt x="4886951" y="1595094"/>
                  <a:pt x="4129513" y="621106"/>
                  <a:pt x="3061602" y="487542"/>
                </a:cubicBezTo>
                <a:cubicBezTo>
                  <a:pt x="2260669" y="387370"/>
                  <a:pt x="1512567" y="788386"/>
                  <a:pt x="1132227" y="1445680"/>
                </a:cubicBezTo>
                <a:lnTo>
                  <a:pt x="1061341" y="1583422"/>
                </a:lnTo>
                <a:lnTo>
                  <a:pt x="1153218" y="1039838"/>
                </a:lnTo>
                <a:lnTo>
                  <a:pt x="732981" y="1194281"/>
                </a:lnTo>
                <a:lnTo>
                  <a:pt x="850707" y="1011957"/>
                </a:lnTo>
                <a:cubicBezTo>
                  <a:pt x="1351150" y="314007"/>
                  <a:pt x="2208102" y="-95107"/>
                  <a:pt x="3120206" y="18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2526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02644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2526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2644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449" y="3232627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Vegetative reproduction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518" y="1961839"/>
            <a:ext cx="22161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Oidiophores sprouted out from hyphae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062081" y="45468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Text Title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Edit Text Title.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3518" y="4882591"/>
            <a:ext cx="221619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Oidia or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ea typeface="Calibri" charset="0"/>
                <a:cs typeface="Calibri" charset="0"/>
              </a:rPr>
              <a:t>Arthrospores</a:t>
            </a:r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 detach from parent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04936" y="1759559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Fission of oidial cells</a:t>
            </a:r>
          </a:p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Into oidia. Note that each oidial cell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04936" y="4949297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Formations of a group of oidial cells in tandem.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600" y="378317"/>
            <a:ext cx="10972800" cy="709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Oidia or </a:t>
            </a:r>
            <a:r>
              <a:rPr lang="en-US" dirty="0" err="1">
                <a:solidFill>
                  <a:schemeClr val="bg1"/>
                </a:solidFill>
              </a:rPr>
              <a:t>arthrospore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651D4-DDF2-40DC-A2A8-83B0FE1BD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3" t="14316" r="45042" b="37574"/>
          <a:stretch/>
        </p:blipFill>
        <p:spPr>
          <a:xfrm>
            <a:off x="3996093" y="1977633"/>
            <a:ext cx="927677" cy="901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0A442-D725-4EF0-BCB5-7642EF056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9" t="30132" r="11472" b="14980"/>
          <a:stretch/>
        </p:blipFill>
        <p:spPr>
          <a:xfrm>
            <a:off x="7552952" y="4918908"/>
            <a:ext cx="1084156" cy="805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567403-2E51-4896-B8B7-2F94D5D3B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110" b="11224"/>
          <a:stretch/>
        </p:blipFill>
        <p:spPr>
          <a:xfrm>
            <a:off x="7563168" y="1955722"/>
            <a:ext cx="970934" cy="92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F9BD5-BEAA-4400-9C45-B82D87807F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819" b="14464"/>
          <a:stretch/>
        </p:blipFill>
        <p:spPr>
          <a:xfrm>
            <a:off x="3996093" y="4882591"/>
            <a:ext cx="953766" cy="8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9" grpId="0" animBg="1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172262">
            <a:off x="3416436" y="1312081"/>
            <a:ext cx="5240930" cy="4842334"/>
          </a:xfrm>
          <a:custGeom>
            <a:avLst/>
            <a:gdLst>
              <a:gd name="connsiteX0" fmla="*/ 3120206 w 5240930"/>
              <a:gd name="connsiteY0" fmla="*/ 18970 h 4842334"/>
              <a:gd name="connsiteX1" fmla="*/ 5221960 w 5240930"/>
              <a:gd name="connsiteY1" fmla="*/ 2721610 h 4842334"/>
              <a:gd name="connsiteX2" fmla="*/ 2519320 w 5240930"/>
              <a:gd name="connsiteY2" fmla="*/ 4823364 h 4842334"/>
              <a:gd name="connsiteX3" fmla="*/ 436222 w 5240930"/>
              <a:gd name="connsiteY3" fmla="*/ 2848572 h 4842334"/>
              <a:gd name="connsiteX4" fmla="*/ 414986 w 5240930"/>
              <a:gd name="connsiteY4" fmla="*/ 2682589 h 4842334"/>
              <a:gd name="connsiteX5" fmla="*/ 0 w 5240930"/>
              <a:gd name="connsiteY5" fmla="*/ 2682589 h 4842334"/>
              <a:gd name="connsiteX6" fmla="*/ 457731 w 5240930"/>
              <a:gd name="connsiteY6" fmla="*/ 1893399 h 4842334"/>
              <a:gd name="connsiteX7" fmla="*/ 460687 w 5240930"/>
              <a:gd name="connsiteY7" fmla="*/ 1876665 h 4842334"/>
              <a:gd name="connsiteX8" fmla="*/ 464753 w 5240930"/>
              <a:gd name="connsiteY8" fmla="*/ 1862301 h 4842334"/>
              <a:gd name="connsiteX9" fmla="*/ 472187 w 5240930"/>
              <a:gd name="connsiteY9" fmla="*/ 1868475 h 4842334"/>
              <a:gd name="connsiteX10" fmla="*/ 622092 w 5240930"/>
              <a:gd name="connsiteY10" fmla="*/ 1610017 h 4842334"/>
              <a:gd name="connsiteX11" fmla="*/ 1244183 w 5240930"/>
              <a:gd name="connsiteY11" fmla="*/ 2682589 h 4842334"/>
              <a:gd name="connsiteX12" fmla="*/ 890089 w 5240930"/>
              <a:gd name="connsiteY12" fmla="*/ 2682589 h 4842334"/>
              <a:gd name="connsiteX13" fmla="*/ 897077 w 5240930"/>
              <a:gd name="connsiteY13" fmla="*/ 2741570 h 4842334"/>
              <a:gd name="connsiteX14" fmla="*/ 2577925 w 5240930"/>
              <a:gd name="connsiteY14" fmla="*/ 4354791 h 4842334"/>
              <a:gd name="connsiteX15" fmla="*/ 4753388 w 5240930"/>
              <a:gd name="connsiteY15" fmla="*/ 2663005 h 4842334"/>
              <a:gd name="connsiteX16" fmla="*/ 3061602 w 5240930"/>
              <a:gd name="connsiteY16" fmla="*/ 487542 h 4842334"/>
              <a:gd name="connsiteX17" fmla="*/ 1132227 w 5240930"/>
              <a:gd name="connsiteY17" fmla="*/ 1445680 h 4842334"/>
              <a:gd name="connsiteX18" fmla="*/ 1061341 w 5240930"/>
              <a:gd name="connsiteY18" fmla="*/ 1583422 h 4842334"/>
              <a:gd name="connsiteX19" fmla="*/ 1153218 w 5240930"/>
              <a:gd name="connsiteY19" fmla="*/ 1039838 h 4842334"/>
              <a:gd name="connsiteX20" fmla="*/ 732981 w 5240930"/>
              <a:gd name="connsiteY20" fmla="*/ 1194281 h 4842334"/>
              <a:gd name="connsiteX21" fmla="*/ 850707 w 5240930"/>
              <a:gd name="connsiteY21" fmla="*/ 1011957 h 4842334"/>
              <a:gd name="connsiteX22" fmla="*/ 3120206 w 5240930"/>
              <a:gd name="connsiteY22" fmla="*/ 18970 h 48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930" h="4842334">
                <a:moveTo>
                  <a:pt x="3120206" y="18970"/>
                </a:moveTo>
                <a:cubicBezTo>
                  <a:pt x="4446903" y="184900"/>
                  <a:pt x="5387890" y="1394913"/>
                  <a:pt x="5221960" y="2721610"/>
                </a:cubicBezTo>
                <a:cubicBezTo>
                  <a:pt x="5056030" y="4048307"/>
                  <a:pt x="3846017" y="4989294"/>
                  <a:pt x="2519320" y="4823364"/>
                </a:cubicBezTo>
                <a:cubicBezTo>
                  <a:pt x="1441379" y="4688546"/>
                  <a:pt x="618067" y="3864470"/>
                  <a:pt x="436222" y="2848572"/>
                </a:cubicBezTo>
                <a:lnTo>
                  <a:pt x="414986" y="2682589"/>
                </a:lnTo>
                <a:lnTo>
                  <a:pt x="0" y="2682589"/>
                </a:lnTo>
                <a:lnTo>
                  <a:pt x="457731" y="1893399"/>
                </a:lnTo>
                <a:lnTo>
                  <a:pt x="460687" y="1876665"/>
                </a:lnTo>
                <a:lnTo>
                  <a:pt x="464753" y="1862301"/>
                </a:lnTo>
                <a:lnTo>
                  <a:pt x="472187" y="1868475"/>
                </a:lnTo>
                <a:lnTo>
                  <a:pt x="622092" y="1610017"/>
                </a:lnTo>
                <a:lnTo>
                  <a:pt x="1244183" y="2682589"/>
                </a:lnTo>
                <a:lnTo>
                  <a:pt x="890089" y="2682589"/>
                </a:lnTo>
                <a:lnTo>
                  <a:pt x="897077" y="2741570"/>
                </a:lnTo>
                <a:cubicBezTo>
                  <a:pt x="1034804" y="3570131"/>
                  <a:pt x="1701904" y="4245227"/>
                  <a:pt x="2577925" y="4354791"/>
                </a:cubicBezTo>
                <a:cubicBezTo>
                  <a:pt x="3645836" y="4488355"/>
                  <a:pt x="4619824" y="3730916"/>
                  <a:pt x="4753388" y="2663005"/>
                </a:cubicBezTo>
                <a:cubicBezTo>
                  <a:pt x="4886951" y="1595094"/>
                  <a:pt x="4129513" y="621106"/>
                  <a:pt x="3061602" y="487542"/>
                </a:cubicBezTo>
                <a:cubicBezTo>
                  <a:pt x="2260669" y="387370"/>
                  <a:pt x="1512567" y="788386"/>
                  <a:pt x="1132227" y="1445680"/>
                </a:cubicBezTo>
                <a:lnTo>
                  <a:pt x="1061341" y="1583422"/>
                </a:lnTo>
                <a:lnTo>
                  <a:pt x="1153218" y="1039838"/>
                </a:lnTo>
                <a:lnTo>
                  <a:pt x="732981" y="1194281"/>
                </a:lnTo>
                <a:lnTo>
                  <a:pt x="850707" y="1011957"/>
                </a:lnTo>
                <a:cubicBezTo>
                  <a:pt x="1351150" y="314007"/>
                  <a:pt x="2208102" y="-95107"/>
                  <a:pt x="3120206" y="18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2526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02644" y="1733561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2526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2644" y="4652444"/>
            <a:ext cx="1364105" cy="1364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449" y="3232627"/>
            <a:ext cx="22161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Vegetative reproduction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518" y="1592507"/>
            <a:ext cx="221619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 some higher fungi, hyphae may become interwoven to form rope-like structures called rhizomorphs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062081" y="454681"/>
            <a:ext cx="22161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Text Title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Edit Text Title.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3518" y="4882591"/>
            <a:ext cx="221619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Oidia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Arthrospores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 detach from parent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04936" y="1759559"/>
            <a:ext cx="221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Rhizomorphs serve as a means of</a:t>
            </a:r>
          </a:p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Perennation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4936" y="4672298"/>
            <a:ext cx="221619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Under </a:t>
            </a:r>
            <a:r>
              <a:rPr lang="en-US" dirty="0" err="1">
                <a:solidFill>
                  <a:srgbClr val="000000"/>
                </a:solidFill>
                <a:ea typeface="Calibri" charset="0"/>
                <a:cs typeface="Calibri" charset="0"/>
              </a:rPr>
              <a:t>favourable</a:t>
            </a:r>
            <a:r>
              <a:rPr lang="en-US" dirty="0">
                <a:solidFill>
                  <a:srgbClr val="000000"/>
                </a:solidFill>
                <a:ea typeface="Calibri" charset="0"/>
                <a:cs typeface="Calibri" charset="0"/>
              </a:rPr>
              <a:t> conditions, they resume growth to give rise to new mycelia.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600" y="378317"/>
            <a:ext cx="10972800" cy="709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Rhizomorphs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0C42C-7A74-453A-9D7D-8241ACE7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56" y="2030437"/>
            <a:ext cx="1026296" cy="680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F30C7-5E18-4AD2-B61E-5340DBCE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85420" y="2079574"/>
            <a:ext cx="1051688" cy="699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D5417-FFD4-4C4A-8240-B80038F3C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43322" y="4924007"/>
            <a:ext cx="1020937" cy="765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3247C-B1EF-42B6-8791-C49D70D0B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1878" t="10837" r="55843" b="61605"/>
          <a:stretch/>
        </p:blipFill>
        <p:spPr>
          <a:xfrm>
            <a:off x="3982587" y="4924007"/>
            <a:ext cx="875012" cy="8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9" grpId="0" animBg="1"/>
      <p:bldP spid="23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9797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706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Aguafina Script</vt:lpstr>
      <vt:lpstr>Arial</vt:lpstr>
      <vt:lpstr>Arial Black</vt:lpstr>
      <vt:lpstr>Arial Narrow</vt:lpstr>
      <vt:lpstr>Bahnschrift SemiBold</vt:lpstr>
      <vt:lpstr>Calibri</vt:lpstr>
      <vt:lpstr>Calibri Light</vt:lpstr>
      <vt:lpstr>Kozuka Gothic Pr6N B</vt:lpstr>
      <vt:lpstr>NexusSans</vt:lpstr>
      <vt:lpstr>Times New Roman</vt:lpstr>
      <vt:lpstr>Office Theme</vt:lpstr>
      <vt:lpstr>2_Office Theme</vt:lpstr>
      <vt:lpstr>REPRODUCTION OF FUNGI</vt:lpstr>
      <vt:lpstr>TYPES OF FUNGAL REPRODUCTION</vt:lpstr>
      <vt:lpstr>PowerPoint Presentation</vt:lpstr>
      <vt:lpstr>Fragmentation</vt:lpstr>
      <vt:lpstr>Fission</vt:lpstr>
      <vt:lpstr>Budding</vt:lpstr>
      <vt:lpstr>Chlamydospores</vt:lpstr>
      <vt:lpstr>Oidia or arthrospore</vt:lpstr>
      <vt:lpstr>Rhizomorphs</vt:lpstr>
      <vt:lpstr>Asexual reproduction</vt:lpstr>
      <vt:lpstr>Asexual reproduction (Sporangiospores)</vt:lpstr>
      <vt:lpstr>Asexual reproduction (Zoospores)</vt:lpstr>
      <vt:lpstr>Conidiospores</vt:lpstr>
      <vt:lpstr>Cell cycle of yeast (hyphae formation)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OF FUNGI</dc:title>
  <dc:creator>MANOJ KUMAR</dc:creator>
  <cp:lastModifiedBy>MANOJ KUMAR</cp:lastModifiedBy>
  <cp:revision>46</cp:revision>
  <dcterms:created xsi:type="dcterms:W3CDTF">2020-04-06T18:20:25Z</dcterms:created>
  <dcterms:modified xsi:type="dcterms:W3CDTF">2020-04-11T07:55:50Z</dcterms:modified>
</cp:coreProperties>
</file>