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4" r:id="rId3"/>
    <p:sldId id="521" r:id="rId4"/>
    <p:sldId id="525" r:id="rId5"/>
    <p:sldId id="522" r:id="rId6"/>
    <p:sldId id="315" r:id="rId7"/>
    <p:sldId id="316" r:id="rId8"/>
    <p:sldId id="523" r:id="rId9"/>
    <p:sldId id="526" r:id="rId10"/>
    <p:sldId id="524" r:id="rId11"/>
    <p:sldId id="3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3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9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0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3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5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0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7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0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6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4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3" y="2420888"/>
            <a:ext cx="539390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5B0E8DB-3908-4B07-B982-98FA6B1D8D09}"/>
              </a:ext>
            </a:extLst>
          </p:cNvPr>
          <p:cNvSpPr>
            <a:spLocks noGrp="1"/>
          </p:cNvSpPr>
          <p:nvPr/>
        </p:nvSpPr>
        <p:spPr>
          <a:xfrm>
            <a:off x="2153478" y="224048"/>
            <a:ext cx="7885043" cy="1140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CHEMISTRY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DTC-321     Credit hours-3(2+1)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11FF27-0C8C-4D06-A840-F03E39F836AE}"/>
              </a:ext>
            </a:extLst>
          </p:cNvPr>
          <p:cNvSpPr/>
          <p:nvPr/>
        </p:nvSpPr>
        <p:spPr>
          <a:xfrm>
            <a:off x="6096000" y="2198708"/>
            <a:ext cx="52478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 involved during 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frying of food </a:t>
            </a:r>
            <a:endParaRPr lang="en-IN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6B535E-ACCE-44D9-B7ED-77E2A5BCA74A}"/>
              </a:ext>
            </a:extLst>
          </p:cNvPr>
          <p:cNvSpPr/>
          <p:nvPr/>
        </p:nvSpPr>
        <p:spPr>
          <a:xfrm>
            <a:off x="351691" y="433144"/>
            <a:ext cx="114088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POLYMERIZATION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Oxidation and thermal alteration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products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undergo polymerization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forming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gums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residues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Rks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b/w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same/different triglycerides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cyclic and non-cyclic dimers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other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polymeric compounds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Thermal polymerization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PUFA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cyclic monomers, dimers, trimers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higher polymers.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Rate of polymerization     with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 in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unsaturation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 TG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frying time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This results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changes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darkening of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foaming, heat transfer rate, viscosity,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molecular weight,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gum accumulation.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Polymerization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increased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absorption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food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unpalatable and greasy.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558E9DAE-E462-4143-BE07-249F8C7C6E43}"/>
              </a:ext>
            </a:extLst>
          </p:cNvPr>
          <p:cNvSpPr/>
          <p:nvPr/>
        </p:nvSpPr>
        <p:spPr>
          <a:xfrm>
            <a:off x="3737116" y="3429001"/>
            <a:ext cx="79512" cy="3478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41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587" y="121920"/>
            <a:ext cx="1188720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HYDROLYSIS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Moisture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from food during frying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hydrolysis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fat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 in acidity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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initial formation of FFAs, mono and diglycerides and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glycerols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Soaps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some fatty acids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accelerate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deterioration of frying medium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Accumulation of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alkaline material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interfacial tension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b/w product and frying medium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decreases the food quality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Liberation of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FFAs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decrease in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smoke point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oil.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Colour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, iodine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and viscosity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hydrogenated oils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changes more rapidly at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FFA levels of ~1.5%.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5024DDD-D334-4ACD-AFC0-9C00141AC03D}"/>
              </a:ext>
            </a:extLst>
          </p:cNvPr>
          <p:cNvSpPr/>
          <p:nvPr/>
        </p:nvSpPr>
        <p:spPr>
          <a:xfrm flipH="1">
            <a:off x="6046792" y="2720008"/>
            <a:ext cx="128722" cy="463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350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691" y="-42203"/>
            <a:ext cx="1190461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Deep frying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 preparation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home and in industry.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 products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potato chips, meat, fish,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prepared by frying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into fat/oil heated to about 180 °C.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frying process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food article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sufficiently cooked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consumed.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Prolonged heating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 temperature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substantial changes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chemical and physical properties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fat or oil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affects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quality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fat/oil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&amp;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quality of finished foods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Short  frying period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production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desirable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flavour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aroma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organoleptic quality of product.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continuous deep fat frying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large quantities of fat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absorbed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food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replenished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fresh frying oil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steady state condition wherein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 is unlikely that the oil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deteriorates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beyond a certain point.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intermittent frying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fats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remain hot for long periods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many heating and cooling cycles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more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destruction of fat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due to increase in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hydroperoxides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upon cooling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their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decomposition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when fat is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reheated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31922C74-F113-4105-B822-CDEFA05C1D74}"/>
              </a:ext>
            </a:extLst>
          </p:cNvPr>
          <p:cNvSpPr/>
          <p:nvPr/>
        </p:nvSpPr>
        <p:spPr>
          <a:xfrm>
            <a:off x="9158063" y="2588453"/>
            <a:ext cx="70344" cy="3798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02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D853A6-A469-45E4-A169-7BCB951281AC}"/>
              </a:ext>
            </a:extLst>
          </p:cNvPr>
          <p:cNvSpPr/>
          <p:nvPr/>
        </p:nvSpPr>
        <p:spPr>
          <a:xfrm>
            <a:off x="518160" y="-17699"/>
            <a:ext cx="111556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BEHAVIOUR OF FRYING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OIL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Deep fat frying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different classes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compounds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Volatiles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Oxidative reactions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lead to production of: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alcohols,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acids,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esters,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hydrocarbons,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Ketones,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lactones  and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Saturated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unsaturated aldehydes,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mounts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volatiles produced vary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type of oil,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type of food and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extent of heat treatment</a:t>
            </a:r>
          </a:p>
        </p:txBody>
      </p:sp>
    </p:spTree>
    <p:extLst>
      <p:ext uri="{BB962C8B-B14F-4D97-AF65-F5344CB8AC3E}">
        <p14:creationId xmlns:p14="http://schemas.microsoft.com/office/powerpoint/2010/main" val="101635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0ED863-2822-4E8F-A67B-25A16C5B78C7}"/>
              </a:ext>
            </a:extLst>
          </p:cNvPr>
          <p:cNvSpPr/>
          <p:nvPr/>
        </p:nvSpPr>
        <p:spPr>
          <a:xfrm>
            <a:off x="291548" y="189957"/>
            <a:ext cx="1156914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Nonpolymeric polar compounds of moderate volatility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 hydroxyl &amp; epoxy acids produced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through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oxidative pathways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Dimeric and polymeric acids and glycerides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Thermal and oxidative free radicals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polymerization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substantial increase in viscosity of the frying oil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Free fatty acids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Hydrolysis of triacylglycerol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presence of heat and water.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These reactions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responsible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physical and chemical changes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frying oil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 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foaming tendency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viscosity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Changes 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flavor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colour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(dark) 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Decrease 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surface tension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iodine value 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Changes 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refractive indices</a:t>
            </a:r>
          </a:p>
        </p:txBody>
      </p:sp>
    </p:spTree>
    <p:extLst>
      <p:ext uri="{BB962C8B-B14F-4D97-AF65-F5344CB8AC3E}">
        <p14:creationId xmlns:p14="http://schemas.microsoft.com/office/powerpoint/2010/main" val="153273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230721-2163-4090-B5EF-60F935F82458}"/>
              </a:ext>
            </a:extLst>
          </p:cNvPr>
          <p:cNvSpPr/>
          <p:nvPr/>
        </p:nvSpPr>
        <p:spPr>
          <a:xfrm>
            <a:off x="172278" y="-64045"/>
            <a:ext cx="1182093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Behaviour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during frying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Water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food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hot oil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steam distillation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effect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sweeping volatile oxidative products from oil.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Released moisture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agitates the oil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hastens hydrolysis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Blanket of steam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above the surface of oil tends to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the amount of oxygen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oxidation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Volatiles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develop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food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itself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and/or from interactions between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 and oil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Food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absorbs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varying amounts of oil –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 to 40%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 potato chips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final fat content 35%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release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its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endogenous lipids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frying oil/fat e.g., fat from chicken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oxidative stability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new mixture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different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from original frying oil/fat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9F7A3EC4-606E-491A-A032-920B94504C11}"/>
              </a:ext>
            </a:extLst>
          </p:cNvPr>
          <p:cNvSpPr/>
          <p:nvPr/>
        </p:nvSpPr>
        <p:spPr>
          <a:xfrm flipH="1">
            <a:off x="8298503" y="2269382"/>
            <a:ext cx="112550" cy="365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4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9923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CHANGES IN FRYING MEDIUM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During deep fat frying 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Hydrolysis,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oxidation and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polymerization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Factors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proportions of breakdown components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vegetable oils 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Temperature 	                Method of heat transfer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Presence of O2 	       Metals in contact with oil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Heating time	                Turnover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Frying capacity	       Nature of food being fried</a:t>
            </a:r>
          </a:p>
        </p:txBody>
      </p:sp>
    </p:spTree>
    <p:extLst>
      <p:ext uri="{BB962C8B-B14F-4D97-AF65-F5344CB8AC3E}">
        <p14:creationId xmlns:p14="http://schemas.microsoft.com/office/powerpoint/2010/main" val="248542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9" y="124660"/>
            <a:ext cx="1194816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commonly observed chemical changes are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OXIDATION AND DECOMPOSITION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Moisture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temperature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atmospheric O2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favours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oxidation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frying medium.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oxygen introduced into the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with food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oxidative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changes.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peroxide content</a:t>
            </a:r>
            <a:r>
              <a:rPr kumimoji="0" lang="en-US" sz="28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food begins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an initial induction period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finally decreases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Major reactions during autoxidation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degradation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reactions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formation of volatile compounds.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Autoxidation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PUFA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formation of conjugated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hydroperoxides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peroxides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decompose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volatile acids, aldehydes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alcohols, ketones </a:t>
            </a:r>
            <a:r>
              <a:rPr kumimoji="0" lang="en-US" sz="28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hydrocarbons.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623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C34EFA-355D-4338-982F-BD1BA1B8E3A1}"/>
              </a:ext>
            </a:extLst>
          </p:cNvPr>
          <p:cNvSpPr/>
          <p:nvPr/>
        </p:nvSpPr>
        <p:spPr>
          <a:xfrm>
            <a:off x="506437" y="250436"/>
            <a:ext cx="1119788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THERMAL OXIDATION</a:t>
            </a:r>
          </a:p>
          <a:p>
            <a:pPr lvl="0" algn="just"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presence of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when oil is heated at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 temperature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lvl="0" algn="just"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Formation of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free fatty acids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Formation of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hydroperoxides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which may undergo 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Fission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form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alcohol, aldehydes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acids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darkening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frying medium and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flavour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changes.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Dehydration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form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ketones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Formation of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free radicals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their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combination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form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dimers, trimers, epoxides, alcohols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hydrocarbons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 viscosity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the oil.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9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0119D0-A875-4504-8674-2986970636D7}"/>
              </a:ext>
            </a:extLst>
          </p:cNvPr>
          <p:cNvSpPr/>
          <p:nvPr/>
        </p:nvSpPr>
        <p:spPr>
          <a:xfrm>
            <a:off x="492369" y="421254"/>
            <a:ext cx="111556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During deep frying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thermal and oxidative decomposition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oil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volatile and non-volatile products: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1.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Volatile decomposition products: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Most of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(generated during frying)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removed by steam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(e.g. unsaturated lactones)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flavour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2.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Non volatile decomposition products:     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ormed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thermal oxidation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polymerization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unsaturated fatty acids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(frying medium).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Include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 acids, fatty acids,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polymeric triglycerides,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 oxidative products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Accumulation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these products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changes: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carbonyl value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FFA content,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-OH content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saponification value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decrease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unsaturation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Iodine value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Also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 in viscosity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refractive index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  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45F6FBAF-9D02-4F67-9089-796F2B96E0DD}"/>
              </a:ext>
            </a:extLst>
          </p:cNvPr>
          <p:cNvSpPr/>
          <p:nvPr/>
        </p:nvSpPr>
        <p:spPr>
          <a:xfrm>
            <a:off x="4373223" y="5234604"/>
            <a:ext cx="92751" cy="357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71613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1054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HP</cp:lastModifiedBy>
  <cp:revision>21</cp:revision>
  <dcterms:created xsi:type="dcterms:W3CDTF">2020-04-11T12:01:57Z</dcterms:created>
  <dcterms:modified xsi:type="dcterms:W3CDTF">2020-04-18T06:33:36Z</dcterms:modified>
</cp:coreProperties>
</file>