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0"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2" d="100"/>
          <a:sy n="72" d="100"/>
        </p:scale>
        <p:origin x="-414"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36297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292000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1597117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37923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169270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386929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2766758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221020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16907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2523272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570FA8-1771-465B-98C2-FBBB5345E3CE}" type="datetimeFigureOut">
              <a:rPr lang="en-IN" smtClean="0"/>
              <a:pPr/>
              <a:t>26-04-2020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358612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570FA8-1771-465B-98C2-FBBB5345E3CE}" type="datetimeFigureOut">
              <a:rPr lang="en-IN" smtClean="0"/>
              <a:pPr/>
              <a:t>26-04-2020</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5297F-BBF6-4A2F-9F46-11F62E2C14D9}" type="slidenum">
              <a:rPr lang="en-IN" smtClean="0"/>
              <a:pPr/>
              <a:t>‹#›</a:t>
            </a:fld>
            <a:endParaRPr lang="en-IN"/>
          </a:p>
        </p:txBody>
      </p:sp>
    </p:spTree>
    <p:extLst>
      <p:ext uri="{BB962C8B-B14F-4D97-AF65-F5344CB8AC3E}">
        <p14:creationId xmlns:p14="http://schemas.microsoft.com/office/powerpoint/2010/main" xmlns="" val="234058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365125"/>
            <a:ext cx="10515600" cy="890588"/>
          </a:xfrm>
          <a:blipFill dpi="0" rotWithShape="0">
            <a:blip r:embed="rId2"/>
            <a:srcRect/>
            <a:tile tx="0" ty="0" sx="100000" sy="100000" flip="none" algn="tl"/>
          </a:blipFill>
        </p:spPr>
        <p:txBody>
          <a:bodyPr/>
          <a:lstStyle/>
          <a:p>
            <a:pPr algn="ctr" eaLnBrk="1" hangingPunct="1"/>
            <a:r>
              <a:rPr lang="en-IN" altLang="en-US" sz="2400" b="1" i="1"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smtClean="0">
                <a:solidFill>
                  <a:srgbClr val="0070C0"/>
                </a:solidFill>
                <a:latin typeface="Arial" panose="020B0604020202020204" pitchFamily="34" charset="0"/>
                <a:cs typeface="Arial" panose="020B0604020202020204" pitchFamily="34" charset="0"/>
              </a:rPr>
            </a:br>
            <a:r>
              <a:rPr lang="en-IN" altLang="en-US" sz="2400" b="1" smtClean="0">
                <a:solidFill>
                  <a:srgbClr val="0070C0"/>
                </a:solidFill>
                <a:latin typeface="Arial" panose="020B0604020202020204" pitchFamily="34" charset="0"/>
                <a:cs typeface="Arial" panose="020B0604020202020204" pitchFamily="34" charset="0"/>
              </a:rPr>
              <a:t>Bihar Veterinary College, Patna</a:t>
            </a:r>
            <a:endParaRPr lang="en-IN" altLang="en-US" sz="2400" smtClean="0">
              <a:solidFill>
                <a:srgbClr val="0070C0"/>
              </a:solidFill>
              <a:latin typeface="Arial" panose="020B0604020202020204" pitchFamily="34" charset="0"/>
              <a:cs typeface="Arial" panose="020B0604020202020204" pitchFamily="34" charset="0"/>
            </a:endParaRPr>
          </a:p>
        </p:txBody>
      </p:sp>
      <p:pic>
        <p:nvPicPr>
          <p:cNvPr id="4099" name="Content Placeholder 3"/>
          <p:cNvPicPr>
            <a:picLocks noGrp="1" noChangeAspect="1"/>
          </p:cNvPicPr>
          <p:nvPr>
            <p:ph idx="1"/>
          </p:nvPr>
        </p:nvPicPr>
        <p:blipFill>
          <a:blip r:embed="rId3">
            <a:extLst>
              <a:ext uri="{28A0092B-C50C-407E-A947-70E740481C1C}">
                <a14:useLocalDpi xmlns:a14="http://schemas.microsoft.com/office/drawing/2010/main" xmlns="" val="0"/>
              </a:ext>
            </a:extLst>
          </a:blip>
          <a:srcRect/>
          <a:stretch>
            <a:fillRect/>
          </a:stretch>
        </p:blipFill>
        <p:spPr>
          <a:xfrm>
            <a:off x="26988" y="19050"/>
            <a:ext cx="1709737" cy="1485900"/>
          </a:xfrm>
        </p:spPr>
      </p:pic>
      <p:pic>
        <p:nvPicPr>
          <p:cNvPr id="4100"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101" name="TextBox 4"/>
          <p:cNvSpPr txBox="1">
            <a:spLocks noChangeArrowheads="1"/>
          </p:cNvSpPr>
          <p:nvPr/>
        </p:nvSpPr>
        <p:spPr bwMode="auto">
          <a:xfrm>
            <a:off x="2155825" y="4454525"/>
            <a:ext cx="9013825"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 typeface="Arial" panose="020B0604020202020204" pitchFamily="34" charset="0"/>
              <a:buNone/>
            </a:pPr>
            <a:r>
              <a:rPr lang="en-IN" altLang="en-US" sz="2400">
                <a:solidFill>
                  <a:srgbClr val="000000"/>
                </a:solidFill>
                <a:latin typeface="Arial" panose="020B0604020202020204" pitchFamily="34" charset="0"/>
                <a:cs typeface="Arial" panose="020B0604020202020204" pitchFamily="34" charset="0"/>
              </a:rPr>
              <a:t> </a:t>
            </a:r>
            <a:r>
              <a:rPr lang="en-IN" altLang="en-US" sz="2400">
                <a:solidFill>
                  <a:srgbClr val="FF0000"/>
                </a:solidFill>
                <a:latin typeface="Arial" panose="020B0604020202020204" pitchFamily="34" charset="0"/>
                <a:cs typeface="Arial" panose="020B0604020202020204" pitchFamily="34" charset="0"/>
              </a:rPr>
              <a:t>Speaker: </a:t>
            </a:r>
            <a:r>
              <a:rPr lang="en-IN" altLang="en-US" sz="2400">
                <a:solidFill>
                  <a:srgbClr val="0070C0"/>
                </a:solidFill>
                <a:latin typeface="Arial" panose="020B0604020202020204" pitchFamily="34" charset="0"/>
                <a:cs typeface="Arial" panose="020B0604020202020204" pitchFamily="34" charset="0"/>
              </a:rPr>
              <a:t>Ramesh Kumar Singh</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Assistant Professor cum Jr. Scientist </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Division of Animal Genetics and Breeding </a:t>
            </a:r>
          </a:p>
          <a:p>
            <a:pPr algn="ctr" eaLnBrk="1" hangingPunct="1">
              <a:lnSpc>
                <a:spcPct val="100000"/>
              </a:lnSpc>
              <a:spcBef>
                <a:spcPct val="0"/>
              </a:spcBef>
              <a:buFont typeface="Arial" panose="020B0604020202020204" pitchFamily="34" charset="0"/>
              <a:buNone/>
            </a:pPr>
            <a:r>
              <a:rPr lang="en-IN" altLang="en-US" sz="2400">
                <a:solidFill>
                  <a:srgbClr val="0070C0"/>
                </a:solidFill>
                <a:latin typeface="Arial" panose="020B0604020202020204" pitchFamily="34" charset="0"/>
                <a:cs typeface="Arial" panose="020B0604020202020204" pitchFamily="34" charset="0"/>
              </a:rPr>
              <a:t>Bihar Veterinary College, Patna</a:t>
            </a:r>
          </a:p>
        </p:txBody>
      </p:sp>
      <p:sp>
        <p:nvSpPr>
          <p:cNvPr id="4102" name="TextBox 1"/>
          <p:cNvSpPr txBox="1">
            <a:spLocks noChangeArrowheads="1"/>
          </p:cNvSpPr>
          <p:nvPr/>
        </p:nvSpPr>
        <p:spPr bwMode="auto">
          <a:xfrm>
            <a:off x="1338263" y="2439988"/>
            <a:ext cx="935672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IN" sz="2400" dirty="0"/>
              <a:t> </a:t>
            </a:r>
            <a:r>
              <a:rPr lang="en-IN" sz="2400" b="1" i="1" dirty="0" smtClean="0">
                <a:solidFill>
                  <a:srgbClr val="FF0000"/>
                </a:solidFill>
                <a:latin typeface="Times New Roman" panose="02020603050405020304" pitchFamily="18" charset="0"/>
                <a:cs typeface="Times New Roman" panose="02020603050405020304" pitchFamily="18" charset="0"/>
              </a:rPr>
              <a:t>Recurrent(RS) </a:t>
            </a:r>
            <a:r>
              <a:rPr lang="en-IN" sz="2400" b="1" i="1" dirty="0">
                <a:solidFill>
                  <a:srgbClr val="FF0000"/>
                </a:solidFill>
                <a:latin typeface="Times New Roman" panose="02020603050405020304" pitchFamily="18" charset="0"/>
                <a:cs typeface="Times New Roman" panose="02020603050405020304" pitchFamily="18" charset="0"/>
              </a:rPr>
              <a:t>and </a:t>
            </a:r>
            <a:r>
              <a:rPr lang="en-IN" sz="2400" b="1" i="1" dirty="0" smtClean="0">
                <a:solidFill>
                  <a:srgbClr val="FF0000"/>
                </a:solidFill>
                <a:latin typeface="Times New Roman" panose="02020603050405020304" pitchFamily="18" charset="0"/>
                <a:cs typeface="Times New Roman" panose="02020603050405020304" pitchFamily="18" charset="0"/>
              </a:rPr>
              <a:t>Reciprocal Recurrent </a:t>
            </a:r>
            <a:r>
              <a:rPr lang="en-IN" sz="2400" b="1" i="1" dirty="0" smtClean="0">
                <a:solidFill>
                  <a:srgbClr val="FF0000"/>
                </a:solidFill>
                <a:latin typeface="Times New Roman" panose="02020603050405020304" pitchFamily="18" charset="0"/>
                <a:cs typeface="Times New Roman" panose="02020603050405020304" pitchFamily="18" charset="0"/>
              </a:rPr>
              <a:t>Selection (RRS) </a:t>
            </a:r>
            <a:endParaRPr lang="en-IN" alt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606889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This is done to take greater advantage of the interaction of genes and the resultant over-dominance by selecting inbred lines during their developmental process for the purpose of better complementing each other.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success depends on the ability of the breeder to accumulate a greater number of genes having additive effects in two different parental lines that interact to greater advantage.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If heterosis is largely dependent upon </a:t>
            </a:r>
            <a:r>
              <a:rPr lang="en-IN" dirty="0" smtClean="0">
                <a:latin typeface="Times New Roman" panose="02020603050405020304" pitchFamily="18" charset="0"/>
                <a:cs typeface="Times New Roman" panose="02020603050405020304" pitchFamily="18" charset="0"/>
              </a:rPr>
              <a:t>over dominance, </a:t>
            </a:r>
            <a:r>
              <a:rPr lang="en-IN" dirty="0">
                <a:latin typeface="Times New Roman" panose="02020603050405020304" pitchFamily="18" charset="0"/>
                <a:cs typeface="Times New Roman" panose="02020603050405020304" pitchFamily="18" charset="0"/>
              </a:rPr>
              <a:t>this procedure should result in the line selected on cross performance becoming homozygous for different alleles than the inbred used as the tester.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5546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In other words when tester is aa, the selected line would become AA; the tester is BB, the selected line becomes bb etc.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application of recurrent selection to animal breeding appears to be more difficult than its application to plant breeding because </a:t>
            </a:r>
            <a:endParaRPr lang="en-IN" dirty="0" smtClean="0">
              <a:latin typeface="Times New Roman" panose="02020603050405020304" pitchFamily="18" charset="0"/>
              <a:cs typeface="Times New Roman" panose="02020603050405020304" pitchFamily="18" charset="0"/>
            </a:endParaRPr>
          </a:p>
          <a:p>
            <a:pPr marL="0" indent="0" algn="just">
              <a:buNone/>
            </a:pPr>
            <a:r>
              <a:rPr lang="en-IN" dirty="0" smtClean="0">
                <a:latin typeface="Times New Roman" panose="02020603050405020304" pitchFamily="18" charset="0"/>
                <a:cs typeface="Times New Roman" panose="02020603050405020304" pitchFamily="18" charset="0"/>
              </a:rPr>
              <a:t>o </a:t>
            </a:r>
            <a:r>
              <a:rPr lang="en-IN" dirty="0">
                <a:latin typeface="Times New Roman" panose="02020603050405020304" pitchFamily="18" charset="0"/>
                <a:cs typeface="Times New Roman" panose="02020603050405020304" pitchFamily="18" charset="0"/>
              </a:rPr>
              <a:t>The overall effects of inbreeding are deleterious </a:t>
            </a:r>
          </a:p>
          <a:p>
            <a:pPr marL="0" indent="0" algn="just">
              <a:buNone/>
            </a:pPr>
            <a:r>
              <a:rPr lang="en-IN" dirty="0">
                <a:latin typeface="Times New Roman" panose="02020603050405020304" pitchFamily="18" charset="0"/>
                <a:cs typeface="Times New Roman" panose="02020603050405020304" pitchFamily="18" charset="0"/>
              </a:rPr>
              <a:t>o The degree of fertility is lacking. It depends on survivability </a:t>
            </a:r>
          </a:p>
          <a:p>
            <a:pPr marL="0" indent="0" algn="just">
              <a:buNone/>
            </a:pPr>
            <a:r>
              <a:rPr lang="en-IN" dirty="0">
                <a:latin typeface="Times New Roman" panose="02020603050405020304" pitchFamily="18" charset="0"/>
                <a:cs typeface="Times New Roman" panose="02020603050405020304" pitchFamily="18" charset="0"/>
              </a:rPr>
              <a:t>o More number of animals are required and it involves longer generation interval and make this selection </a:t>
            </a:r>
          </a:p>
          <a:p>
            <a:endParaRPr lang="en-IN" dirty="0"/>
          </a:p>
          <a:p>
            <a:endParaRPr lang="en-IN" dirty="0"/>
          </a:p>
        </p:txBody>
      </p:sp>
    </p:spTree>
    <p:extLst>
      <p:ext uri="{BB962C8B-B14F-4D97-AF65-F5344CB8AC3E}">
        <p14:creationId xmlns:p14="http://schemas.microsoft.com/office/powerpoint/2010/main" xmlns="" val="67094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000" b="1" dirty="0">
                <a:latin typeface="Times New Roman" panose="02020603050405020304" pitchFamily="18" charset="0"/>
                <a:cs typeface="Times New Roman" panose="02020603050405020304" pitchFamily="18" charset="0"/>
              </a:rPr>
              <a:t>RECIPROCAL RECURRENT SELECTION </a:t>
            </a:r>
            <a:r>
              <a:rPr lang="en-IN" sz="4000"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It is a system of selection for increasing the combining ability of two or more lines or breeds that nick or combine well.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Individuals in two lines are not completely homozygous in opposite ways for all pairs of genes but that one allele may be present at a high frequency in one line and at a low frequency in other line.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Crossing the lines and selecting the individual to reproduce each pure line on the basis of the performance of their crossbred progeny make the two lines more homozygous in opposite direction.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3877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It is a method of selection between lines or families or breeds to take advantages of </a:t>
            </a:r>
            <a:r>
              <a:rPr lang="en-IN" dirty="0" smtClean="0">
                <a:latin typeface="Times New Roman" panose="02020603050405020304" pitchFamily="18" charset="0"/>
                <a:cs typeface="Times New Roman" panose="02020603050405020304" pitchFamily="18" charset="0"/>
              </a:rPr>
              <a:t>over dominance, </a:t>
            </a:r>
            <a:r>
              <a:rPr lang="en-IN" dirty="0">
                <a:latin typeface="Times New Roman" panose="02020603050405020304" pitchFamily="18" charset="0"/>
                <a:cs typeface="Times New Roman" panose="02020603050405020304" pitchFamily="18" charset="0"/>
              </a:rPr>
              <a:t>dominance, epistasis, and additive effects.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farm animals, selection is usually carried out for more than one trait, since one trait may be affected mostly by non-additive gene action and another by additive gene action or both.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Hence, it is to select and improve the best and mating the best to best followed by crossing the improved lines or breeds to take the advantage of hybrid vigour due to non-additive gene action. </a:t>
            </a:r>
          </a:p>
          <a:p>
            <a:endParaRPr lang="en-IN" dirty="0"/>
          </a:p>
        </p:txBody>
      </p:sp>
    </p:spTree>
    <p:extLst>
      <p:ext uri="{BB962C8B-B14F-4D97-AF65-F5344CB8AC3E}">
        <p14:creationId xmlns:p14="http://schemas.microsoft.com/office/powerpoint/2010/main" xmlns="" val="82574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Randomly selected representatives of each of the non-inbred strains are progeny tested in crosses with the other.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Those individuals of each strain having the best cross progeny are then inter-mated to propagate their respective strains.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Offspring from these within strain mating are again progeny tested in crosses with the other and the cycle repeated.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85484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646617" y="841972"/>
            <a:ext cx="11126604" cy="5649363"/>
          </a:xfrm>
          <a:prstGeom prst="rect">
            <a:avLst/>
          </a:prstGeom>
        </p:spPr>
      </p:pic>
    </p:spTree>
    <p:extLst>
      <p:ext uri="{BB962C8B-B14F-4D97-AF65-F5344CB8AC3E}">
        <p14:creationId xmlns:p14="http://schemas.microsoft.com/office/powerpoint/2010/main" xmlns="" val="4247868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These systems are useful in breeds or strains in which their performance is already high for highly heritable traits and in which it is desired to improve the potential performance of their crosses for the low heritable traits related to fertility and liveability e.g. litter size and early growth rate in swine.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101367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solidFill>
                  <a:srgbClr val="FF0000"/>
                </a:solidFill>
                <a:latin typeface="Arial" pitchFamily="34" charset="0"/>
                <a:cs typeface="Arial" pitchFamily="34" charset="0"/>
              </a:rPr>
              <a:t>Introduction</a:t>
            </a:r>
            <a:endParaRPr lang="en-IN" b="1"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en-IN" dirty="0" smtClean="0"/>
              <a:t>Genes carried by an individuals (Genotypes) for particular trait act in different ways to produce their effect. </a:t>
            </a:r>
          </a:p>
          <a:p>
            <a:pPr algn="just"/>
            <a:r>
              <a:rPr lang="en-IN" dirty="0" smtClean="0"/>
              <a:t>Gene actions = Additive Gene Action (AGA) + Non-</a:t>
            </a:r>
            <a:r>
              <a:rPr lang="en-IN" dirty="0"/>
              <a:t> Additive Gene Action </a:t>
            </a:r>
            <a:r>
              <a:rPr lang="en-IN" dirty="0" smtClean="0"/>
              <a:t>(NAGA</a:t>
            </a:r>
            <a:r>
              <a:rPr lang="en-IN" dirty="0"/>
              <a:t>) </a:t>
            </a:r>
            <a:endParaRPr lang="en-IN" dirty="0" smtClean="0"/>
          </a:p>
          <a:p>
            <a:pPr lvl="1" algn="just"/>
            <a:r>
              <a:rPr lang="en-IN" dirty="0" smtClean="0"/>
              <a:t>AGA = Breeding Value</a:t>
            </a:r>
          </a:p>
          <a:p>
            <a:pPr lvl="1" algn="just"/>
            <a:r>
              <a:rPr lang="en-IN" dirty="0" smtClean="0"/>
              <a:t>NAGA = Allelic interaction within locus (Dominance and Over-Dominance) + Non-allelic </a:t>
            </a:r>
            <a:r>
              <a:rPr lang="en-IN" dirty="0"/>
              <a:t>interaction </a:t>
            </a:r>
            <a:r>
              <a:rPr lang="en-IN" dirty="0" smtClean="0"/>
              <a:t>Between locus (Epistasis)</a:t>
            </a:r>
          </a:p>
          <a:p>
            <a:pPr algn="just"/>
            <a:r>
              <a:rPr lang="en-IN" dirty="0" smtClean="0"/>
              <a:t>Traits = product of mixed effect of AGA, NAGA and Environment  </a:t>
            </a:r>
          </a:p>
          <a:p>
            <a:pPr marL="0" indent="0">
              <a:buNone/>
            </a:pPr>
            <a:r>
              <a:rPr lang="en-IN" dirty="0" smtClean="0"/>
              <a:t> </a:t>
            </a:r>
            <a:endParaRPr lang="en-IN" dirty="0"/>
          </a:p>
        </p:txBody>
      </p:sp>
    </p:spTree>
    <p:extLst>
      <p:ext uri="{BB962C8B-B14F-4D97-AF65-F5344CB8AC3E}">
        <p14:creationId xmlns:p14="http://schemas.microsoft.com/office/powerpoint/2010/main" xmlns="" val="127006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Contd..</a:t>
            </a:r>
            <a:endParaRPr lang="en-IN" dirty="0"/>
          </a:p>
        </p:txBody>
      </p:sp>
      <p:sp>
        <p:nvSpPr>
          <p:cNvPr id="3" name="Content Placeholder 2"/>
          <p:cNvSpPr>
            <a:spLocks noGrp="1"/>
          </p:cNvSpPr>
          <p:nvPr>
            <p:ph idx="1"/>
          </p:nvPr>
        </p:nvSpPr>
        <p:spPr/>
        <p:txBody>
          <a:bodyPr/>
          <a:lstStyle/>
          <a:p>
            <a:pPr algn="just"/>
            <a:r>
              <a:rPr lang="en-IN" dirty="0" smtClean="0"/>
              <a:t>As a result of NAGA of genes, an individual in certain mating combinations has a special breeding value. </a:t>
            </a:r>
          </a:p>
          <a:p>
            <a:pPr algn="just"/>
            <a:r>
              <a:rPr lang="en-IN" dirty="0" smtClean="0"/>
              <a:t>If phenotype of Aa individuals deviates in any direction other than mid point, the effects is said to be due to NAGA. </a:t>
            </a:r>
          </a:p>
          <a:p>
            <a:pPr algn="just"/>
            <a:r>
              <a:rPr lang="en-IN" dirty="0" smtClean="0"/>
              <a:t>Selection theories for AGA and NAGA are different.</a:t>
            </a:r>
          </a:p>
          <a:p>
            <a:pPr algn="just"/>
            <a:r>
              <a:rPr lang="en-IN" dirty="0"/>
              <a:t>Selection </a:t>
            </a:r>
            <a:r>
              <a:rPr lang="en-IN" dirty="0" smtClean="0"/>
              <a:t>systems which maximize both AGA </a:t>
            </a:r>
            <a:r>
              <a:rPr lang="en-IN" dirty="0"/>
              <a:t>and NAGA </a:t>
            </a:r>
            <a:r>
              <a:rPr lang="en-IN" dirty="0" smtClean="0"/>
              <a:t>should be followed. </a:t>
            </a:r>
            <a:endParaRPr lang="en-IN" dirty="0"/>
          </a:p>
        </p:txBody>
      </p:sp>
    </p:spTree>
    <p:extLst>
      <p:ext uri="{BB962C8B-B14F-4D97-AF65-F5344CB8AC3E}">
        <p14:creationId xmlns:p14="http://schemas.microsoft.com/office/powerpoint/2010/main" xmlns="" val="378810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3200" b="1" dirty="0" smtClean="0">
                <a:latin typeface="Times New Roman" panose="02020603050405020304" pitchFamily="18" charset="0"/>
                <a:cs typeface="Times New Roman" panose="02020603050405020304" pitchFamily="18" charset="0"/>
              </a:rPr>
              <a:t>Selection for COMBINIG </a:t>
            </a:r>
            <a:r>
              <a:rPr lang="en-IN" sz="3200" b="1" dirty="0">
                <a:latin typeface="Times New Roman" panose="02020603050405020304" pitchFamily="18" charset="0"/>
                <a:cs typeface="Times New Roman" panose="02020603050405020304" pitchFamily="18" charset="0"/>
              </a:rPr>
              <a:t>ABILITY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a:xfrm>
            <a:off x="838200" y="1442434"/>
            <a:ext cx="10515600" cy="4734529"/>
          </a:xfrm>
        </p:spPr>
        <p:txBody>
          <a:bodyPr>
            <a:normAutofit/>
          </a:bodyPr>
          <a:lstStyle/>
          <a:p>
            <a:pPr algn="just"/>
            <a:r>
              <a:rPr lang="en-IN" dirty="0" smtClean="0">
                <a:latin typeface="Times New Roman" panose="02020603050405020304" pitchFamily="18" charset="0"/>
                <a:cs typeface="Times New Roman" panose="02020603050405020304" pitchFamily="18" charset="0"/>
              </a:rPr>
              <a:t>The procedure of crossing lines to produce hybrids has been utilized in the improvement of animals</a:t>
            </a:r>
          </a:p>
          <a:p>
            <a:pPr algn="just"/>
            <a:r>
              <a:rPr lang="en-IN" dirty="0">
                <a:latin typeface="Times New Roman" panose="02020603050405020304" pitchFamily="18" charset="0"/>
                <a:cs typeface="Times New Roman" panose="02020603050405020304" pitchFamily="18" charset="0"/>
              </a:rPr>
              <a:t>The </a:t>
            </a:r>
            <a:r>
              <a:rPr lang="en-IN" dirty="0" smtClean="0">
                <a:latin typeface="Times New Roman" panose="02020603050405020304" pitchFamily="18" charset="0"/>
                <a:cs typeface="Times New Roman" panose="02020603050405020304" pitchFamily="18" charset="0"/>
              </a:rPr>
              <a:t>amount of variation between crosses and intensity of selection determines the amount of improvement through selection. </a:t>
            </a:r>
            <a:endParaRPr lang="en-IN" dirty="0">
              <a:latin typeface="Times New Roman" panose="02020603050405020304" pitchFamily="18" charset="0"/>
              <a:cs typeface="Times New Roman" panose="02020603050405020304" pitchFamily="18" charset="0"/>
            </a:endParaRP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There are two types of combining abilities viz., general combining ability (GCA) and specific combining ability (SCA).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GCA is the mean performance of the F1 offspring of a line with other lines and it is due to additive genetic variance. </a:t>
            </a: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67401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dirty="0"/>
          </a:p>
          <a:p>
            <a:pPr algn="just"/>
            <a:r>
              <a:rPr lang="en-IN" dirty="0">
                <a:latin typeface="Times New Roman" panose="02020603050405020304" pitchFamily="18" charset="0"/>
                <a:cs typeface="Times New Roman" panose="02020603050405020304" pitchFamily="18" charset="0"/>
              </a:rPr>
              <a:t>SCA is the superiority of a particular cross over the average GCA of the two lines and it is due to non-additive genetic variance.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GCA and SCA are expressed as variance and not as values. </a:t>
            </a:r>
          </a:p>
          <a:p>
            <a:pPr algn="just"/>
            <a:r>
              <a:rPr lang="en-IN" dirty="0" smtClean="0">
                <a:latin typeface="Times New Roman" panose="02020603050405020304" pitchFamily="18" charset="0"/>
                <a:cs typeface="Times New Roman" panose="02020603050405020304" pitchFamily="18" charset="0"/>
              </a:rPr>
              <a:t>In </a:t>
            </a:r>
            <a:r>
              <a:rPr lang="en-IN" dirty="0">
                <a:latin typeface="Times New Roman" panose="02020603050405020304" pitchFamily="18" charset="0"/>
                <a:cs typeface="Times New Roman" panose="02020603050405020304" pitchFamily="18" charset="0"/>
              </a:rPr>
              <a:t>this system of crossing, all possible combinations of the lines are produced.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This mating scheme allows estimating the performance of the individual combinations. </a:t>
            </a:r>
          </a:p>
          <a:p>
            <a:endParaRPr lang="en-IN" dirty="0"/>
          </a:p>
        </p:txBody>
      </p:sp>
    </p:spTree>
    <p:extLst>
      <p:ext uri="{BB962C8B-B14F-4D97-AF65-F5344CB8AC3E}">
        <p14:creationId xmlns:p14="http://schemas.microsoft.com/office/powerpoint/2010/main" xmlns="" val="3837342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b="1" dirty="0">
                <a:latin typeface="Times New Roman" panose="02020603050405020304" pitchFamily="18" charset="0"/>
                <a:cs typeface="Times New Roman" panose="02020603050405020304" pitchFamily="18" charset="0"/>
              </a:rPr>
              <a:t>SELECTION FOR GENERAL COMBINING ABILITY </a:t>
            </a:r>
            <a:r>
              <a:rPr lang="en-IN" sz="3200" dirty="0"/>
              <a:t>	</a:t>
            </a:r>
          </a:p>
        </p:txBody>
      </p:sp>
      <p:sp>
        <p:nvSpPr>
          <p:cNvPr id="3" name="Content Placeholder 2"/>
          <p:cNvSpPr>
            <a:spLocks noGrp="1"/>
          </p:cNvSpPr>
          <p:nvPr>
            <p:ph idx="1"/>
          </p:nvPr>
        </p:nvSpPr>
        <p:spPr/>
        <p:txBody>
          <a:bodyPr>
            <a:normAutofit lnSpcReduction="10000"/>
          </a:bodyPr>
          <a:lstStyle/>
          <a:p>
            <a:endParaRPr lang="en-IN" dirty="0"/>
          </a:p>
          <a:p>
            <a:pPr algn="just"/>
            <a:r>
              <a:rPr lang="en-IN" dirty="0">
                <a:latin typeface="Times New Roman" panose="02020603050405020304" pitchFamily="18" charset="0"/>
                <a:cs typeface="Times New Roman" panose="02020603050405020304" pitchFamily="18" charset="0"/>
              </a:rPr>
              <a:t>For measuring the general combining ability, top crossing is followed.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In top crossing, individuals from the inbred lines to be tested are crossed with individuals from the base population.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mean value of the progeny measures the general combining ability of the line.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This method is for comparing the general combining abilities of different lines and to choose the lines most likely to yield the best cross among all the crosses that would be made between the available lines. </a:t>
            </a:r>
          </a:p>
          <a:p>
            <a:endParaRPr lang="en-IN" dirty="0"/>
          </a:p>
        </p:txBody>
      </p:sp>
    </p:spTree>
    <p:extLst>
      <p:ext uri="{BB962C8B-B14F-4D97-AF65-F5344CB8AC3E}">
        <p14:creationId xmlns:p14="http://schemas.microsoft.com/office/powerpoint/2010/main" xmlns="" val="962534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b="1" dirty="0">
                <a:latin typeface="Times New Roman" panose="02020603050405020304" pitchFamily="18" charset="0"/>
                <a:cs typeface="Times New Roman" panose="02020603050405020304" pitchFamily="18" charset="0"/>
              </a:rPr>
              <a:t>SELECTION FOR GENERAL AND SPECIFIC COMBINING ABILITY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The specific combining ability of a cross cannot be measured without making and testing that particular cross.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To get SCA, two lines should be developed which differ in gene frequencies.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Two methods of selection are available </a:t>
            </a:r>
            <a:r>
              <a:rPr lang="en-IN" i="1" dirty="0">
                <a:latin typeface="Times New Roman" panose="02020603050405020304" pitchFamily="18" charset="0"/>
                <a:cs typeface="Times New Roman" panose="02020603050405020304" pitchFamily="18" charset="0"/>
              </a:rPr>
              <a:t>viz., </a:t>
            </a:r>
            <a:r>
              <a:rPr lang="en-IN" dirty="0">
                <a:latin typeface="Times New Roman" panose="02020603050405020304" pitchFamily="18" charset="0"/>
                <a:cs typeface="Times New Roman" panose="02020603050405020304" pitchFamily="18" charset="0"/>
              </a:rPr>
              <a:t>recurrent selection and reciprocal recurrent selection. </a:t>
            </a:r>
          </a:p>
          <a:p>
            <a:endParaRPr lang="en-IN" dirty="0"/>
          </a:p>
        </p:txBody>
      </p:sp>
    </p:spTree>
    <p:extLst>
      <p:ext uri="{BB962C8B-B14F-4D97-AF65-F5344CB8AC3E}">
        <p14:creationId xmlns:p14="http://schemas.microsoft.com/office/powerpoint/2010/main" xmlns="" val="970562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Both these systems involve progeny testing.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Due to the increased generation intervals, this would be expected to result in slower progress than other breeding systems for characters moderate to high in heritability.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They would be expected to be more useful than other breeding systems only if over-dominance or other non-additive types of inter- or intra-allelic gene action are important in heterosis.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9965945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RECURRENT SELECTION </a:t>
            </a:r>
            <a:r>
              <a:rPr lang="en-IN" dirty="0">
                <a:latin typeface="Times New Roman" panose="02020603050405020304" pitchFamily="18" charset="0"/>
                <a:cs typeface="Times New Roman" panose="02020603050405020304" pitchFamily="18" charset="0"/>
              </a:rPr>
              <a:t>	</a:t>
            </a:r>
          </a:p>
        </p:txBody>
      </p:sp>
      <p:sp>
        <p:nvSpPr>
          <p:cNvPr id="3" name="Content Placeholder 2"/>
          <p:cNvSpPr>
            <a:spLocks noGrp="1"/>
          </p:cNvSpPr>
          <p:nvPr>
            <p:ph idx="1"/>
          </p:nvPr>
        </p:nvSpPr>
        <p:spPr/>
        <p:txBody>
          <a:bodyPr/>
          <a:lstStyle/>
          <a:p>
            <a:endParaRPr lang="en-IN" dirty="0"/>
          </a:p>
          <a:p>
            <a:pPr algn="just"/>
            <a:r>
              <a:rPr lang="en-IN" dirty="0">
                <a:latin typeface="Times New Roman" panose="02020603050405020304" pitchFamily="18" charset="0"/>
                <a:cs typeface="Times New Roman" panose="02020603050405020304" pitchFamily="18" charset="0"/>
              </a:rPr>
              <a:t>In this a highly inbred line presumably homozygous at most loci is selected as a </a:t>
            </a:r>
            <a:r>
              <a:rPr lang="en-IN" b="1" i="1" dirty="0">
                <a:latin typeface="Times New Roman" panose="02020603050405020304" pitchFamily="18" charset="0"/>
                <a:cs typeface="Times New Roman" panose="02020603050405020304" pitchFamily="18" charset="0"/>
              </a:rPr>
              <a:t>tester</a:t>
            </a:r>
            <a:r>
              <a:rPr lang="en-IN" dirty="0">
                <a:latin typeface="Times New Roman" panose="02020603050405020304" pitchFamily="18" charset="0"/>
                <a:cs typeface="Times New Roman" panose="02020603050405020304" pitchFamily="18" charset="0"/>
              </a:rPr>
              <a:t>.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large number of individuals are crossed with this line and their progeny are evaluated.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Those giving best progeny are subsequently inter-mated and a large number of their progeny are tested in the crosses on the inbred tester. </a:t>
            </a:r>
          </a:p>
          <a:p>
            <a:pPr algn="just"/>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The cycle is repeated over and over.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479082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1120</Words>
  <Application>Microsoft Office PowerPoint</Application>
  <PresentationFormat>Custom</PresentationFormat>
  <Paragraphs>74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BIHAR ANIMAL SCIENCES UNIVERSITY, PATNA, BIHAR Bihar Veterinary College, Patna</vt:lpstr>
      <vt:lpstr>Introduction</vt:lpstr>
      <vt:lpstr>Contd..</vt:lpstr>
      <vt:lpstr>Selection for COMBINIG ABILITY  </vt:lpstr>
      <vt:lpstr>Slide 5</vt:lpstr>
      <vt:lpstr>SELECTION FOR GENERAL COMBINING ABILITY  </vt:lpstr>
      <vt:lpstr>SELECTION FOR GENERAL AND SPECIFIC COMBINING ABILITY  </vt:lpstr>
      <vt:lpstr>Slide 8</vt:lpstr>
      <vt:lpstr>RECURRENT SELECTION  </vt:lpstr>
      <vt:lpstr>Slide 10</vt:lpstr>
      <vt:lpstr>Slide 11</vt:lpstr>
      <vt:lpstr>RECIPROCAL RECURRENT SELECTION  </vt:lpstr>
      <vt:lpstr>Slide 13</vt:lpstr>
      <vt:lpstr>Slide 14</vt:lpstr>
      <vt:lpstr>Slide 15</vt:lpstr>
      <vt:lpstr>Slide 16</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RS and RRS </dc:title>
  <dc:creator>HP</dc:creator>
  <cp:lastModifiedBy>windows</cp:lastModifiedBy>
  <cp:revision>36</cp:revision>
  <dcterms:created xsi:type="dcterms:W3CDTF">2019-05-10T03:50:27Z</dcterms:created>
  <dcterms:modified xsi:type="dcterms:W3CDTF">2020-04-26T15:21:52Z</dcterms:modified>
</cp:coreProperties>
</file>