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76" r:id="rId7"/>
    <p:sldId id="261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3" r:id="rId21"/>
    <p:sldId id="274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5562600" cy="4191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Comic Sans MS" pitchFamily="66" charset="0"/>
              </a:rPr>
              <a:t>Retention of fetal Membranes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5257800"/>
            <a:ext cx="3429000" cy="1295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Comic Sans MS" pitchFamily="66" charset="0"/>
              </a:rPr>
              <a:t>Dr. </a:t>
            </a:r>
            <a:r>
              <a:rPr lang="en-US" sz="2400" dirty="0" err="1" smtClean="0">
                <a:latin typeface="Comic Sans MS" pitchFamily="66" charset="0"/>
              </a:rPr>
              <a:t>Bhavna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err="1" smtClean="0">
                <a:latin typeface="Comic Sans MS" pitchFamily="66" charset="0"/>
              </a:rPr>
              <a:t>Asstt</a:t>
            </a:r>
            <a:r>
              <a:rPr lang="en-US" sz="2400" dirty="0" smtClean="0">
                <a:latin typeface="Comic Sans MS" pitchFamily="66" charset="0"/>
              </a:rPr>
              <a:t>. Prof. </a:t>
            </a:r>
          </a:p>
          <a:p>
            <a:pPr algn="just"/>
            <a:r>
              <a:rPr lang="en-US" sz="2400" dirty="0" err="1" smtClean="0">
                <a:latin typeface="Comic Sans MS" pitchFamily="66" charset="0"/>
              </a:rPr>
              <a:t>Deptt</a:t>
            </a:r>
            <a:r>
              <a:rPr lang="en-US" sz="2400" dirty="0" smtClean="0">
                <a:latin typeface="Comic Sans MS" pitchFamily="66" charset="0"/>
              </a:rPr>
              <a:t>. Of VGO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17410" name="Picture 2" descr="Cow With Retained Fetal Placenta Stock Photo, Picture And Royalty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66460" y="0"/>
            <a:ext cx="317754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70713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Clinical Features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334000"/>
          </a:xfrm>
        </p:spPr>
        <p:txBody>
          <a:bodyPr/>
          <a:lstStyle/>
          <a:p>
            <a:pPr algn="just"/>
            <a:r>
              <a:rPr lang="en-US" dirty="0" smtClean="0">
                <a:latin typeface="Comic Sans MS" pitchFamily="66" charset="0"/>
              </a:rPr>
              <a:t>Membranes (normally visible hanging from vulva) become progressively more decomposed, have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fetid odour</a:t>
            </a:r>
            <a:r>
              <a:rPr lang="en-US" dirty="0" smtClean="0">
                <a:latin typeface="Comic Sans MS" pitchFamily="66" charset="0"/>
              </a:rPr>
              <a:t>, contaminated with </a:t>
            </a:r>
            <a:r>
              <a:rPr lang="en-US" dirty="0" err="1" smtClean="0">
                <a:latin typeface="Comic Sans MS" pitchFamily="66" charset="0"/>
              </a:rPr>
              <a:t>faeces</a:t>
            </a:r>
            <a:r>
              <a:rPr lang="en-US" dirty="0" smtClean="0">
                <a:latin typeface="Comic Sans MS" pitchFamily="66" charset="0"/>
              </a:rPr>
              <a:t> and soil.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Reduced appetite and milk yield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Retention followed by extensive obstetric interference may be supervened by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severe metritis and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toxaemia</a:t>
            </a:r>
            <a:r>
              <a:rPr lang="en-US" dirty="0" smtClean="0">
                <a:latin typeface="Comic Sans MS" pitchFamily="66" charset="0"/>
              </a:rPr>
              <a:t> within 2-3 days which can be fatal, if not treated timely.</a:t>
            </a:r>
          </a:p>
          <a:p>
            <a:pPr algn="just"/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Effects on subsequent fertility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Increased incidence of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endometritis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Once metritis is developed, leads to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economic losses </a:t>
            </a:r>
            <a:r>
              <a:rPr lang="en-US" dirty="0" smtClean="0">
                <a:latin typeface="Comic Sans MS" pitchFamily="66" charset="0"/>
              </a:rPr>
              <a:t>due to increase in days open, services per conception, calving to first estrus interval and days from calving to first service and reduced conception rates to first service.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3093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Comic Sans MS" pitchFamily="66" charset="0"/>
              </a:rPr>
              <a:t>Treatment</a:t>
            </a:r>
            <a:endParaRPr lang="en-US" dirty="0">
              <a:solidFill>
                <a:schemeClr val="tx2">
                  <a:lumMod val="9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Manual removal</a:t>
            </a:r>
            <a:r>
              <a:rPr lang="en-US" dirty="0" smtClean="0">
                <a:latin typeface="Comic Sans MS" pitchFamily="66" charset="0"/>
              </a:rPr>
              <a:t>, though commonly </a:t>
            </a:r>
            <a:r>
              <a:rPr lang="en-US" dirty="0" err="1" smtClean="0">
                <a:latin typeface="Comic Sans MS" pitchFamily="66" charset="0"/>
              </a:rPr>
              <a:t>practised</a:t>
            </a:r>
            <a:r>
              <a:rPr lang="en-US" dirty="0" smtClean="0">
                <a:latin typeface="Comic Sans MS" pitchFamily="66" charset="0"/>
              </a:rPr>
              <a:t> but is contraindicated as it is detrimental to the cow.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Can result in damage of </a:t>
            </a:r>
            <a:r>
              <a:rPr lang="en-US" dirty="0" err="1" smtClean="0">
                <a:latin typeface="Comic Sans MS" pitchFamily="66" charset="0"/>
              </a:rPr>
              <a:t>endometrium</a:t>
            </a:r>
            <a:r>
              <a:rPr lang="en-US" dirty="0" smtClean="0">
                <a:latin typeface="Comic Sans MS" pitchFamily="66" charset="0"/>
              </a:rPr>
              <a:t>, leading to </a:t>
            </a:r>
            <a:r>
              <a:rPr lang="en-US" dirty="0" err="1" smtClean="0">
                <a:latin typeface="Comic Sans MS" pitchFamily="66" charset="0"/>
              </a:rPr>
              <a:t>haemorrhage</a:t>
            </a:r>
            <a:r>
              <a:rPr lang="en-US" dirty="0" smtClean="0">
                <a:latin typeface="Comic Sans MS" pitchFamily="66" charset="0"/>
              </a:rPr>
              <a:t> and infection.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If the animal has fever, uterine damage increases the risk of </a:t>
            </a:r>
            <a:r>
              <a:rPr lang="en-US" dirty="0" err="1" smtClean="0">
                <a:latin typeface="Comic Sans MS" pitchFamily="66" charset="0"/>
              </a:rPr>
              <a:t>septicaemia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dirty="0" err="1" smtClean="0">
                <a:latin typeface="Comic Sans MS" pitchFamily="66" charset="0"/>
              </a:rPr>
              <a:t>perimetritis</a:t>
            </a:r>
            <a:r>
              <a:rPr lang="en-US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5898360"/>
          </a:xfrm>
        </p:spPr>
        <p:txBody>
          <a:bodyPr/>
          <a:lstStyle/>
          <a:p>
            <a:pPr algn="ctr">
              <a:buNone/>
            </a:pPr>
            <a:endParaRPr lang="en-US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Ecbolic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agents</a:t>
            </a:r>
          </a:p>
          <a:p>
            <a:pPr algn="ctr">
              <a:buNone/>
            </a:pPr>
            <a:endParaRPr lang="en-US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just"/>
            <a:r>
              <a:rPr lang="en-US" dirty="0" err="1" smtClean="0">
                <a:solidFill>
                  <a:srgbClr val="FFC000"/>
                </a:solidFill>
                <a:latin typeface="Comic Sans MS" pitchFamily="66" charset="0"/>
              </a:rPr>
              <a:t>Oxytocin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@ 40-60 IU intramuscularly, if used immediately after calving.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PGF</a:t>
            </a:r>
            <a:r>
              <a:rPr lang="el-GR" baseline="-25000" dirty="0" smtClean="0">
                <a:solidFill>
                  <a:srgbClr val="FFC000"/>
                </a:solidFill>
                <a:latin typeface="Comic Sans MS" pitchFamily="66" charset="0"/>
              </a:rPr>
              <a:t>α</a:t>
            </a:r>
            <a:r>
              <a:rPr lang="en-US" baseline="-25000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and its analogues have direct effect on the </a:t>
            </a:r>
            <a:r>
              <a:rPr lang="en-US" dirty="0" err="1" smtClean="0">
                <a:latin typeface="Comic Sans MS" pitchFamily="66" charset="0"/>
              </a:rPr>
              <a:t>placentomes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3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Antibiotics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/>
          <a:lstStyle/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Rationale behind using antibiotics is to prevent or treat metritis.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Systemic antibiotics</a:t>
            </a:r>
            <a:r>
              <a:rPr lang="en-US" dirty="0" smtClean="0">
                <a:latin typeface="Comic Sans MS" pitchFamily="66" charset="0"/>
              </a:rPr>
              <a:t> can be used.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Ceftiofur</a:t>
            </a:r>
            <a:r>
              <a:rPr lang="en-US" dirty="0" smtClean="0">
                <a:latin typeface="Comic Sans MS" pitchFamily="66" charset="0"/>
              </a:rPr>
              <a:t> @2.2mg/kg intramuscularly for 5 days.</a:t>
            </a:r>
          </a:p>
          <a:p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Local/intrauterine antibiotics reduce odour but reduce the rate of </a:t>
            </a:r>
            <a:r>
              <a:rPr lang="en-US" dirty="0" err="1" smtClean="0">
                <a:latin typeface="Comic Sans MS" pitchFamily="66" charset="0"/>
              </a:rPr>
              <a:t>putrifaction</a:t>
            </a:r>
            <a:r>
              <a:rPr lang="en-US" dirty="0" smtClean="0">
                <a:latin typeface="Comic Sans MS" pitchFamily="66" charset="0"/>
              </a:rPr>
              <a:t> of membranes and level of intrauterine </a:t>
            </a:r>
            <a:r>
              <a:rPr lang="en-US" dirty="0" err="1" smtClean="0">
                <a:latin typeface="Comic Sans MS" pitchFamily="66" charset="0"/>
              </a:rPr>
              <a:t>phagocytosis</a:t>
            </a:r>
            <a:r>
              <a:rPr lang="en-US" dirty="0" smtClean="0">
                <a:latin typeface="Comic Sans MS" pitchFamily="66" charset="0"/>
              </a:rPr>
              <a:t> thus, prolonging retention.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err="1" smtClean="0">
                <a:latin typeface="Comic Sans MS" pitchFamily="66" charset="0"/>
              </a:rPr>
              <a:t>Tetracyclines</a:t>
            </a:r>
            <a:r>
              <a:rPr lang="en-US" dirty="0" smtClean="0">
                <a:latin typeface="Comic Sans MS" pitchFamily="66" charset="0"/>
              </a:rPr>
              <a:t> cause irritation and pH damage to </a:t>
            </a:r>
            <a:r>
              <a:rPr lang="en-US" dirty="0" err="1" smtClean="0">
                <a:latin typeface="Comic Sans MS" pitchFamily="66" charset="0"/>
              </a:rPr>
              <a:t>endometrium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Intrauterine </a:t>
            </a:r>
            <a:r>
              <a:rPr lang="en-US" dirty="0" err="1" smtClean="0">
                <a:latin typeface="Comic Sans MS" pitchFamily="66" charset="0"/>
              </a:rPr>
              <a:t>pessaries</a:t>
            </a:r>
            <a:r>
              <a:rPr lang="en-US" dirty="0" smtClean="0">
                <a:latin typeface="Comic Sans MS" pitchFamily="66" charset="0"/>
              </a:rPr>
              <a:t> are inactivated in the presence of debris present in the uterus.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83336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Collagenase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/>
          <a:lstStyle/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Infusion of </a:t>
            </a:r>
            <a:r>
              <a:rPr lang="en-US" dirty="0" err="1" smtClean="0">
                <a:latin typeface="Comic Sans MS" pitchFamily="66" charset="0"/>
              </a:rPr>
              <a:t>collagenase</a:t>
            </a:r>
            <a:r>
              <a:rPr lang="en-US" dirty="0" smtClean="0">
                <a:latin typeface="Comic Sans MS" pitchFamily="66" charset="0"/>
              </a:rPr>
              <a:t> into the stumps of the umbilical arteries for correcting the lack of cotyledon proteolysis.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Bacterial </a:t>
            </a:r>
            <a:r>
              <a:rPr lang="en-US" dirty="0" err="1" smtClean="0">
                <a:latin typeface="Comic Sans MS" pitchFamily="66" charset="0"/>
              </a:rPr>
              <a:t>collagenase</a:t>
            </a:r>
            <a:r>
              <a:rPr lang="en-US" dirty="0" smtClean="0">
                <a:latin typeface="Comic Sans MS" pitchFamily="66" charset="0"/>
              </a:rPr>
              <a:t> (200,000 IU) from </a:t>
            </a:r>
            <a:r>
              <a:rPr lang="en-US" i="1" dirty="0" smtClean="0">
                <a:latin typeface="Comic Sans MS" pitchFamily="66" charset="0"/>
              </a:rPr>
              <a:t>Clostridium </a:t>
            </a:r>
            <a:r>
              <a:rPr lang="en-US" i="1" dirty="0" err="1" smtClean="0">
                <a:latin typeface="Comic Sans MS" pitchFamily="66" charset="0"/>
              </a:rPr>
              <a:t>histolyticum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dissolved in 1 L of saline is infused.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713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Prevention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/>
          <a:lstStyle/>
          <a:p>
            <a:pPr algn="just"/>
            <a:r>
              <a:rPr lang="en-US" dirty="0" smtClean="0">
                <a:latin typeface="Comic Sans MS" pitchFamily="66" charset="0"/>
              </a:rPr>
              <a:t>Providing cow comfort.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Reducing stress around parturition.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Careful nutritional management including supplementation of cows with Vitamin E and selenium during transition period in the deficient areas.</a:t>
            </a:r>
          </a:p>
          <a:p>
            <a:pPr algn="just"/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713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Mare</a:t>
            </a:r>
            <a:endParaRPr lang="en-US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One of the most common peripartum problems in mare.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Average time taken </a:t>
            </a:r>
            <a:r>
              <a:rPr lang="en-US" dirty="0" smtClean="0">
                <a:latin typeface="Comic Sans MS" pitchFamily="66" charset="0"/>
                <a:cs typeface="Times New Roman"/>
              </a:rPr>
              <a:t>̴ 1 hour</a:t>
            </a:r>
          </a:p>
          <a:p>
            <a:endParaRPr lang="en-US" dirty="0" smtClean="0">
              <a:latin typeface="Comic Sans MS" pitchFamily="66" charset="0"/>
              <a:cs typeface="Times New Roman"/>
            </a:endParaRPr>
          </a:p>
          <a:p>
            <a:r>
              <a:rPr lang="en-US" dirty="0" smtClean="0">
                <a:latin typeface="Comic Sans MS" pitchFamily="66" charset="0"/>
                <a:cs typeface="Times New Roman"/>
              </a:rPr>
              <a:t>Should not exceed ˃ 2 hours</a:t>
            </a:r>
          </a:p>
          <a:p>
            <a:endParaRPr lang="en-US" dirty="0" smtClean="0">
              <a:latin typeface="Comic Sans MS" pitchFamily="66" charset="0"/>
              <a:cs typeface="Times New Roman"/>
            </a:endParaRPr>
          </a:p>
          <a:p>
            <a:r>
              <a:rPr lang="en-US" dirty="0" smtClean="0">
                <a:latin typeface="Comic Sans MS" pitchFamily="66" charset="0"/>
                <a:cs typeface="Times New Roman"/>
              </a:rPr>
              <a:t>Should be treated as an emergency.</a:t>
            </a: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36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Incidence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/>
          <a:lstStyle/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Usually 2 - 10.6%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28% after </a:t>
            </a:r>
            <a:r>
              <a:rPr lang="en-US" dirty="0" err="1" smtClean="0">
                <a:latin typeface="Comic Sans MS" pitchFamily="66" charset="0"/>
              </a:rPr>
              <a:t>fetotomy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50% after caesarean section</a:t>
            </a: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Introduction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181600"/>
          </a:xfrm>
        </p:spPr>
        <p:txBody>
          <a:bodyPr>
            <a:normAutofit/>
          </a:bodyPr>
          <a:lstStyle/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The fetal membranes are normally expelled during the third stage of labor.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The membranes are said to be retained whenever the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third stage of labor is prolonged</a:t>
            </a:r>
            <a:r>
              <a:rPr lang="en-US" dirty="0" smtClean="0">
                <a:latin typeface="Comic Sans MS" pitchFamily="66" charset="0"/>
              </a:rPr>
              <a:t> beyond its normal duration.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36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Clinical signs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/>
          <a:lstStyle/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Presence of a variable portion of tissue protruding from the vulva.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Complications include -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acute metritis, 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err="1" smtClean="0">
                <a:latin typeface="Comic Sans MS" pitchFamily="66" charset="0"/>
              </a:rPr>
              <a:t>septicaemia</a:t>
            </a:r>
            <a:r>
              <a:rPr lang="en-US" dirty="0" smtClean="0">
                <a:latin typeface="Comic Sans MS" pitchFamily="66" charset="0"/>
              </a:rPr>
              <a:t>, 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laminitis and 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even death.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713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Treatment</a:t>
            </a: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/>
          <a:lstStyle/>
          <a:p>
            <a:pPr algn="just"/>
            <a:endParaRPr lang="en-US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algn="just"/>
            <a:r>
              <a:rPr lang="en-US" dirty="0" err="1" smtClean="0">
                <a:solidFill>
                  <a:srgbClr val="FFC000"/>
                </a:solidFill>
                <a:latin typeface="Comic Sans MS" pitchFamily="66" charset="0"/>
              </a:rPr>
              <a:t>Oxytocin</a:t>
            </a:r>
            <a:r>
              <a:rPr lang="en-US" dirty="0" smtClean="0">
                <a:latin typeface="Comic Sans MS" pitchFamily="66" charset="0"/>
              </a:rPr>
              <a:t> @ 20 – 40 IU intramuscularly, can be repeated after 1 hour if membranes are not expelled.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Alternatively, slow intravenous infusion of 50 IU </a:t>
            </a:r>
            <a:r>
              <a:rPr lang="en-US" dirty="0" err="1" smtClean="0">
                <a:latin typeface="Comic Sans MS" pitchFamily="66" charset="0"/>
              </a:rPr>
              <a:t>oxytocin</a:t>
            </a:r>
            <a:r>
              <a:rPr lang="en-US" dirty="0" smtClean="0">
                <a:latin typeface="Comic Sans MS" pitchFamily="66" charset="0"/>
              </a:rPr>
              <a:t> in 1 L of physiological saline over 1 hour.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772400" cy="70713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Manual removal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Can be tried but very carefully.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The hanging part is grasped and twisted into a rope.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The gloved hand anointed with lubricant is gently introduced along the 'rope' to the area of circumferential attachment in the uterus.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As the 'rope' is gently pulled and twisted, the tips of the fingers are pressed between the </a:t>
            </a:r>
            <a:r>
              <a:rPr lang="en-US" dirty="0" err="1" smtClean="0">
                <a:latin typeface="Comic Sans MS" pitchFamily="66" charset="0"/>
              </a:rPr>
              <a:t>endometrium</a:t>
            </a:r>
            <a:r>
              <a:rPr lang="en-US" dirty="0" smtClean="0">
                <a:latin typeface="Comic Sans MS" pitchFamily="66" charset="0"/>
              </a:rPr>
              <a:t> and the </a:t>
            </a:r>
            <a:r>
              <a:rPr lang="en-US" dirty="0" err="1" smtClean="0">
                <a:latin typeface="Comic Sans MS" pitchFamily="66" charset="0"/>
              </a:rPr>
              <a:t>chorion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772400" cy="574596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Unwanted side-effects of this manual removal may be serious </a:t>
            </a:r>
            <a:r>
              <a:rPr lang="en-US" dirty="0" err="1" smtClean="0">
                <a:latin typeface="Comic Sans MS" pitchFamily="66" charset="0"/>
              </a:rPr>
              <a:t>haemorrhage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invagination</a:t>
            </a:r>
            <a:r>
              <a:rPr lang="en-US" dirty="0" smtClean="0">
                <a:latin typeface="Comic Sans MS" pitchFamily="66" charset="0"/>
              </a:rPr>
              <a:t> of one of the horns and a higher chance of retention of </a:t>
            </a:r>
            <a:r>
              <a:rPr lang="en-US" dirty="0" err="1" smtClean="0">
                <a:latin typeface="Comic Sans MS" pitchFamily="66" charset="0"/>
              </a:rPr>
              <a:t>microvilli</a:t>
            </a:r>
            <a:r>
              <a:rPr lang="en-US" dirty="0" smtClean="0">
                <a:latin typeface="Comic Sans MS" pitchFamily="66" charset="0"/>
              </a:rPr>
              <a:t> in the </a:t>
            </a:r>
            <a:r>
              <a:rPr lang="en-US" dirty="0" err="1" smtClean="0">
                <a:latin typeface="Comic Sans MS" pitchFamily="66" charset="0"/>
              </a:rPr>
              <a:t>endometrium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The consequences of difficult removal are increased puerperal </a:t>
            </a:r>
            <a:r>
              <a:rPr lang="en-US" dirty="0" err="1" smtClean="0">
                <a:latin typeface="Comic Sans MS" pitchFamily="66" charset="0"/>
              </a:rPr>
              <a:t>exudate</a:t>
            </a:r>
            <a:r>
              <a:rPr lang="en-US" dirty="0" smtClean="0">
                <a:latin typeface="Comic Sans MS" pitchFamily="66" charset="0"/>
              </a:rPr>
              <a:t>, containing much tissue debris; endometritis and laminitis; uterine spasm and delayed involution of the uterus.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/>
          <a:lstStyle/>
          <a:p>
            <a:pPr algn="just"/>
            <a:r>
              <a:rPr lang="en-US" dirty="0" smtClean="0">
                <a:latin typeface="Comic Sans MS" pitchFamily="66" charset="0"/>
              </a:rPr>
              <a:t>Another treatment is placement of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10 L of warm saline</a:t>
            </a:r>
            <a:r>
              <a:rPr lang="en-US" dirty="0" smtClean="0">
                <a:latin typeface="Comic Sans MS" pitchFamily="66" charset="0"/>
              </a:rPr>
              <a:t> inside </a:t>
            </a:r>
            <a:r>
              <a:rPr lang="en-US" dirty="0" err="1" smtClean="0">
                <a:latin typeface="Comic Sans MS" pitchFamily="66" charset="0"/>
              </a:rPr>
              <a:t>chorioallantoic</a:t>
            </a:r>
            <a:r>
              <a:rPr lang="en-US" dirty="0" smtClean="0">
                <a:latin typeface="Comic Sans MS" pitchFamily="66" charset="0"/>
              </a:rPr>
              <a:t> membrane.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Stretching of uterine wall stimulates uterine contraction leading to separation of placenta.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Should be used in combination with exogenous </a:t>
            </a:r>
            <a:r>
              <a:rPr lang="en-US" dirty="0" err="1" smtClean="0">
                <a:latin typeface="Comic Sans MS" pitchFamily="66" charset="0"/>
              </a:rPr>
              <a:t>oxytocin</a:t>
            </a:r>
            <a:r>
              <a:rPr lang="en-US" dirty="0" smtClean="0">
                <a:latin typeface="Comic Sans MS" pitchFamily="66" charset="0"/>
              </a:rPr>
              <a:t> administration.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err="1" smtClean="0">
                <a:solidFill>
                  <a:srgbClr val="FFC000"/>
                </a:solidFill>
                <a:latin typeface="Comic Sans MS" pitchFamily="66" charset="0"/>
              </a:rPr>
              <a:t>Collagenase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@ 200,000 IU in 1 L saline can be infused into umbilical arteries.</a:t>
            </a:r>
            <a:endParaRPr lang="en-US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07136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After care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/>
          <a:lstStyle/>
          <a:p>
            <a:pPr algn="just"/>
            <a:r>
              <a:rPr lang="en-US" dirty="0" smtClean="0">
                <a:latin typeface="Comic Sans MS" pitchFamily="66" charset="0"/>
              </a:rPr>
              <a:t>Flushing and siphoning the uterus once or twice daily for a few days using warm, sterile physiological saline should be used in 2-4 </a:t>
            </a:r>
            <a:r>
              <a:rPr lang="en-US" dirty="0" err="1" smtClean="0">
                <a:latin typeface="Comic Sans MS" pitchFamily="66" charset="0"/>
              </a:rPr>
              <a:t>litre</a:t>
            </a:r>
            <a:r>
              <a:rPr lang="en-US" dirty="0" smtClean="0">
                <a:latin typeface="Comic Sans MS" pitchFamily="66" charset="0"/>
              </a:rPr>
              <a:t> flushes (until the recovered fluid is clear).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NSAIDS for treating laminitis, if any.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Systemic antibiotics in case of toxic metritis.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COX inhibitors like </a:t>
            </a:r>
            <a:r>
              <a:rPr lang="en-US" dirty="0" err="1" smtClean="0">
                <a:latin typeface="Comic Sans MS" pitchFamily="66" charset="0"/>
              </a:rPr>
              <a:t>flunixin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meglumine</a:t>
            </a:r>
            <a:r>
              <a:rPr lang="en-US" dirty="0" smtClean="0">
                <a:latin typeface="Comic Sans MS" pitchFamily="66" charset="0"/>
              </a:rPr>
              <a:t> can be given to treat </a:t>
            </a:r>
            <a:r>
              <a:rPr lang="en-US" dirty="0" err="1" smtClean="0">
                <a:latin typeface="Comic Sans MS" pitchFamily="66" charset="0"/>
              </a:rPr>
              <a:t>endotoxaemia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772400" cy="5745960"/>
          </a:xfrm>
        </p:spPr>
        <p:txBody>
          <a:bodyPr/>
          <a:lstStyle/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Occurs in all species, particularly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common in the dairy cow </a:t>
            </a:r>
            <a:r>
              <a:rPr lang="en-US" dirty="0" smtClean="0">
                <a:latin typeface="Comic Sans MS" pitchFamily="66" charset="0"/>
              </a:rPr>
              <a:t>but its consequences may be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most serious in the mare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In </a:t>
            </a:r>
            <a:r>
              <a:rPr lang="en-US" dirty="0" err="1" smtClean="0">
                <a:solidFill>
                  <a:srgbClr val="FFC000"/>
                </a:solidFill>
                <a:latin typeface="Comic Sans MS" pitchFamily="66" charset="0"/>
              </a:rPr>
              <a:t>polytocous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species</a:t>
            </a:r>
            <a:r>
              <a:rPr lang="en-US" dirty="0" smtClean="0">
                <a:latin typeface="Comic Sans MS" pitchFamily="66" charset="0"/>
              </a:rPr>
              <a:t> (sow, bitch &amp; queen), may be associated with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retention of one or more fetuses</a:t>
            </a:r>
            <a:r>
              <a:rPr lang="en-US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772400" cy="70713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Causes</a:t>
            </a: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212560"/>
          </a:xfrm>
        </p:spPr>
        <p:txBody>
          <a:bodyPr/>
          <a:lstStyle/>
          <a:p>
            <a:pPr algn="just"/>
            <a:r>
              <a:rPr lang="en-US" dirty="0" smtClean="0">
                <a:latin typeface="Comic Sans MS" pitchFamily="66" charset="0"/>
              </a:rPr>
              <a:t>Three main factors:</a:t>
            </a:r>
          </a:p>
          <a:p>
            <a:pPr marL="582930" indent="-514350" algn="just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Insufficient expulsive efforts by the </a:t>
            </a:r>
            <a:r>
              <a:rPr lang="en-US" dirty="0" err="1" smtClean="0">
                <a:latin typeface="Comic Sans MS" pitchFamily="66" charset="0"/>
              </a:rPr>
              <a:t>myometrium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582930" indent="-514350" algn="just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Failure of placenta to separate from the </a:t>
            </a:r>
            <a:r>
              <a:rPr lang="en-US" dirty="0" err="1" smtClean="0">
                <a:latin typeface="Comic Sans MS" pitchFamily="66" charset="0"/>
              </a:rPr>
              <a:t>endometrium</a:t>
            </a:r>
            <a:r>
              <a:rPr lang="en-US" dirty="0" smtClean="0">
                <a:latin typeface="Comic Sans MS" pitchFamily="66" charset="0"/>
              </a:rPr>
              <a:t> (may be due to inflammatory changes, placental immaturity, hormonal imbalance, immune deficiencies).</a:t>
            </a:r>
          </a:p>
          <a:p>
            <a:pPr marL="582930" indent="-514350" algn="just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Mechanical obstruction (including partial closure of the cervix).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713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Cattle</a:t>
            </a:r>
            <a:endParaRPr lang="en-US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Mostly cattle shed placenta within 6 hours after parturition.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Said to be retained if not shed even at 12-24 hours.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RFM is a recurrent theme in considerations of the metritis-endometritis-</a:t>
            </a:r>
            <a:r>
              <a:rPr lang="en-US" dirty="0" err="1" smtClean="0">
                <a:latin typeface="Comic Sans MS" pitchFamily="66" charset="0"/>
              </a:rPr>
              <a:t>pyometra</a:t>
            </a:r>
            <a:r>
              <a:rPr lang="en-US" dirty="0" smtClean="0">
                <a:latin typeface="Comic Sans MS" pitchFamily="66" charset="0"/>
              </a:rPr>
              <a:t> complex of diseases.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An important contributor to bovine infertility due to its role in predisposition to uterine infections.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Incidence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omic Sans MS" pitchFamily="66" charset="0"/>
              </a:rPr>
              <a:t>Overall incidence is 6 – 8%.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25 – 50% associated with dystocia.</a:t>
            </a:r>
          </a:p>
          <a:p>
            <a:pPr algn="just"/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30 – 50% of twin births are associated with RFM.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tructure of placenta and cotyledon-caruncle linkage.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81000"/>
            <a:ext cx="5943600" cy="557342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0" y="62484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Structure of the cotyledonary placenta</a:t>
            </a:r>
            <a:endParaRPr lang="en-US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04800"/>
            <a:ext cx="7010400" cy="545253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90600" y="6019800"/>
            <a:ext cx="723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Physiologic processes leading to the detachment of the placenta in cattle.</a:t>
            </a:r>
            <a:endParaRPr lang="en-US" sz="1600" dirty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6488668"/>
            <a:ext cx="221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Beagley</a:t>
            </a:r>
            <a:r>
              <a:rPr lang="en-US" dirty="0" smtClean="0">
                <a:latin typeface="Comic Sans MS" pitchFamily="66" charset="0"/>
              </a:rPr>
              <a:t> et al. 2010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8001000" cy="61722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Factors which predispose to retained fetal membranes</a:t>
            </a:r>
          </a:p>
          <a:p>
            <a:endParaRPr lang="en-US" sz="4000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Abortion, especially associated with </a:t>
            </a:r>
            <a:r>
              <a:rPr lang="en-US" dirty="0" err="1" smtClean="0">
                <a:latin typeface="Comic Sans MS" pitchFamily="66" charset="0"/>
              </a:rPr>
              <a:t>placentitis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latin typeface="Comic Sans MS" pitchFamily="66" charset="0"/>
              </a:rPr>
              <a:t>Abnormal (prolonged or shortened) gestation length.</a:t>
            </a:r>
          </a:p>
          <a:p>
            <a:r>
              <a:rPr lang="en-US" dirty="0" smtClean="0">
                <a:latin typeface="Comic Sans MS" pitchFamily="66" charset="0"/>
              </a:rPr>
              <a:t>Dystocia, primary uterine inertia, delivery by caesarean section</a:t>
            </a:r>
          </a:p>
          <a:p>
            <a:r>
              <a:rPr lang="en-US" dirty="0" smtClean="0">
                <a:latin typeface="Comic Sans MS" pitchFamily="66" charset="0"/>
              </a:rPr>
              <a:t>Fatty liver (predisposes to uterine </a:t>
            </a:r>
            <a:r>
              <a:rPr lang="en-US" dirty="0" err="1" smtClean="0">
                <a:latin typeface="Comic Sans MS" pitchFamily="66" charset="0"/>
              </a:rPr>
              <a:t>atony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r>
              <a:rPr lang="en-US" dirty="0" smtClean="0">
                <a:latin typeface="Comic Sans MS" pitchFamily="66" charset="0"/>
              </a:rPr>
              <a:t>Deficiencies of selenium/vitamin E /vitamin A</a:t>
            </a:r>
          </a:p>
          <a:p>
            <a:r>
              <a:rPr lang="en-US" dirty="0" smtClean="0">
                <a:latin typeface="Comic Sans MS" pitchFamily="66" charset="0"/>
              </a:rPr>
              <a:t>Failure of placental maturation - Twin births and induced calvings</a:t>
            </a:r>
          </a:p>
          <a:p>
            <a:r>
              <a:rPr lang="en-US" dirty="0" smtClean="0">
                <a:latin typeface="Comic Sans MS" pitchFamily="66" charset="0"/>
              </a:rPr>
              <a:t>Heat stress</a:t>
            </a:r>
          </a:p>
          <a:p>
            <a:r>
              <a:rPr lang="en-US" dirty="0" smtClean="0">
                <a:latin typeface="Comic Sans MS" pitchFamily="66" charset="0"/>
              </a:rPr>
              <a:t>Abnormalities of </a:t>
            </a:r>
            <a:r>
              <a:rPr lang="en-US" dirty="0" err="1" smtClean="0">
                <a:latin typeface="Comic Sans MS" pitchFamily="66" charset="0"/>
              </a:rPr>
              <a:t>oestrogen</a:t>
            </a:r>
            <a:r>
              <a:rPr lang="en-US" dirty="0" smtClean="0">
                <a:latin typeface="Comic Sans MS" pitchFamily="66" charset="0"/>
              </a:rPr>
              <a:t>: progesterone ratio in late gestation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1713</TotalTime>
  <Words>981</Words>
  <Application>Microsoft Office PowerPoint</Application>
  <PresentationFormat>On-screen Show (4:3)</PresentationFormat>
  <Paragraphs>132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Metro</vt:lpstr>
      <vt:lpstr>Retention of fetal Membranes</vt:lpstr>
      <vt:lpstr>Introduction </vt:lpstr>
      <vt:lpstr>Slide 3</vt:lpstr>
      <vt:lpstr>Causes</vt:lpstr>
      <vt:lpstr>Cattle</vt:lpstr>
      <vt:lpstr>Incidence</vt:lpstr>
      <vt:lpstr>Slide 7</vt:lpstr>
      <vt:lpstr>Slide 8</vt:lpstr>
      <vt:lpstr>Slide 9</vt:lpstr>
      <vt:lpstr>Clinical Features</vt:lpstr>
      <vt:lpstr>Effects on subsequent fertility</vt:lpstr>
      <vt:lpstr>Treatment</vt:lpstr>
      <vt:lpstr>Slide 13</vt:lpstr>
      <vt:lpstr>Antibiotics</vt:lpstr>
      <vt:lpstr>Slide 15</vt:lpstr>
      <vt:lpstr>Collagenase </vt:lpstr>
      <vt:lpstr>Prevention </vt:lpstr>
      <vt:lpstr>Mare</vt:lpstr>
      <vt:lpstr>Incidence</vt:lpstr>
      <vt:lpstr>Clinical signs</vt:lpstr>
      <vt:lpstr>Treatment</vt:lpstr>
      <vt:lpstr>Manual removal</vt:lpstr>
      <vt:lpstr>Slide 23</vt:lpstr>
      <vt:lpstr>Slide 24</vt:lpstr>
      <vt:lpstr>After care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Retention of fetal Membranes</dc:title>
  <dc:creator>Bhavna</dc:creator>
  <cp:lastModifiedBy>Bhavna</cp:lastModifiedBy>
  <cp:revision>57</cp:revision>
  <dcterms:created xsi:type="dcterms:W3CDTF">2006-08-16T00:00:00Z</dcterms:created>
  <dcterms:modified xsi:type="dcterms:W3CDTF">2020-04-02T17:55:16Z</dcterms:modified>
</cp:coreProperties>
</file>