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25" r:id="rId4"/>
    <p:sldId id="330" r:id="rId5"/>
    <p:sldId id="332" r:id="rId6"/>
    <p:sldId id="3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66"/>
    <a:srgbClr val="FF9933"/>
    <a:srgbClr val="57B2B9"/>
    <a:srgbClr val="FF6699"/>
    <a:srgbClr val="A50021"/>
    <a:srgbClr val="000066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33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1828800"/>
            <a:ext cx="7315200" cy="2057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86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Rheological </a:t>
            </a:r>
            <a:r>
              <a:rPr lang="en-US" b="1" dirty="0" smtClean="0">
                <a:solidFill>
                  <a:srgbClr val="FF0000"/>
                </a:solidFill>
              </a:rPr>
              <a:t>Methods &amp; Measurements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A50021"/>
                </a:solidFill>
              </a:rPr>
              <a:t>Dr. J. Badshah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Sanjay Gandhi Institute of Dairy Science &amp; Technology, Jagdeopath,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Viscoelastic</a:t>
            </a:r>
            <a:r>
              <a:rPr lang="en-US" sz="3200" b="1" dirty="0" smtClean="0">
                <a:solidFill>
                  <a:srgbClr val="FF0000"/>
                </a:solidFill>
              </a:rPr>
              <a:t> Foods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000" dirty="0" smtClean="0"/>
              <a:t>Both Viscous and Elastic Properties</a:t>
            </a:r>
          </a:p>
          <a:p>
            <a:r>
              <a:rPr lang="en-US" sz="2000" dirty="0" smtClean="0"/>
              <a:t>Ex.: Wheat flour dough, dairy cream, Ice-cream mix, cheese, </a:t>
            </a:r>
            <a:r>
              <a:rPr lang="en-US" sz="2000" dirty="0" err="1" smtClean="0"/>
              <a:t>Paneer</a:t>
            </a:r>
            <a:r>
              <a:rPr lang="en-US" sz="2000" dirty="0" smtClean="0"/>
              <a:t>, Aged sweetened condensed milk, Most gelled Products </a:t>
            </a:r>
          </a:p>
          <a:p>
            <a:r>
              <a:rPr lang="en-US" sz="2000" dirty="0" err="1" smtClean="0"/>
              <a:t>Wissenberg</a:t>
            </a:r>
            <a:r>
              <a:rPr lang="en-US" sz="2000" dirty="0" smtClean="0"/>
              <a:t> Effect: Agitating Cake batter and  Bread Dough results in climbing on agitating rod</a:t>
            </a:r>
          </a:p>
          <a:p>
            <a:r>
              <a:rPr lang="en-US" sz="2000" dirty="0" smtClean="0"/>
              <a:t>Jet Expansion or Die Swell : expansion two or more times the diameter of tube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228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Fundamental Tests on solid foods</a:t>
            </a:r>
            <a:endParaRPr lang="en-US" sz="28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7912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/>
              <a:t>Q</a:t>
            </a:r>
            <a:r>
              <a:rPr lang="en-US" sz="2000" b="1" dirty="0" smtClean="0"/>
              <a:t>uasi-static </a:t>
            </a:r>
            <a:r>
              <a:rPr lang="en-US" sz="2000" b="1" dirty="0" smtClean="0"/>
              <a:t>and dynamic </a:t>
            </a:r>
            <a:r>
              <a:rPr lang="en-US" sz="2000" b="1" dirty="0" smtClean="0"/>
              <a:t>tests:</a:t>
            </a:r>
            <a:r>
              <a:rPr lang="en-US" sz="2000" b="1" dirty="0" smtClean="0"/>
              <a:t> </a:t>
            </a:r>
          </a:p>
          <a:p>
            <a:pPr algn="just"/>
            <a:r>
              <a:rPr lang="en-US" sz="2000" dirty="0" smtClean="0"/>
              <a:t>The </a:t>
            </a:r>
            <a:r>
              <a:rPr lang="en-US" sz="2000" dirty="0" smtClean="0"/>
              <a:t>tests conducted under conditions of static/quasi-static loading are known as quasi-static tests while those conducted under dynamic loading conditions are called dynamic tests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Instron</a:t>
            </a:r>
            <a:r>
              <a:rPr lang="en-US" sz="2000" dirty="0" smtClean="0"/>
              <a:t> machine under compression: Quasi-static tests for elasticity, </a:t>
            </a:r>
            <a:r>
              <a:rPr lang="en-US" sz="2000" dirty="0" err="1" smtClean="0"/>
              <a:t>Hookean</a:t>
            </a:r>
            <a:r>
              <a:rPr lang="en-US" sz="2000" dirty="0" smtClean="0"/>
              <a:t> solids shows pure elastic </a:t>
            </a:r>
            <a:r>
              <a:rPr lang="en-US" sz="2000" dirty="0" err="1" smtClean="0"/>
              <a:t>behaviour</a:t>
            </a:r>
            <a:endParaRPr lang="en-US" sz="2000" dirty="0" smtClean="0"/>
          </a:p>
          <a:p>
            <a:pPr algn="just"/>
            <a:r>
              <a:rPr lang="en-US" sz="2000" dirty="0" smtClean="0"/>
              <a:t>Vibrating Device of certain frequency like 200 cycle/s: Dynamic Test, </a:t>
            </a:r>
            <a:r>
              <a:rPr lang="en-US" sz="2000" dirty="0" err="1" smtClean="0"/>
              <a:t>Stess</a:t>
            </a:r>
            <a:r>
              <a:rPr lang="en-US" sz="2000" dirty="0" smtClean="0"/>
              <a:t> or strain varies harmonically with time, Sinusoidal is one ex.</a:t>
            </a:r>
          </a:p>
          <a:p>
            <a:pPr algn="just"/>
            <a:r>
              <a:rPr lang="en-US" sz="2000" dirty="0" smtClean="0"/>
              <a:t>Concentric cylinder, cone and plate viscometer and parallel plate viscometer in oscillating mode.</a:t>
            </a:r>
          </a:p>
          <a:p>
            <a:pPr algn="just"/>
            <a:r>
              <a:rPr lang="en-US" sz="2000" dirty="0" smtClean="0"/>
              <a:t>If force is applied perpendicular to area defined by stress and it is calculated as – modulus of elasticity(E)</a:t>
            </a:r>
          </a:p>
          <a:p>
            <a:pPr algn="just"/>
            <a:r>
              <a:rPr lang="en-US" sz="2000" dirty="0" smtClean="0"/>
              <a:t>If modulus is calculated by applying force parallel to area defined by stress i.e. a shearing stress, then it is called a shear modulus or modulus of rigidity(G or n) and</a:t>
            </a:r>
          </a:p>
          <a:p>
            <a:pPr algn="just"/>
            <a:r>
              <a:rPr lang="en-US" sz="2000" dirty="0" smtClean="0"/>
              <a:t>If force is applied from all directions (isotropic force) then change in volume over original volume is obtained that can be calculated by bulk modulus(B or K)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Transient Experiments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algn="just"/>
            <a:r>
              <a:rPr lang="en-US" sz="2000" b="1" dirty="0" smtClean="0"/>
              <a:t>STRESS RELAXATION TEST</a:t>
            </a:r>
          </a:p>
          <a:p>
            <a:pPr algn="just"/>
            <a:r>
              <a:rPr lang="en-US" sz="2000" dirty="0" smtClean="0"/>
              <a:t>These </a:t>
            </a:r>
            <a:r>
              <a:rPr lang="en-US" sz="2000" dirty="0" smtClean="0"/>
              <a:t>relaxation and creep experiments are known as Transient </a:t>
            </a:r>
            <a:r>
              <a:rPr lang="en-US" sz="2000" dirty="0" smtClean="0"/>
              <a:t>experiments.</a:t>
            </a:r>
          </a:p>
          <a:p>
            <a:pPr algn="just"/>
            <a:r>
              <a:rPr lang="en-US" sz="2000" dirty="0" smtClean="0"/>
              <a:t>Relaxation Test:  At </a:t>
            </a:r>
            <a:r>
              <a:rPr lang="en-US" sz="2000" dirty="0" smtClean="0"/>
              <a:t>constant </a:t>
            </a:r>
            <a:r>
              <a:rPr lang="en-US" sz="2000" dirty="0" smtClean="0"/>
              <a:t>strain </a:t>
            </a:r>
            <a:r>
              <a:rPr lang="en-US" sz="2000" dirty="0" smtClean="0"/>
              <a:t>applied to the </a:t>
            </a:r>
            <a:r>
              <a:rPr lang="en-US" sz="2000" dirty="0" smtClean="0"/>
              <a:t>material, the measurement of stress as a function of time. </a:t>
            </a:r>
            <a:r>
              <a:rPr lang="en-US" sz="2000" dirty="0" smtClean="0"/>
              <a:t>This type of experiment is called relaxation stress and the curve is known as relaxation curve. </a:t>
            </a:r>
            <a:endParaRPr lang="en-US" sz="2000" dirty="0" smtClean="0"/>
          </a:p>
          <a:p>
            <a:pPr algn="just"/>
            <a:r>
              <a:rPr lang="en-US" sz="2000" dirty="0" smtClean="0"/>
              <a:t>This test is conducted in shear, </a:t>
            </a:r>
            <a:r>
              <a:rPr lang="en-US" sz="2000" dirty="0" err="1" smtClean="0"/>
              <a:t>uniaxial</a:t>
            </a:r>
            <a:r>
              <a:rPr lang="en-US" sz="2000" dirty="0" smtClean="0"/>
              <a:t> tension or </a:t>
            </a:r>
            <a:r>
              <a:rPr lang="en-US" sz="2000" dirty="0" err="1" smtClean="0"/>
              <a:t>uniaxial</a:t>
            </a:r>
            <a:r>
              <a:rPr lang="en-US" sz="2000" dirty="0" smtClean="0"/>
              <a:t> compression. In solids the stress will decay to an equilibrium values slowly but in liquid the equilibrium residual stress reaches to zero at fast rate.\</a:t>
            </a:r>
          </a:p>
          <a:p>
            <a:pPr algn="just"/>
            <a:r>
              <a:rPr lang="en-US" sz="2000" dirty="0" smtClean="0"/>
              <a:t>Sago Starch, Wheat flour dough, Cooked potatoes, Dehydrated apple and banana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 smtClean="0"/>
              <a:t>Creep Test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sz="2000" b="1" dirty="0" smtClean="0"/>
              <a:t>CREEP TEST</a:t>
            </a:r>
          </a:p>
          <a:p>
            <a:pPr algn="just"/>
            <a:r>
              <a:rPr lang="en-US" sz="2000" dirty="0" smtClean="0"/>
              <a:t>In an experiment if a constant stress is applied to sample and corresponding strain is followed as a function of time and results are expressed in terms of a parameter of compliance (J=strain/stress), the test is known as creep.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 smtClean="0"/>
              <a:t>change in the strain of material can be measured, when stress is removed it known as creep curve. </a:t>
            </a:r>
            <a:r>
              <a:rPr lang="en-US" sz="2000" dirty="0" smtClean="0"/>
              <a:t> Biscuit dough and Rice Dough, </a:t>
            </a:r>
            <a:r>
              <a:rPr lang="en-US" sz="2000" dirty="0" err="1" smtClean="0"/>
              <a:t>Paneer</a:t>
            </a:r>
            <a:r>
              <a:rPr lang="en-US" sz="2000" dirty="0" smtClean="0"/>
              <a:t> cubes and Processed cheese etc. </a:t>
            </a:r>
            <a:r>
              <a:rPr lang="en-US" sz="2000" dirty="0" err="1" smtClean="0"/>
              <a:t>exibits</a:t>
            </a:r>
            <a:r>
              <a:rPr lang="en-US" sz="2000" dirty="0" smtClean="0"/>
              <a:t> creep test.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10087263</TotalTime>
  <Words>311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 Rheological Methods &amp; Measurements </vt:lpstr>
      <vt:lpstr>Viscoelastic Foods</vt:lpstr>
      <vt:lpstr>Fundamental Tests on solid foods</vt:lpstr>
      <vt:lpstr>Transient Experiments</vt:lpstr>
      <vt:lpstr>Creep Test</vt:lpstr>
      <vt:lpstr>Slide 6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148</cp:revision>
  <dcterms:created xsi:type="dcterms:W3CDTF">2007-11-06T10:48:03Z</dcterms:created>
  <dcterms:modified xsi:type="dcterms:W3CDTF">2020-04-07T04:51:03Z</dcterms:modified>
</cp:coreProperties>
</file>