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1" r:id="rId3"/>
    <p:sldId id="331" r:id="rId4"/>
    <p:sldId id="339" r:id="rId5"/>
    <p:sldId id="333" r:id="rId6"/>
    <p:sldId id="334" r:id="rId7"/>
    <p:sldId id="337" r:id="rId8"/>
    <p:sldId id="325" r:id="rId9"/>
    <p:sldId id="303" r:id="rId1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err="1" smtClean="0">
                <a:solidFill>
                  <a:srgbClr val="FF0000"/>
                </a:solidFill>
              </a:rPr>
              <a:t>Rotameter</a:t>
            </a:r>
            <a:r>
              <a:rPr lang="en-US" b="1" dirty="0" smtClean="0">
                <a:solidFill>
                  <a:srgbClr val="FF0000"/>
                </a:solidFill>
              </a:rPr>
              <a:t> and its Analysis</a:t>
            </a: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Advantages and Disadvantages of </a:t>
            </a:r>
            <a:r>
              <a:rPr lang="en-US" sz="2800" b="1" dirty="0" err="1" smtClean="0">
                <a:solidFill>
                  <a:srgbClr val="FF0000"/>
                </a:solidFill>
              </a:rPr>
              <a:t>Rotameters</a:t>
            </a:r>
            <a:endParaRPr lang="en-US" sz="2800" dirty="0"/>
          </a:p>
        </p:txBody>
      </p:sp>
      <p:sp>
        <p:nvSpPr>
          <p:cNvPr id="3" name="Content Placeholder 2"/>
          <p:cNvSpPr>
            <a:spLocks noGrp="1"/>
          </p:cNvSpPr>
          <p:nvPr>
            <p:ph idx="1"/>
          </p:nvPr>
        </p:nvSpPr>
        <p:spPr>
          <a:xfrm>
            <a:off x="457200" y="990600"/>
            <a:ext cx="8229600" cy="5410200"/>
          </a:xfrm>
        </p:spPr>
        <p:txBody>
          <a:bodyPr/>
          <a:lstStyle/>
          <a:p>
            <a:pPr>
              <a:buFont typeface="Wingdings" pitchFamily="2" charset="2"/>
              <a:buChar char="q"/>
            </a:pPr>
            <a:r>
              <a:rPr lang="en-US" sz="2400" b="1" dirty="0" smtClean="0"/>
              <a:t>Advantages</a:t>
            </a:r>
          </a:p>
          <a:p>
            <a:r>
              <a:rPr lang="en-US" sz="2000" dirty="0" smtClean="0"/>
              <a:t>No external power needed</a:t>
            </a:r>
          </a:p>
          <a:p>
            <a:r>
              <a:rPr lang="en-US" sz="2000" dirty="0" smtClean="0"/>
              <a:t>Simple Reliable Design</a:t>
            </a:r>
          </a:p>
          <a:p>
            <a:r>
              <a:rPr lang="en-US" sz="2000" dirty="0" smtClean="0"/>
              <a:t>Can Measure Liquid or Gas Flows</a:t>
            </a:r>
          </a:p>
          <a:p>
            <a:r>
              <a:rPr lang="en-US" sz="2000" dirty="0" smtClean="0"/>
              <a:t>Scale is approximately linear</a:t>
            </a:r>
          </a:p>
          <a:p>
            <a:r>
              <a:rPr lang="en-US" sz="2000" dirty="0" smtClean="0"/>
              <a:t>It can measure flow rates of corrosive fluid</a:t>
            </a:r>
          </a:p>
          <a:p>
            <a:r>
              <a:rPr lang="en-US" sz="2000" dirty="0" smtClean="0"/>
              <a:t>Better range </a:t>
            </a:r>
            <a:r>
              <a:rPr lang="en-US" sz="2000" dirty="0" smtClean="0"/>
              <a:t>ability and suitable for transient flow rate also</a:t>
            </a:r>
            <a:endParaRPr lang="en-US" sz="2000" dirty="0" smtClean="0"/>
          </a:p>
          <a:p>
            <a:r>
              <a:rPr lang="en-US" sz="2000" dirty="0" smtClean="0"/>
              <a:t>Low cost and low pressure drop</a:t>
            </a:r>
          </a:p>
          <a:p>
            <a:pPr>
              <a:buFont typeface="Wingdings" pitchFamily="2" charset="2"/>
              <a:buChar char="q"/>
            </a:pPr>
            <a:r>
              <a:rPr lang="en-US" sz="2400" b="1" dirty="0" smtClean="0"/>
              <a:t>Disadvantages</a:t>
            </a:r>
          </a:p>
          <a:p>
            <a:r>
              <a:rPr lang="en-US" sz="2000" dirty="0" smtClean="0"/>
              <a:t>It should be mounted vertically</a:t>
            </a:r>
          </a:p>
          <a:p>
            <a:r>
              <a:rPr lang="en-US" sz="2000" dirty="0" smtClean="0"/>
              <a:t>And requires lining mounting</a:t>
            </a:r>
          </a:p>
          <a:p>
            <a:r>
              <a:rPr lang="en-US" sz="2000" dirty="0" smtClean="0"/>
              <a:t>Uncertainty of measurement</a:t>
            </a:r>
          </a:p>
          <a:p>
            <a:r>
              <a:rPr lang="en-US" sz="2000" dirty="0" smtClean="0"/>
              <a:t>Difficult to handle the glass type</a:t>
            </a:r>
          </a:p>
          <a:p>
            <a:r>
              <a:rPr lang="en-US" sz="2000" dirty="0" smtClean="0"/>
              <a:t>Accurate calibration for fluids to be measured</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 Principles and Working of </a:t>
            </a:r>
            <a:r>
              <a:rPr lang="en-US" sz="3200" b="1" dirty="0" err="1" smtClean="0">
                <a:solidFill>
                  <a:srgbClr val="FF0000"/>
                </a:solidFill>
              </a:rPr>
              <a:t>Rotameter</a:t>
            </a:r>
            <a:endParaRPr lang="en-US" sz="3200" b="1" dirty="0">
              <a:solidFill>
                <a:srgbClr val="FF0000"/>
              </a:solidFill>
            </a:endParaRPr>
          </a:p>
        </p:txBody>
      </p:sp>
      <p:sp>
        <p:nvSpPr>
          <p:cNvPr id="3" name="Content Placeholder 2"/>
          <p:cNvSpPr>
            <a:spLocks noGrp="1"/>
          </p:cNvSpPr>
          <p:nvPr>
            <p:ph idx="1"/>
          </p:nvPr>
        </p:nvSpPr>
        <p:spPr>
          <a:xfrm>
            <a:off x="457200" y="838200"/>
            <a:ext cx="8229600" cy="5715000"/>
          </a:xfrm>
        </p:spPr>
        <p:txBody>
          <a:bodyPr/>
          <a:lstStyle/>
          <a:p>
            <a:pPr algn="just"/>
            <a:r>
              <a:rPr lang="en-US" sz="2000" dirty="0" smtClean="0"/>
              <a:t>It consist of tapered metering glass tube inside of which is located a rotor or active element (float). The float has higher specific gravity than that of fluid with tendency of moving down ward but the drag force of fluid in upward direction goes on decreasing due to variable increasing area of tube. The tube is provided a suitable inlet and outlet connection. </a:t>
            </a:r>
          </a:p>
          <a:p>
            <a:pPr algn="just"/>
            <a:endParaRPr lang="en-US" sz="2000" dirty="0" smtClean="0"/>
          </a:p>
          <a:p>
            <a:pPr algn="just"/>
            <a:r>
              <a:rPr lang="en-US" sz="2000" dirty="0" smtClean="0"/>
              <a:t>Fluid flow moves the float upward against gravity. At some point, the flowing area reaches a point where the pressure-induced force on the floating body exactly matches the weight of the float. The float will find equilibrium when the area around float generates enough drag equal to weight – buoyancy keeping the pressure difference remains constant.</a:t>
            </a:r>
          </a:p>
          <a:p>
            <a:pPr algn="just"/>
            <a:endParaRPr lang="en-US" sz="2000" dirty="0" smtClean="0"/>
          </a:p>
          <a:p>
            <a:pPr algn="just"/>
            <a:r>
              <a:rPr lang="en-US" sz="2000" dirty="0" smtClean="0"/>
              <a:t>As the float weight and gravity are constant, the distance float displaced upward is proportional to the flow velocity of the fluid passing through the tapered tube., which can be calibrated in terms of flow rates.</a:t>
            </a:r>
          </a:p>
          <a:p>
            <a:pPr algn="just">
              <a:buNone/>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lstStyle/>
          <a:p>
            <a:r>
              <a:rPr lang="en-US" sz="2800" b="1" dirty="0" smtClean="0">
                <a:solidFill>
                  <a:srgbClr val="FF0000"/>
                </a:solidFill>
              </a:rPr>
              <a:t>Analysis of Discharge in </a:t>
            </a:r>
            <a:r>
              <a:rPr lang="en-US" sz="2800" b="1" smtClean="0">
                <a:solidFill>
                  <a:srgbClr val="FF0000"/>
                </a:solidFill>
              </a:rPr>
              <a:t>Rotameters</a:t>
            </a:r>
            <a:endParaRPr lang="en-US" sz="2800" b="1" dirty="0">
              <a:solidFill>
                <a:srgbClr val="FF0000"/>
              </a:solidFill>
            </a:endParaRPr>
          </a:p>
        </p:txBody>
      </p:sp>
      <p:sp>
        <p:nvSpPr>
          <p:cNvPr id="3" name="Content Placeholder 2"/>
          <p:cNvSpPr>
            <a:spLocks noGrp="1"/>
          </p:cNvSpPr>
          <p:nvPr>
            <p:ph idx="1"/>
          </p:nvPr>
        </p:nvSpPr>
        <p:spPr>
          <a:xfrm>
            <a:off x="457200" y="838200"/>
            <a:ext cx="8229600" cy="5638800"/>
          </a:xfrm>
        </p:spPr>
        <p:txBody>
          <a:bodyPr/>
          <a:lstStyle/>
          <a:p>
            <a:pPr algn="just"/>
            <a:r>
              <a:rPr lang="en-US" sz="2000" dirty="0" smtClean="0"/>
              <a:t>The float reaches a stable position in the tube when the upward force exerted by the flowing fluid equals the downward gravitational force exerted by the weight of the float. </a:t>
            </a:r>
          </a:p>
          <a:p>
            <a:pPr algn="just"/>
            <a:r>
              <a:rPr lang="en-US" sz="2000" dirty="0" smtClean="0"/>
              <a:t>A change in flow rate upsets this balance of forces. The float then moves up or down, changing the annular area until it again reaches a position where the forces are in </a:t>
            </a:r>
            <a:r>
              <a:rPr lang="en-US" sz="2000" dirty="0" smtClean="0"/>
              <a:t>equilibrium</a:t>
            </a:r>
            <a:r>
              <a:rPr lang="en-US" sz="2000" dirty="0" smtClean="0"/>
              <a:t> </a:t>
            </a:r>
            <a:r>
              <a:rPr lang="en-US" sz="2000" dirty="0" smtClean="0"/>
              <a:t>as :</a:t>
            </a:r>
            <a:endParaRPr lang="en-US" sz="2000" dirty="0" smtClean="0"/>
          </a:p>
          <a:p>
            <a:pPr marL="857250" lvl="1" indent="-400050" algn="just">
              <a:buNone/>
            </a:pPr>
            <a:r>
              <a:rPr lang="en-US" sz="2000" dirty="0" smtClean="0"/>
              <a:t>Drag Force = Effective weight of float or bob</a:t>
            </a:r>
            <a:endParaRPr lang="en-US" sz="2000" dirty="0" smtClean="0"/>
          </a:p>
          <a:p>
            <a:pPr marL="971550" lvl="1" indent="-514350">
              <a:buNone/>
            </a:pPr>
            <a:r>
              <a:rPr lang="en-US" sz="2000" dirty="0" err="1" smtClean="0"/>
              <a:t>C</a:t>
            </a:r>
            <a:r>
              <a:rPr lang="en-US" sz="2000" baseline="-25000" dirty="0" err="1" smtClean="0"/>
              <a:t>d</a:t>
            </a:r>
            <a:r>
              <a:rPr lang="en-US" sz="2000" dirty="0" smtClean="0"/>
              <a:t> </a:t>
            </a:r>
            <a:r>
              <a:rPr lang="en-US" sz="2000" dirty="0" err="1" smtClean="0"/>
              <a:t>A</a:t>
            </a:r>
            <a:r>
              <a:rPr lang="en-US" sz="2000" baseline="-25000" dirty="0" err="1" smtClean="0"/>
              <a:t>b</a:t>
            </a:r>
            <a:r>
              <a:rPr lang="en-US" sz="2000" dirty="0" smtClean="0"/>
              <a:t> </a:t>
            </a:r>
            <a:r>
              <a:rPr lang="en-US" sz="2000" dirty="0" err="1" smtClean="0"/>
              <a:t>ℓ</a:t>
            </a:r>
            <a:r>
              <a:rPr lang="en-US" sz="2000" baseline="-25000" dirty="0" err="1" smtClean="0"/>
              <a:t>f</a:t>
            </a:r>
            <a:r>
              <a:rPr lang="en-US" sz="2000" baseline="-25000" dirty="0" smtClean="0"/>
              <a:t> </a:t>
            </a:r>
            <a:r>
              <a:rPr lang="en-US" sz="2000" dirty="0" smtClean="0"/>
              <a:t> (</a:t>
            </a:r>
            <a:r>
              <a:rPr lang="en-US" sz="2000" dirty="0" err="1" smtClean="0"/>
              <a:t>v</a:t>
            </a:r>
            <a:r>
              <a:rPr lang="en-US" sz="2000" baseline="-25000" dirty="0" err="1" smtClean="0"/>
              <a:t>m</a:t>
            </a:r>
            <a:r>
              <a:rPr lang="en-US" sz="2000" baseline="-25000" dirty="0" smtClean="0"/>
              <a:t> </a:t>
            </a:r>
            <a:r>
              <a:rPr lang="en-US" sz="2000" dirty="0" smtClean="0"/>
              <a:t> )</a:t>
            </a:r>
            <a:r>
              <a:rPr lang="en-US" sz="2000" baseline="30000" dirty="0" smtClean="0"/>
              <a:t>2 </a:t>
            </a:r>
            <a:r>
              <a:rPr lang="en-US" sz="2000" dirty="0" smtClean="0"/>
              <a:t> /2 = </a:t>
            </a:r>
            <a:r>
              <a:rPr lang="en-US" sz="2000" dirty="0" err="1" smtClean="0"/>
              <a:t>V</a:t>
            </a:r>
            <a:r>
              <a:rPr lang="en-US" sz="2000" baseline="-25000" dirty="0" err="1" smtClean="0"/>
              <a:t>b</a:t>
            </a:r>
            <a:r>
              <a:rPr lang="en-US" sz="2000" baseline="-25000" dirty="0" smtClean="0"/>
              <a:t> </a:t>
            </a:r>
            <a:r>
              <a:rPr lang="en-US" sz="2000" dirty="0" smtClean="0"/>
              <a:t>g </a:t>
            </a:r>
            <a:r>
              <a:rPr lang="en-US" sz="2000" dirty="0" err="1" smtClean="0"/>
              <a:t>ℓ</a:t>
            </a:r>
            <a:r>
              <a:rPr lang="en-US" sz="2000" baseline="-25000" dirty="0" err="1" smtClean="0"/>
              <a:t>b</a:t>
            </a:r>
            <a:r>
              <a:rPr lang="en-US" sz="2000" baseline="-25000" dirty="0" smtClean="0"/>
              <a:t> </a:t>
            </a:r>
            <a:r>
              <a:rPr lang="en-US" sz="2000" dirty="0" smtClean="0"/>
              <a:t>  - </a:t>
            </a:r>
            <a:r>
              <a:rPr lang="en-US" sz="2000" dirty="0" err="1" smtClean="0"/>
              <a:t>V</a:t>
            </a:r>
            <a:r>
              <a:rPr lang="en-US" sz="2000" baseline="-25000" dirty="0" err="1" smtClean="0"/>
              <a:t>b</a:t>
            </a:r>
            <a:r>
              <a:rPr lang="en-US" sz="2000" baseline="-25000" dirty="0" smtClean="0"/>
              <a:t> </a:t>
            </a:r>
            <a:r>
              <a:rPr lang="en-US" sz="2000" dirty="0" smtClean="0"/>
              <a:t>g </a:t>
            </a:r>
            <a:r>
              <a:rPr lang="en-US" sz="2000" dirty="0" err="1" smtClean="0"/>
              <a:t>ℓ</a:t>
            </a:r>
            <a:r>
              <a:rPr lang="en-US" sz="2000" baseline="-25000" dirty="0" err="1" smtClean="0"/>
              <a:t>f</a:t>
            </a:r>
            <a:r>
              <a:rPr lang="en-US" sz="2000" baseline="-25000" dirty="0" smtClean="0"/>
              <a:t> </a:t>
            </a:r>
          </a:p>
          <a:p>
            <a:pPr>
              <a:buNone/>
            </a:pPr>
            <a:endParaRPr lang="en-US" sz="2000" baseline="-25000" dirty="0" smtClean="0"/>
          </a:p>
          <a:p>
            <a:pPr marL="971550" lvl="1" indent="-514350">
              <a:buNone/>
            </a:pPr>
            <a:r>
              <a:rPr lang="en-US" sz="2000" dirty="0" smtClean="0"/>
              <a:t>Therefore</a:t>
            </a:r>
            <a:r>
              <a:rPr lang="en-US" sz="2000" dirty="0" smtClean="0"/>
              <a:t>, </a:t>
            </a:r>
            <a:r>
              <a:rPr lang="en-US" sz="2000" dirty="0" err="1" smtClean="0"/>
              <a:t>v</a:t>
            </a:r>
            <a:r>
              <a:rPr lang="en-US" sz="2000" baseline="-25000" dirty="0" err="1" smtClean="0"/>
              <a:t>m</a:t>
            </a:r>
            <a:r>
              <a:rPr lang="en-US" sz="2000" dirty="0" smtClean="0"/>
              <a:t> = [2g</a:t>
            </a:r>
            <a:r>
              <a:rPr lang="en-US" sz="2000" dirty="0" smtClean="0"/>
              <a:t> </a:t>
            </a:r>
            <a:r>
              <a:rPr lang="en-US" sz="2000" dirty="0" err="1" smtClean="0"/>
              <a:t>V</a:t>
            </a:r>
            <a:r>
              <a:rPr lang="en-US" sz="2000" baseline="-25000" dirty="0" err="1" smtClean="0"/>
              <a:t>b</a:t>
            </a:r>
            <a:r>
              <a:rPr lang="en-US" sz="2000" baseline="-25000" dirty="0" smtClean="0"/>
              <a:t> </a:t>
            </a:r>
            <a:r>
              <a:rPr lang="en-US" sz="2000" dirty="0" smtClean="0"/>
              <a:t> </a:t>
            </a:r>
            <a:r>
              <a:rPr lang="en-US" sz="2000" dirty="0" smtClean="0"/>
              <a:t>/ </a:t>
            </a:r>
            <a:r>
              <a:rPr lang="en-US" sz="2000" dirty="0" err="1" smtClean="0"/>
              <a:t>C</a:t>
            </a:r>
            <a:r>
              <a:rPr lang="en-US" sz="2000" baseline="-25000" dirty="0" err="1" smtClean="0"/>
              <a:t>d</a:t>
            </a:r>
            <a:r>
              <a:rPr lang="en-US" sz="2000" dirty="0" smtClean="0"/>
              <a:t> </a:t>
            </a:r>
            <a:r>
              <a:rPr lang="en-US" sz="2000" dirty="0" err="1" smtClean="0"/>
              <a:t>A</a:t>
            </a:r>
            <a:r>
              <a:rPr lang="en-US" sz="2000" baseline="-25000" dirty="0" err="1" smtClean="0"/>
              <a:t>b</a:t>
            </a:r>
            <a:r>
              <a:rPr lang="en-US" sz="2000" dirty="0" smtClean="0"/>
              <a:t> </a:t>
            </a:r>
            <a:r>
              <a:rPr lang="en-US" sz="2000" dirty="0" smtClean="0"/>
              <a:t>] [(</a:t>
            </a:r>
            <a:r>
              <a:rPr lang="en-US" sz="2000" dirty="0" err="1" smtClean="0"/>
              <a:t>ℓ</a:t>
            </a:r>
            <a:r>
              <a:rPr lang="en-US" sz="2000" baseline="-25000" dirty="0" err="1" smtClean="0"/>
              <a:t>b</a:t>
            </a:r>
            <a:r>
              <a:rPr lang="en-US" sz="2000" dirty="0" smtClean="0"/>
              <a:t> - </a:t>
            </a:r>
            <a:r>
              <a:rPr lang="en-US" sz="2000" dirty="0" err="1" smtClean="0"/>
              <a:t>ℓ</a:t>
            </a:r>
            <a:r>
              <a:rPr lang="en-US" sz="2000" baseline="-25000" dirty="0" err="1" smtClean="0"/>
              <a:t>f</a:t>
            </a:r>
            <a:r>
              <a:rPr lang="en-US" sz="2000" baseline="-25000" dirty="0" smtClean="0"/>
              <a:t> </a:t>
            </a:r>
            <a:r>
              <a:rPr lang="en-US" sz="2000" dirty="0" smtClean="0"/>
              <a:t> )/ </a:t>
            </a:r>
            <a:r>
              <a:rPr lang="en-US" sz="2000" dirty="0" err="1" smtClean="0"/>
              <a:t>ℓ</a:t>
            </a:r>
            <a:r>
              <a:rPr lang="en-US" sz="2000" baseline="-25000" dirty="0" err="1" smtClean="0"/>
              <a:t>f</a:t>
            </a:r>
            <a:r>
              <a:rPr lang="en-US" sz="2000" baseline="-25000" dirty="0" smtClean="0"/>
              <a:t> </a:t>
            </a:r>
            <a:r>
              <a:rPr lang="en-US" sz="2000" dirty="0" smtClean="0"/>
              <a:t> ]</a:t>
            </a:r>
          </a:p>
          <a:p>
            <a:pPr lvl="1">
              <a:buNone/>
            </a:pPr>
            <a:r>
              <a:rPr lang="en-US" sz="2000" dirty="0" smtClean="0"/>
              <a:t>Discharge Q = A </a:t>
            </a:r>
            <a:r>
              <a:rPr lang="en-US" sz="2000" dirty="0" smtClean="0"/>
              <a:t>. </a:t>
            </a:r>
            <a:r>
              <a:rPr lang="en-US" sz="2000" dirty="0" err="1" smtClean="0"/>
              <a:t>V</a:t>
            </a:r>
            <a:r>
              <a:rPr lang="en-US" sz="2000" baseline="-25000" dirty="0" err="1" smtClean="0"/>
              <a:t>m</a:t>
            </a:r>
            <a:r>
              <a:rPr lang="en-US" sz="2000" dirty="0" smtClean="0"/>
              <a:t> , </a:t>
            </a:r>
            <a:r>
              <a:rPr lang="en-US" sz="2000" dirty="0" smtClean="0"/>
              <a:t>w</a:t>
            </a:r>
            <a:r>
              <a:rPr lang="en-US" sz="2000" dirty="0" smtClean="0"/>
              <a:t>here A = π/4[(D +ay)</a:t>
            </a:r>
            <a:r>
              <a:rPr lang="en-US" sz="2000" baseline="30000" dirty="0" smtClean="0"/>
              <a:t>2 </a:t>
            </a:r>
            <a:r>
              <a:rPr lang="en-US" sz="2000" dirty="0" smtClean="0"/>
              <a:t> - d</a:t>
            </a:r>
            <a:r>
              <a:rPr lang="en-US" sz="2000" baseline="30000" dirty="0" smtClean="0"/>
              <a:t>2</a:t>
            </a:r>
            <a:r>
              <a:rPr lang="en-US" sz="2000" dirty="0" smtClean="0"/>
              <a:t>)]</a:t>
            </a:r>
            <a:endParaRPr lang="en-US" sz="2000" baseline="30000" dirty="0" smtClean="0"/>
          </a:p>
          <a:p>
            <a:pPr algn="just">
              <a:buFont typeface="Arial" pitchFamily="34" charset="0"/>
              <a:buChar char="•"/>
            </a:pPr>
            <a:r>
              <a:rPr lang="en-US" sz="2000" dirty="0" smtClean="0"/>
              <a:t>Where</a:t>
            </a:r>
            <a:r>
              <a:rPr lang="en-US" sz="2000" dirty="0" smtClean="0"/>
              <a:t>, Q = Discharge, </a:t>
            </a:r>
            <a:r>
              <a:rPr lang="en-US" sz="2000" dirty="0" err="1" smtClean="0"/>
              <a:t>C</a:t>
            </a:r>
            <a:r>
              <a:rPr lang="en-US" sz="2000" baseline="-25000" dirty="0" err="1" smtClean="0"/>
              <a:t>d</a:t>
            </a:r>
            <a:r>
              <a:rPr lang="en-US" sz="2000" dirty="0" smtClean="0"/>
              <a:t> = Discharge coefficient,  </a:t>
            </a:r>
            <a:r>
              <a:rPr lang="en-US" sz="2000" dirty="0" err="1" smtClean="0"/>
              <a:t>ρ</a:t>
            </a:r>
            <a:r>
              <a:rPr lang="en-US" sz="2000" baseline="-25000" dirty="0" err="1" smtClean="0"/>
              <a:t>f</a:t>
            </a:r>
            <a:r>
              <a:rPr lang="en-US" sz="2000" dirty="0" smtClean="0"/>
              <a:t> = Density of fluid,  </a:t>
            </a:r>
            <a:r>
              <a:rPr lang="en-US" sz="2000" dirty="0" err="1" smtClean="0"/>
              <a:t>ρ</a:t>
            </a:r>
            <a:r>
              <a:rPr lang="en-US" sz="2000" baseline="-25000" dirty="0" err="1" smtClean="0"/>
              <a:t>b</a:t>
            </a:r>
            <a:r>
              <a:rPr lang="en-US" sz="2000" dirty="0" smtClean="0"/>
              <a:t> </a:t>
            </a:r>
            <a:r>
              <a:rPr lang="en-US" sz="2000" dirty="0" smtClean="0"/>
              <a:t>= Density of float,  </a:t>
            </a:r>
            <a:r>
              <a:rPr lang="en-US" sz="2000" dirty="0" err="1" smtClean="0"/>
              <a:t>A</a:t>
            </a:r>
            <a:r>
              <a:rPr lang="en-US" sz="2000" baseline="-25000" dirty="0" err="1" smtClean="0"/>
              <a:t>b</a:t>
            </a:r>
            <a:r>
              <a:rPr lang="en-US" sz="2000" dirty="0" smtClean="0"/>
              <a:t> </a:t>
            </a:r>
            <a:r>
              <a:rPr lang="en-US" sz="2000" dirty="0" smtClean="0"/>
              <a:t>= Maximum cross sectional area of float,  </a:t>
            </a:r>
            <a:r>
              <a:rPr lang="en-US" sz="2000" dirty="0" smtClean="0"/>
              <a:t>A </a:t>
            </a:r>
            <a:r>
              <a:rPr lang="en-US" sz="2000" dirty="0" smtClean="0"/>
              <a:t>= annular area between float &amp; tube and </a:t>
            </a:r>
            <a:r>
              <a:rPr lang="en-US" sz="2000" dirty="0" err="1" smtClean="0"/>
              <a:t>V</a:t>
            </a:r>
            <a:r>
              <a:rPr lang="en-US" sz="2000" baseline="-25000" dirty="0" err="1" smtClean="0"/>
              <a:t>m</a:t>
            </a:r>
            <a:r>
              <a:rPr lang="en-US" sz="2000" dirty="0" smtClean="0"/>
              <a:t> </a:t>
            </a:r>
            <a:r>
              <a:rPr lang="en-US" sz="2000" dirty="0" smtClean="0"/>
              <a:t>= </a:t>
            </a:r>
            <a:r>
              <a:rPr lang="en-US" sz="2000" dirty="0" smtClean="0"/>
              <a:t>Mean Velocity </a:t>
            </a:r>
            <a:r>
              <a:rPr lang="en-US" sz="2000" dirty="0" smtClean="0"/>
              <a:t>of </a:t>
            </a:r>
            <a:r>
              <a:rPr lang="en-US" sz="2000" dirty="0" smtClean="0"/>
              <a:t>fluid through annular space, D = diameter of the pipe inlet, d</a:t>
            </a:r>
            <a:r>
              <a:rPr lang="en-US" sz="2000" dirty="0" smtClean="0"/>
              <a:t> =diameter of float or bob and a = constant or tapering gradient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err="1" smtClean="0">
                <a:solidFill>
                  <a:srgbClr val="C00000"/>
                </a:solidFill>
              </a:rPr>
              <a:t>Rotameter</a:t>
            </a:r>
            <a:r>
              <a:rPr lang="en-US" sz="3200" b="1" dirty="0" smtClean="0">
                <a:solidFill>
                  <a:srgbClr val="C00000"/>
                </a:solidFill>
              </a:rPr>
              <a:t> in working</a:t>
            </a:r>
            <a:endParaRPr lang="en-US" sz="3200" b="1" dirty="0">
              <a:solidFill>
                <a:srgbClr val="C00000"/>
              </a:solidFill>
            </a:endParaRPr>
          </a:p>
        </p:txBody>
      </p:sp>
      <p:pic>
        <p:nvPicPr>
          <p:cNvPr id="3" name="Content Placeholder 2" descr="C:\Users\jhangir\Desktop\Rotameter image.gif"/>
          <p:cNvPicPr>
            <a:picLocks noGrp="1" noChangeAspect="1" noChangeArrowheads="1"/>
          </p:cNvPicPr>
          <p:nvPr>
            <p:ph idx="1"/>
          </p:nvPr>
        </p:nvPicPr>
        <p:blipFill>
          <a:blip r:embed="rId2"/>
          <a:srcRect/>
          <a:stretch>
            <a:fillRect/>
          </a:stretch>
        </p:blipFill>
        <p:spPr bwMode="auto">
          <a:xfrm>
            <a:off x="762000" y="1447800"/>
            <a:ext cx="2571750" cy="2781300"/>
          </a:xfrm>
          <a:prstGeom prst="rect">
            <a:avLst/>
          </a:prstGeom>
          <a:noFill/>
        </p:spPr>
      </p:pic>
      <p:pic>
        <p:nvPicPr>
          <p:cNvPr id="1027" name="Picture 3" descr="C:\Users\jhangir\Desktop\Rotamer image 2.jpg"/>
          <p:cNvPicPr>
            <a:picLocks noChangeAspect="1" noChangeArrowheads="1"/>
          </p:cNvPicPr>
          <p:nvPr/>
        </p:nvPicPr>
        <p:blipFill>
          <a:blip r:embed="rId3"/>
          <a:srcRect/>
          <a:stretch>
            <a:fillRect/>
          </a:stretch>
        </p:blipFill>
        <p:spPr bwMode="auto">
          <a:xfrm>
            <a:off x="4800600" y="1447800"/>
            <a:ext cx="2743200" cy="2819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dirty="0" err="1" smtClean="0"/>
              <a:t>Rotameters</a:t>
            </a:r>
            <a:r>
              <a:rPr lang="en-US" sz="3200" dirty="0" smtClean="0"/>
              <a:t> of varying sizes</a:t>
            </a:r>
            <a:endParaRPr lang="en-US" sz="3200" dirty="0"/>
          </a:p>
        </p:txBody>
      </p:sp>
      <p:pic>
        <p:nvPicPr>
          <p:cNvPr id="3" name="Content Placeholder 2" descr="C:\Users\jhangir\Desktop\ROTAMETERs 3.png"/>
          <p:cNvPicPr>
            <a:picLocks noGrp="1" noChangeAspect="1" noChangeArrowheads="1"/>
          </p:cNvPicPr>
          <p:nvPr>
            <p:ph idx="1"/>
          </p:nvPr>
        </p:nvPicPr>
        <p:blipFill>
          <a:blip r:embed="rId2"/>
          <a:srcRect/>
          <a:stretch>
            <a:fillRect/>
          </a:stretch>
        </p:blipFill>
        <p:spPr bwMode="auto">
          <a:xfrm>
            <a:off x="1952625" y="1434306"/>
            <a:ext cx="5238750" cy="43243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Working of </a:t>
            </a:r>
            <a:r>
              <a:rPr lang="en-US" sz="3200" b="1" dirty="0" err="1" smtClean="0">
                <a:solidFill>
                  <a:srgbClr val="FF0000"/>
                </a:solidFill>
              </a:rPr>
              <a:t>Rotameter</a:t>
            </a:r>
            <a:endParaRPr lang="en-US" sz="3200" b="1" dirty="0">
              <a:solidFill>
                <a:srgbClr val="FF0000"/>
              </a:solidFill>
            </a:endParaRPr>
          </a:p>
        </p:txBody>
      </p:sp>
      <p:pic>
        <p:nvPicPr>
          <p:cNvPr id="3074" name="Picture 2" descr="C:\Users\jhangir\Desktop\working of rotameter.jpg"/>
          <p:cNvPicPr>
            <a:picLocks noGrp="1" noChangeAspect="1" noChangeArrowheads="1"/>
          </p:cNvPicPr>
          <p:nvPr>
            <p:ph idx="1"/>
          </p:nvPr>
        </p:nvPicPr>
        <p:blipFill>
          <a:blip r:embed="rId2"/>
          <a:srcRect/>
          <a:stretch>
            <a:fillRect/>
          </a:stretch>
        </p:blipFill>
        <p:spPr bwMode="auto">
          <a:xfrm>
            <a:off x="1219200" y="1143000"/>
            <a:ext cx="6705600" cy="4724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228600"/>
            <a:ext cx="7772400" cy="457200"/>
          </a:xfrm>
        </p:spPr>
        <p:txBody>
          <a:bodyPr>
            <a:normAutofit fontScale="90000"/>
          </a:bodyPr>
          <a:lstStyle/>
          <a:p>
            <a:pPr eaLnBrk="1" fontAlgn="auto" hangingPunct="1">
              <a:spcAft>
                <a:spcPts val="0"/>
              </a:spcAft>
              <a:defRPr/>
            </a:pPr>
            <a:r>
              <a:rPr lang="en-US" sz="2800" b="1" dirty="0" smtClean="0">
                <a:solidFill>
                  <a:srgbClr val="FF0000"/>
                </a:solidFill>
              </a:rPr>
              <a:t>Types of </a:t>
            </a:r>
            <a:r>
              <a:rPr lang="en-US" sz="2800" b="1" dirty="0" err="1" smtClean="0">
                <a:solidFill>
                  <a:srgbClr val="FF0000"/>
                </a:solidFill>
              </a:rPr>
              <a:t>Rotameters</a:t>
            </a:r>
            <a:r>
              <a:rPr lang="en-US" sz="2800" b="1" dirty="0" smtClean="0">
                <a:solidFill>
                  <a:srgbClr val="FF0000"/>
                </a:solidFill>
              </a:rPr>
              <a:t> </a:t>
            </a:r>
          </a:p>
        </p:txBody>
      </p:sp>
      <p:sp>
        <p:nvSpPr>
          <p:cNvPr id="3075" name="Content Placeholder 2"/>
          <p:cNvSpPr>
            <a:spLocks noGrp="1"/>
          </p:cNvSpPr>
          <p:nvPr>
            <p:ph idx="1"/>
          </p:nvPr>
        </p:nvSpPr>
        <p:spPr>
          <a:xfrm>
            <a:off x="304800" y="685800"/>
            <a:ext cx="8610600" cy="5791200"/>
          </a:xfrm>
        </p:spPr>
        <p:txBody>
          <a:bodyPr>
            <a:noAutofit/>
          </a:bodyPr>
          <a:lstStyle/>
          <a:p>
            <a:pPr>
              <a:buFont typeface="Wingdings" pitchFamily="2" charset="2"/>
              <a:buChar char="q"/>
            </a:pPr>
            <a:r>
              <a:rPr lang="en-US" sz="2000" b="1" dirty="0" smtClean="0"/>
              <a:t>Glass tube </a:t>
            </a:r>
            <a:r>
              <a:rPr lang="en-US" sz="2000" b="1" dirty="0" err="1" smtClean="0"/>
              <a:t>Rotameters</a:t>
            </a:r>
            <a:r>
              <a:rPr lang="en-US" sz="2000" b="1" dirty="0" smtClean="0"/>
              <a:t> </a:t>
            </a:r>
          </a:p>
          <a:p>
            <a:pPr algn="just"/>
            <a:r>
              <a:rPr lang="en-US" sz="2000" dirty="0" smtClean="0"/>
              <a:t>Borosilicate glass and stainless steel float </a:t>
            </a:r>
          </a:p>
          <a:p>
            <a:pPr algn="just"/>
            <a:r>
              <a:rPr lang="en-US" sz="2000" dirty="0" smtClean="0"/>
              <a:t>Not suited are those which attack glass metering tubes, such as water over 90°C (194°F)</a:t>
            </a:r>
          </a:p>
          <a:p>
            <a:pPr>
              <a:buFont typeface="Wingdings" pitchFamily="2" charset="2"/>
              <a:buChar char="q"/>
            </a:pPr>
            <a:r>
              <a:rPr lang="en-US" sz="2000" b="1" dirty="0" smtClean="0"/>
              <a:t>Metal Tube </a:t>
            </a:r>
            <a:r>
              <a:rPr lang="en-US" sz="2000" b="1" dirty="0" err="1" smtClean="0"/>
              <a:t>Rotameters</a:t>
            </a:r>
            <a:r>
              <a:rPr lang="en-US" sz="2000" b="1" dirty="0" smtClean="0"/>
              <a:t> </a:t>
            </a:r>
          </a:p>
          <a:p>
            <a:pPr algn="just">
              <a:buFont typeface="Arial" pitchFamily="34" charset="0"/>
              <a:buChar char="•"/>
            </a:pPr>
            <a:r>
              <a:rPr lang="en-US" sz="2000" dirty="0" smtClean="0"/>
              <a:t>For Metal tube </a:t>
            </a:r>
            <a:r>
              <a:rPr lang="en-US" sz="2000" dirty="0" err="1" smtClean="0"/>
              <a:t>rotameter</a:t>
            </a:r>
            <a:r>
              <a:rPr lang="en-US" sz="2000" dirty="0" smtClean="0"/>
              <a:t> higher pressures and temperatures beyond the practical range of glass tubes, metal tubes are used. </a:t>
            </a:r>
          </a:p>
          <a:p>
            <a:pPr algn="just">
              <a:buFont typeface="Arial" pitchFamily="34" charset="0"/>
              <a:buChar char="•"/>
            </a:pPr>
            <a:r>
              <a:rPr lang="en-US" sz="2000" dirty="0" smtClean="0"/>
              <a:t>These are usually manufactured in </a:t>
            </a:r>
            <a:r>
              <a:rPr lang="en-US" sz="2000" dirty="0" err="1" smtClean="0"/>
              <a:t>aluminium</a:t>
            </a:r>
            <a:r>
              <a:rPr lang="en-US" sz="2000" dirty="0" smtClean="0"/>
              <a:t>, brass or stainless steel. </a:t>
            </a:r>
          </a:p>
          <a:p>
            <a:pPr>
              <a:buFont typeface="Wingdings" pitchFamily="2" charset="2"/>
              <a:buChar char="q"/>
            </a:pPr>
            <a:r>
              <a:rPr lang="en-US" sz="2000" b="1" dirty="0" smtClean="0"/>
              <a:t>Plastic Tube </a:t>
            </a:r>
            <a:r>
              <a:rPr lang="en-US" sz="2000" b="1" dirty="0" err="1" smtClean="0"/>
              <a:t>Rotameters</a:t>
            </a:r>
            <a:r>
              <a:rPr lang="en-US" sz="2000" b="1" dirty="0" smtClean="0"/>
              <a:t> </a:t>
            </a:r>
          </a:p>
          <a:p>
            <a:pPr>
              <a:buNone/>
            </a:pPr>
            <a:endParaRPr lang="en-US" sz="2000" b="1" dirty="0" smtClean="0"/>
          </a:p>
          <a:p>
            <a:pPr algn="just"/>
            <a:r>
              <a:rPr lang="en-US" sz="2000" dirty="0" smtClean="0"/>
              <a:t>Plastic tubes are also used in some </a:t>
            </a:r>
            <a:r>
              <a:rPr lang="en-US" sz="2000" dirty="0" err="1" smtClean="0"/>
              <a:t>rotameter</a:t>
            </a:r>
            <a:r>
              <a:rPr lang="en-US" sz="2000" dirty="0" smtClean="0"/>
              <a:t> designs due to their lower cost and high impact strength. </a:t>
            </a:r>
          </a:p>
          <a:p>
            <a:pPr algn="just">
              <a:buNone/>
            </a:pPr>
            <a:endParaRPr lang="en-US" sz="2000" dirty="0" smtClean="0"/>
          </a:p>
          <a:p>
            <a:pPr algn="just"/>
            <a:r>
              <a:rPr lang="en-US" sz="2000" dirty="0" smtClean="0"/>
              <a:t>They are typically constructed of polycarbonate, with either metal or plastic end fittings. </a:t>
            </a:r>
          </a:p>
          <a:p>
            <a:endParaRPr lang="en-US" sz="2000" dirty="0" smtClean="0"/>
          </a:p>
          <a:p>
            <a:endParaRPr lang="en-US" sz="2000" dirty="0" smtClean="0"/>
          </a:p>
          <a:p>
            <a:endParaRPr lang="en-US" sz="2000" dirty="0" smtClean="0"/>
          </a:p>
          <a:p>
            <a:pPr>
              <a:buNone/>
            </a:pPr>
            <a:endParaRPr lang="en-US" sz="2000" dirty="0" smtClean="0"/>
          </a:p>
          <a:p>
            <a:pPr algn="just"/>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10087798</TotalTime>
  <Words>603</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 Rotameter and its Analysis</vt:lpstr>
      <vt:lpstr>Advantages and Disadvantages of Rotameters</vt:lpstr>
      <vt:lpstr> Principles and Working of Rotameter</vt:lpstr>
      <vt:lpstr>Analysis of Discharge in Rotameters</vt:lpstr>
      <vt:lpstr>Rotameter in working</vt:lpstr>
      <vt:lpstr>Rotameters of varying sizes</vt:lpstr>
      <vt:lpstr>Working of Rotameter</vt:lpstr>
      <vt:lpstr>Types of Rotameters </vt:lpstr>
      <vt:lpstr>Slide 9</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184</cp:revision>
  <dcterms:created xsi:type="dcterms:W3CDTF">2007-11-06T10:48:03Z</dcterms:created>
  <dcterms:modified xsi:type="dcterms:W3CDTF">2020-04-20T02:27:32Z</dcterms:modified>
</cp:coreProperties>
</file>