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4/16/2020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91690-0BC0-489F-A25E-0DF0BB8A6742}"/>
              </a:ext>
            </a:extLst>
          </p:cNvPr>
          <p:cNvSpPr>
            <a:spLocks noGrp="1"/>
          </p:cNvSpPr>
          <p:nvPr>
            <p:ph type="ctrTitle"/>
          </p:nvPr>
        </p:nvSpPr>
        <p:spPr/>
        <p:txBody>
          <a:bodyPr>
            <a:normAutofit/>
          </a:bodyPr>
          <a:lstStyle/>
          <a:p>
            <a:r>
              <a:rPr lang="en-US" sz="2800" dirty="0"/>
              <a:t>SENSORY EVALUATION ….. Basics of Sensory evaluation, Tools, Techniques, Methods  </a:t>
            </a:r>
            <a:endParaRPr lang="en-IN" sz="2800" dirty="0"/>
          </a:p>
        </p:txBody>
      </p:sp>
      <p:sp>
        <p:nvSpPr>
          <p:cNvPr id="3" name="Subtitle 2">
            <a:extLst>
              <a:ext uri="{FF2B5EF4-FFF2-40B4-BE49-F238E27FC236}">
                <a16:creationId xmlns:a16="http://schemas.microsoft.com/office/drawing/2014/main" id="{C9C74280-5869-4DE3-B15D-2BF9B261B73B}"/>
              </a:ext>
            </a:extLst>
          </p:cNvPr>
          <p:cNvSpPr>
            <a:spLocks noGrp="1"/>
          </p:cNvSpPr>
          <p:nvPr>
            <p:ph type="subTitle" idx="1"/>
          </p:nvPr>
        </p:nvSpPr>
        <p:spPr/>
        <p:txBody>
          <a:bodyPr/>
          <a:lstStyle/>
          <a:p>
            <a:r>
              <a:rPr lang="en-IN" dirty="0" err="1"/>
              <a:t>B.K.Singh</a:t>
            </a:r>
            <a:r>
              <a:rPr lang="en-IN"/>
              <a:t>,</a:t>
            </a:r>
          </a:p>
          <a:p>
            <a:r>
              <a:rPr lang="en-IN"/>
              <a:t>Dairy </a:t>
            </a:r>
            <a:r>
              <a:rPr lang="en-IN" dirty="0"/>
              <a:t>Technology</a:t>
            </a:r>
          </a:p>
        </p:txBody>
      </p:sp>
    </p:spTree>
    <p:extLst>
      <p:ext uri="{BB962C8B-B14F-4D97-AF65-F5344CB8AC3E}">
        <p14:creationId xmlns:p14="http://schemas.microsoft.com/office/powerpoint/2010/main" val="1581426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CD12-4CCF-4355-8308-DB58CD2D5AD0}"/>
              </a:ext>
            </a:extLst>
          </p:cNvPr>
          <p:cNvSpPr>
            <a:spLocks noGrp="1"/>
          </p:cNvSpPr>
          <p:nvPr>
            <p:ph type="title"/>
          </p:nvPr>
        </p:nvSpPr>
        <p:spPr/>
        <p:txBody>
          <a:bodyPr/>
          <a:lstStyle/>
          <a:p>
            <a:r>
              <a:rPr lang="en-IN" dirty="0"/>
              <a:t>SCIENCE OF SMELL : OLFACTION</a:t>
            </a:r>
          </a:p>
        </p:txBody>
      </p:sp>
      <p:sp>
        <p:nvSpPr>
          <p:cNvPr id="3" name="Content Placeholder 2">
            <a:extLst>
              <a:ext uri="{FF2B5EF4-FFF2-40B4-BE49-F238E27FC236}">
                <a16:creationId xmlns:a16="http://schemas.microsoft.com/office/drawing/2014/main" id="{BCBF2496-53CF-4021-863F-540739E9D9CA}"/>
              </a:ext>
            </a:extLst>
          </p:cNvPr>
          <p:cNvSpPr>
            <a:spLocks noGrp="1"/>
          </p:cNvSpPr>
          <p:nvPr>
            <p:ph idx="1"/>
          </p:nvPr>
        </p:nvSpPr>
        <p:spPr/>
        <p:txBody>
          <a:bodyPr/>
          <a:lstStyle/>
          <a:p>
            <a:r>
              <a:rPr lang="en-US" dirty="0"/>
              <a:t>We humans are microsmatic : we do not possess a keen sense of smell as it is not crucial for our survival. </a:t>
            </a:r>
          </a:p>
          <a:p>
            <a:r>
              <a:rPr lang="en-US" dirty="0"/>
              <a:t> Humans can discriminate among 100,000 odors but they cannot label them accurately. </a:t>
            </a:r>
          </a:p>
          <a:p>
            <a:r>
              <a:rPr lang="en-US" dirty="0"/>
              <a:t> First, odor molecules from food bind to receptors in the nose. </a:t>
            </a:r>
          </a:p>
          <a:p>
            <a:r>
              <a:rPr lang="en-US" dirty="0"/>
              <a:t> Signals from the receptors travel up to the olfactory bulb, a </a:t>
            </a:r>
            <a:r>
              <a:rPr lang="en-US" dirty="0" err="1"/>
              <a:t>Qtip</a:t>
            </a:r>
            <a:r>
              <a:rPr lang="en-US" dirty="0"/>
              <a:t>-like structure roughly above the eyes.  From there, some signals go to the primary olfactory cortex and on to the higher-order parts of the brain.</a:t>
            </a:r>
          </a:p>
          <a:p>
            <a:r>
              <a:rPr lang="en-US" dirty="0"/>
              <a:t>  But few signals from the olfactory bulb directly go to the amygdala in the brain, an area that is relevant to emotions and some go to the hippocampus, which is involved in memory. </a:t>
            </a:r>
          </a:p>
          <a:p>
            <a:r>
              <a:rPr lang="en-US" dirty="0"/>
              <a:t> Hence, we sometimes associate few smells in our memory with a specific emotion.</a:t>
            </a:r>
            <a:endParaRPr lang="en-IN" dirty="0"/>
          </a:p>
        </p:txBody>
      </p:sp>
    </p:spTree>
    <p:extLst>
      <p:ext uri="{BB962C8B-B14F-4D97-AF65-F5344CB8AC3E}">
        <p14:creationId xmlns:p14="http://schemas.microsoft.com/office/powerpoint/2010/main" val="177378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0AC6E-6BF1-4E91-B754-FC0E2A66F28D}"/>
              </a:ext>
            </a:extLst>
          </p:cNvPr>
          <p:cNvSpPr>
            <a:spLocks noGrp="1"/>
          </p:cNvSpPr>
          <p:nvPr>
            <p:ph type="title"/>
          </p:nvPr>
        </p:nvSpPr>
        <p:spPr/>
        <p:txBody>
          <a:bodyPr/>
          <a:lstStyle/>
          <a:p>
            <a:r>
              <a:rPr lang="en-IN" dirty="0"/>
              <a:t>SCIENCE OF SMELL : OLFACTION</a:t>
            </a:r>
          </a:p>
        </p:txBody>
      </p:sp>
      <p:sp>
        <p:nvSpPr>
          <p:cNvPr id="3" name="Content Placeholder 2">
            <a:extLst>
              <a:ext uri="{FF2B5EF4-FFF2-40B4-BE49-F238E27FC236}">
                <a16:creationId xmlns:a16="http://schemas.microsoft.com/office/drawing/2014/main" id="{17F63C65-1269-47A3-B469-423CBE5EEB91}"/>
              </a:ext>
            </a:extLst>
          </p:cNvPr>
          <p:cNvSpPr>
            <a:spLocks noGrp="1"/>
          </p:cNvSpPr>
          <p:nvPr>
            <p:ph idx="1"/>
          </p:nvPr>
        </p:nvSpPr>
        <p:spPr>
          <a:xfrm>
            <a:off x="685801" y="2142067"/>
            <a:ext cx="3503427" cy="3649133"/>
          </a:xfrm>
        </p:spPr>
        <p:txBody>
          <a:bodyPr/>
          <a:lstStyle/>
          <a:p>
            <a:pPr marL="0" indent="0">
              <a:buNone/>
            </a:pPr>
            <a:r>
              <a:rPr lang="en-US" dirty="0"/>
              <a:t>THE OLFACTORY SYSTEM </a:t>
            </a:r>
          </a:p>
          <a:p>
            <a:pPr algn="just"/>
            <a:r>
              <a:rPr lang="en-US" sz="2000" dirty="0"/>
              <a:t> Recognition of smell is immediate as the olfactory response is immediate, extending directly to the brain.</a:t>
            </a:r>
          </a:p>
          <a:p>
            <a:pPr algn="just"/>
            <a:r>
              <a:rPr lang="en-US" sz="2000" dirty="0"/>
              <a:t>  This is the only place where our central nervous system is directly exposed to the environment</a:t>
            </a:r>
            <a:endParaRPr lang="en-IN" sz="2000" dirty="0"/>
          </a:p>
        </p:txBody>
      </p:sp>
      <p:pic>
        <p:nvPicPr>
          <p:cNvPr id="3074" name="Picture 2" descr="Image result for olfaction">
            <a:extLst>
              <a:ext uri="{FF2B5EF4-FFF2-40B4-BE49-F238E27FC236}">
                <a16:creationId xmlns:a16="http://schemas.microsoft.com/office/drawing/2014/main" id="{3BB01F20-938F-4A86-BE36-280DCC0A99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49" y="2142067"/>
            <a:ext cx="5180271" cy="3503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973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5F638-6E69-4E8A-91EC-E65B9C1AE7AF}"/>
              </a:ext>
            </a:extLst>
          </p:cNvPr>
          <p:cNvSpPr>
            <a:spLocks noGrp="1"/>
          </p:cNvSpPr>
          <p:nvPr>
            <p:ph type="title"/>
          </p:nvPr>
        </p:nvSpPr>
        <p:spPr/>
        <p:txBody>
          <a:bodyPr/>
          <a:lstStyle/>
          <a:p>
            <a:r>
              <a:rPr lang="en-IN" dirty="0"/>
              <a:t>SENSORY PROCESS</a:t>
            </a:r>
          </a:p>
        </p:txBody>
      </p:sp>
      <p:sp>
        <p:nvSpPr>
          <p:cNvPr id="3" name="Content Placeholder 2">
            <a:extLst>
              <a:ext uri="{FF2B5EF4-FFF2-40B4-BE49-F238E27FC236}">
                <a16:creationId xmlns:a16="http://schemas.microsoft.com/office/drawing/2014/main" id="{133495C9-604E-49EA-B3D5-84ED3F3F60B4}"/>
              </a:ext>
            </a:extLst>
          </p:cNvPr>
          <p:cNvSpPr>
            <a:spLocks noGrp="1"/>
          </p:cNvSpPr>
          <p:nvPr>
            <p:ph idx="1"/>
          </p:nvPr>
        </p:nvSpPr>
        <p:spPr/>
        <p:txBody>
          <a:bodyPr>
            <a:normAutofit/>
          </a:bodyPr>
          <a:lstStyle/>
          <a:p>
            <a:pPr algn="just"/>
            <a:r>
              <a:rPr lang="en-US" sz="2000" dirty="0"/>
              <a:t>As all food products have a range of attributes and dimensions, the parameters usually studied in sensory evaluation are </a:t>
            </a:r>
          </a:p>
          <a:p>
            <a:pPr algn="just"/>
            <a:r>
              <a:rPr lang="en-US" sz="2000" dirty="0"/>
              <a:t> Visual: package appearance, product appearance, color, shape size etc. Appearance plays an important part in helping to determine our first reaction to a food. </a:t>
            </a:r>
          </a:p>
          <a:p>
            <a:pPr algn="just"/>
            <a:r>
              <a:rPr lang="en-US" sz="2000" dirty="0"/>
              <a:t> Tactile / Touch: Product feel, temperature, texture, softness etc. Texture is assessed through touch and physical contact with food. The resistance to chewing also affects texture, e.g. crunchy, chewiness. </a:t>
            </a:r>
          </a:p>
          <a:p>
            <a:pPr algn="just"/>
            <a:r>
              <a:rPr lang="en-US" sz="2000" dirty="0"/>
              <a:t> Gustatory: Product taste. When food is placed in the mouth, the surface of the tongue and other sensitive skin reacts to the feel of the surface of the food and creates a mouth-feel of the food.</a:t>
            </a:r>
            <a:endParaRPr lang="en-IN" sz="2000" dirty="0"/>
          </a:p>
        </p:txBody>
      </p:sp>
    </p:spTree>
    <p:extLst>
      <p:ext uri="{BB962C8B-B14F-4D97-AF65-F5344CB8AC3E}">
        <p14:creationId xmlns:p14="http://schemas.microsoft.com/office/powerpoint/2010/main" val="3204208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D61A4-2B8D-4E6F-B978-88BE244F9817}"/>
              </a:ext>
            </a:extLst>
          </p:cNvPr>
          <p:cNvSpPr>
            <a:spLocks noGrp="1"/>
          </p:cNvSpPr>
          <p:nvPr>
            <p:ph type="title"/>
          </p:nvPr>
        </p:nvSpPr>
        <p:spPr/>
        <p:txBody>
          <a:bodyPr/>
          <a:lstStyle/>
          <a:p>
            <a:r>
              <a:rPr lang="en-IN" dirty="0"/>
              <a:t>SENSORY PROCESS</a:t>
            </a:r>
          </a:p>
        </p:txBody>
      </p:sp>
      <p:sp>
        <p:nvSpPr>
          <p:cNvPr id="3" name="Content Placeholder 2">
            <a:extLst>
              <a:ext uri="{FF2B5EF4-FFF2-40B4-BE49-F238E27FC236}">
                <a16:creationId xmlns:a16="http://schemas.microsoft.com/office/drawing/2014/main" id="{0FFE0948-CBBC-4250-905F-0D845C542657}"/>
              </a:ext>
            </a:extLst>
          </p:cNvPr>
          <p:cNvSpPr>
            <a:spLocks noGrp="1"/>
          </p:cNvSpPr>
          <p:nvPr>
            <p:ph idx="1"/>
          </p:nvPr>
        </p:nvSpPr>
        <p:spPr/>
        <p:txBody>
          <a:bodyPr>
            <a:normAutofit/>
          </a:bodyPr>
          <a:lstStyle/>
          <a:p>
            <a:pPr algn="just"/>
            <a:r>
              <a:rPr lang="en-US" sz="2000" dirty="0"/>
              <a:t>The mouth also senses the temperature of the food, which plays an important stimulus, e.g. cold ice cream, warm toast, hot soup etc. </a:t>
            </a:r>
          </a:p>
          <a:p>
            <a:pPr algn="just"/>
            <a:r>
              <a:rPr lang="en-US" sz="2000" dirty="0"/>
              <a:t> Olfactory: product Aroma and </a:t>
            </a:r>
            <a:r>
              <a:rPr lang="en-US" sz="2000" dirty="0" err="1"/>
              <a:t>Flavour</a:t>
            </a:r>
            <a:r>
              <a:rPr lang="en-US" sz="2000" dirty="0"/>
              <a:t>. </a:t>
            </a:r>
          </a:p>
          <a:p>
            <a:pPr algn="just"/>
            <a:r>
              <a:rPr lang="en-US" sz="2000" dirty="0"/>
              <a:t> Auditory: sound when consumed – crisp, crunchy etc. </a:t>
            </a:r>
          </a:p>
          <a:p>
            <a:pPr algn="just"/>
            <a:r>
              <a:rPr lang="en-US" sz="2000" dirty="0"/>
              <a:t> There are various methods to conduct sensory analysis of foods. </a:t>
            </a:r>
          </a:p>
          <a:p>
            <a:pPr algn="just"/>
            <a:r>
              <a:rPr lang="en-US" sz="2000" dirty="0"/>
              <a:t>Based on the test method, samples are prepared and panel members are chosen. </a:t>
            </a:r>
          </a:p>
          <a:p>
            <a:pPr algn="just"/>
            <a:r>
              <a:rPr lang="en-US" sz="2000" dirty="0"/>
              <a:t> The SENSORY PROCESS IS COMPLEX AND INVOLVES THE PERCEPTION OF ALL THE SENSES WHEN FOOD IS CONSUMED.</a:t>
            </a:r>
            <a:endParaRPr lang="en-IN" sz="2000" dirty="0"/>
          </a:p>
        </p:txBody>
      </p:sp>
    </p:spTree>
    <p:extLst>
      <p:ext uri="{BB962C8B-B14F-4D97-AF65-F5344CB8AC3E}">
        <p14:creationId xmlns:p14="http://schemas.microsoft.com/office/powerpoint/2010/main" val="1224759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905A-94FF-4C57-98B6-1F87D6B01BA2}"/>
              </a:ext>
            </a:extLst>
          </p:cNvPr>
          <p:cNvSpPr>
            <a:spLocks noGrp="1"/>
          </p:cNvSpPr>
          <p:nvPr>
            <p:ph type="title"/>
          </p:nvPr>
        </p:nvSpPr>
        <p:spPr/>
        <p:txBody>
          <a:bodyPr/>
          <a:lstStyle/>
          <a:p>
            <a:r>
              <a:rPr lang="en-IN" dirty="0"/>
              <a:t>SENSORY EVALUATION : NEED</a:t>
            </a:r>
          </a:p>
        </p:txBody>
      </p:sp>
      <p:sp>
        <p:nvSpPr>
          <p:cNvPr id="3" name="Content Placeholder 2">
            <a:extLst>
              <a:ext uri="{FF2B5EF4-FFF2-40B4-BE49-F238E27FC236}">
                <a16:creationId xmlns:a16="http://schemas.microsoft.com/office/drawing/2014/main" id="{87CB2973-6D05-4320-8CA9-D99867F339CE}"/>
              </a:ext>
            </a:extLst>
          </p:cNvPr>
          <p:cNvSpPr>
            <a:spLocks noGrp="1"/>
          </p:cNvSpPr>
          <p:nvPr>
            <p:ph idx="1"/>
          </p:nvPr>
        </p:nvSpPr>
        <p:spPr/>
        <p:txBody>
          <a:bodyPr>
            <a:normAutofit/>
          </a:bodyPr>
          <a:lstStyle/>
          <a:p>
            <a:pPr algn="just"/>
            <a:r>
              <a:rPr lang="en-US" sz="2000" dirty="0"/>
              <a:t>To detect the similarities /differences in a group of food products. </a:t>
            </a:r>
          </a:p>
          <a:p>
            <a:pPr algn="just"/>
            <a:r>
              <a:rPr lang="en-US" sz="2000" dirty="0"/>
              <a:t> To evaluate an existing food product against benchmark sample. </a:t>
            </a:r>
          </a:p>
          <a:p>
            <a:pPr algn="just"/>
            <a:r>
              <a:rPr lang="en-US" sz="2000" dirty="0"/>
              <a:t>To analyze food samples for further improvements based on market feed back. </a:t>
            </a:r>
          </a:p>
          <a:p>
            <a:pPr algn="just"/>
            <a:r>
              <a:rPr lang="en-US" sz="2000" dirty="0"/>
              <a:t> To elicit specific response to a food sample: whether acceptable or not by consumers. </a:t>
            </a:r>
          </a:p>
          <a:p>
            <a:pPr algn="just"/>
            <a:r>
              <a:rPr lang="en-US" sz="2000" dirty="0"/>
              <a:t>To study a particular property in an ingredient or a food product. </a:t>
            </a:r>
          </a:p>
          <a:p>
            <a:pPr algn="just"/>
            <a:r>
              <a:rPr lang="en-US" sz="2000" dirty="0"/>
              <a:t> To evaluate if a ready food product meets its original specification / standard sample. </a:t>
            </a:r>
          </a:p>
          <a:p>
            <a:pPr algn="just"/>
            <a:r>
              <a:rPr lang="en-US" sz="2000" dirty="0"/>
              <a:t> To obtain feedback data in order to make decisions and carry out suitable modification in a food product.</a:t>
            </a:r>
            <a:endParaRPr lang="en-IN" sz="2000" dirty="0"/>
          </a:p>
        </p:txBody>
      </p:sp>
    </p:spTree>
    <p:extLst>
      <p:ext uri="{BB962C8B-B14F-4D97-AF65-F5344CB8AC3E}">
        <p14:creationId xmlns:p14="http://schemas.microsoft.com/office/powerpoint/2010/main" val="278512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930CC-EACD-4EC8-8904-CDA40489FF96}"/>
              </a:ext>
            </a:extLst>
          </p:cNvPr>
          <p:cNvSpPr>
            <a:spLocks noGrp="1"/>
          </p:cNvSpPr>
          <p:nvPr>
            <p:ph type="title"/>
          </p:nvPr>
        </p:nvSpPr>
        <p:spPr/>
        <p:txBody>
          <a:bodyPr/>
          <a:lstStyle/>
          <a:p>
            <a:r>
              <a:rPr lang="en-IN" dirty="0"/>
              <a:t>SENSORY EVALUATION : USES</a:t>
            </a:r>
          </a:p>
        </p:txBody>
      </p:sp>
      <p:sp>
        <p:nvSpPr>
          <p:cNvPr id="3" name="Content Placeholder 2">
            <a:extLst>
              <a:ext uri="{FF2B5EF4-FFF2-40B4-BE49-F238E27FC236}">
                <a16:creationId xmlns:a16="http://schemas.microsoft.com/office/drawing/2014/main" id="{E3B94961-CDA2-4B89-8EA6-DAC5A0B54476}"/>
              </a:ext>
            </a:extLst>
          </p:cNvPr>
          <p:cNvSpPr>
            <a:spLocks noGrp="1"/>
          </p:cNvSpPr>
          <p:nvPr>
            <p:ph idx="1"/>
          </p:nvPr>
        </p:nvSpPr>
        <p:spPr>
          <a:xfrm>
            <a:off x="685801" y="1839433"/>
            <a:ext cx="10131425" cy="4561367"/>
          </a:xfrm>
        </p:spPr>
        <p:txBody>
          <a:bodyPr>
            <a:noAutofit/>
          </a:bodyPr>
          <a:lstStyle/>
          <a:p>
            <a:r>
              <a:rPr lang="en-US" dirty="0"/>
              <a:t>New Product development </a:t>
            </a:r>
          </a:p>
          <a:p>
            <a:r>
              <a:rPr lang="en-US" dirty="0"/>
              <a:t> Before a new product promotion </a:t>
            </a:r>
          </a:p>
          <a:p>
            <a:r>
              <a:rPr lang="en-US" dirty="0"/>
              <a:t> Determine the effect of formulation changes especially when availability of natural ingredients is scarce.</a:t>
            </a:r>
          </a:p>
          <a:p>
            <a:r>
              <a:rPr lang="en-US" dirty="0"/>
              <a:t>  Study the impact of processing changes. </a:t>
            </a:r>
          </a:p>
          <a:p>
            <a:r>
              <a:rPr lang="en-US" dirty="0"/>
              <a:t>Ensure batch consistency. </a:t>
            </a:r>
          </a:p>
          <a:p>
            <a:r>
              <a:rPr lang="en-US" dirty="0"/>
              <a:t> Monitor shelf-life changes. </a:t>
            </a:r>
          </a:p>
          <a:p>
            <a:r>
              <a:rPr lang="en-US" dirty="0"/>
              <a:t> Determine consumer acceptance </a:t>
            </a:r>
          </a:p>
          <a:p>
            <a:r>
              <a:rPr lang="en-US" dirty="0"/>
              <a:t> Expert versus consumer sensory report </a:t>
            </a:r>
          </a:p>
          <a:p>
            <a:r>
              <a:rPr lang="en-US" dirty="0"/>
              <a:t> Sensory quality control and consumer loyalty </a:t>
            </a:r>
          </a:p>
          <a:p>
            <a:r>
              <a:rPr lang="en-US" dirty="0"/>
              <a:t> Sensory evaluation in Food Science courses</a:t>
            </a:r>
            <a:endParaRPr lang="en-IN" dirty="0"/>
          </a:p>
        </p:txBody>
      </p:sp>
    </p:spTree>
    <p:extLst>
      <p:ext uri="{BB962C8B-B14F-4D97-AF65-F5344CB8AC3E}">
        <p14:creationId xmlns:p14="http://schemas.microsoft.com/office/powerpoint/2010/main" val="2751085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1E153-C5EC-4FD6-9EC1-437EE15CA341}"/>
              </a:ext>
            </a:extLst>
          </p:cNvPr>
          <p:cNvSpPr>
            <a:spLocks noGrp="1"/>
          </p:cNvSpPr>
          <p:nvPr>
            <p:ph type="title"/>
          </p:nvPr>
        </p:nvSpPr>
        <p:spPr/>
        <p:txBody>
          <a:bodyPr/>
          <a:lstStyle/>
          <a:p>
            <a:r>
              <a:rPr lang="en-IN" dirty="0"/>
              <a:t>SENSORY EVALUATION : plan</a:t>
            </a:r>
          </a:p>
        </p:txBody>
      </p:sp>
      <p:sp>
        <p:nvSpPr>
          <p:cNvPr id="3" name="Content Placeholder 2">
            <a:extLst>
              <a:ext uri="{FF2B5EF4-FFF2-40B4-BE49-F238E27FC236}">
                <a16:creationId xmlns:a16="http://schemas.microsoft.com/office/drawing/2014/main" id="{97FE711C-594D-4B5E-AF92-4A7BAE2553ED}"/>
              </a:ext>
            </a:extLst>
          </p:cNvPr>
          <p:cNvSpPr>
            <a:spLocks noGrp="1"/>
          </p:cNvSpPr>
          <p:nvPr>
            <p:ph idx="1"/>
          </p:nvPr>
        </p:nvSpPr>
        <p:spPr/>
        <p:txBody>
          <a:bodyPr>
            <a:normAutofit/>
          </a:bodyPr>
          <a:lstStyle/>
          <a:p>
            <a:pPr algn="just"/>
            <a:r>
              <a:rPr lang="en-US" sz="2000" dirty="0"/>
              <a:t>Define the overall project objective</a:t>
            </a:r>
          </a:p>
          <a:p>
            <a:pPr algn="just"/>
            <a:r>
              <a:rPr lang="en-US" sz="2000" dirty="0"/>
              <a:t>  Define the test objective. </a:t>
            </a:r>
          </a:p>
          <a:p>
            <a:pPr algn="just"/>
            <a:r>
              <a:rPr lang="en-US" sz="2000" dirty="0"/>
              <a:t> Screening the samples. </a:t>
            </a:r>
          </a:p>
          <a:p>
            <a:pPr marL="0" indent="0" algn="just">
              <a:buNone/>
            </a:pPr>
            <a:r>
              <a:rPr lang="en-US" sz="2000" dirty="0"/>
              <a:t>• Selection of the test method and panel. </a:t>
            </a:r>
          </a:p>
          <a:p>
            <a:pPr algn="just"/>
            <a:r>
              <a:rPr lang="en-US" sz="2000" dirty="0"/>
              <a:t> Conducting the test. </a:t>
            </a:r>
          </a:p>
          <a:p>
            <a:pPr algn="just"/>
            <a:r>
              <a:rPr lang="en-US" sz="2000" dirty="0"/>
              <a:t> Analyzing the data </a:t>
            </a:r>
          </a:p>
          <a:p>
            <a:pPr algn="just"/>
            <a:r>
              <a:rPr lang="en-US" sz="2000" dirty="0"/>
              <a:t> Reporting the results.</a:t>
            </a:r>
          </a:p>
          <a:p>
            <a:pPr algn="just"/>
            <a:r>
              <a:rPr lang="en-US" sz="2000" dirty="0"/>
              <a:t>  Corrective action , if required.</a:t>
            </a:r>
            <a:endParaRPr lang="en-IN" sz="2000" dirty="0"/>
          </a:p>
        </p:txBody>
      </p:sp>
    </p:spTree>
    <p:extLst>
      <p:ext uri="{BB962C8B-B14F-4D97-AF65-F5344CB8AC3E}">
        <p14:creationId xmlns:p14="http://schemas.microsoft.com/office/powerpoint/2010/main" val="307170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CA2D3-346B-4BE5-BD59-F45B9EF0F7C3}"/>
              </a:ext>
            </a:extLst>
          </p:cNvPr>
          <p:cNvSpPr>
            <a:spLocks noGrp="1"/>
          </p:cNvSpPr>
          <p:nvPr>
            <p:ph type="title"/>
          </p:nvPr>
        </p:nvSpPr>
        <p:spPr/>
        <p:txBody>
          <a:bodyPr/>
          <a:lstStyle/>
          <a:p>
            <a:r>
              <a:rPr lang="en-IN" dirty="0"/>
              <a:t>SENSORY EVALUATION : REQUIREMENT</a:t>
            </a:r>
          </a:p>
        </p:txBody>
      </p:sp>
      <p:sp>
        <p:nvSpPr>
          <p:cNvPr id="3" name="Content Placeholder 2">
            <a:extLst>
              <a:ext uri="{FF2B5EF4-FFF2-40B4-BE49-F238E27FC236}">
                <a16:creationId xmlns:a16="http://schemas.microsoft.com/office/drawing/2014/main" id="{E0586CCD-6E4C-47D7-A4A5-D26B151C37DB}"/>
              </a:ext>
            </a:extLst>
          </p:cNvPr>
          <p:cNvSpPr>
            <a:spLocks noGrp="1"/>
          </p:cNvSpPr>
          <p:nvPr>
            <p:ph idx="1"/>
          </p:nvPr>
        </p:nvSpPr>
        <p:spPr>
          <a:xfrm>
            <a:off x="685801" y="1977657"/>
            <a:ext cx="10131425" cy="4423144"/>
          </a:xfrm>
        </p:spPr>
        <p:txBody>
          <a:bodyPr>
            <a:noAutofit/>
          </a:bodyPr>
          <a:lstStyle/>
          <a:p>
            <a:pPr algn="just"/>
            <a:r>
              <a:rPr lang="en-US" sz="2000" dirty="0"/>
              <a:t>Sophisticated Sensory booths as per ASTM standards with controlled temperature (20C – 22´C) and RH at 40±5%.</a:t>
            </a:r>
          </a:p>
          <a:p>
            <a:pPr algn="just"/>
            <a:r>
              <a:rPr lang="en-US" sz="2000" dirty="0"/>
              <a:t>  Suitable Lighting in booths : White or Masked. </a:t>
            </a:r>
          </a:p>
          <a:p>
            <a:pPr algn="just"/>
            <a:r>
              <a:rPr lang="en-US" sz="2000" dirty="0"/>
              <a:t> Utensils / glass wares suitable for different foods. </a:t>
            </a:r>
          </a:p>
          <a:p>
            <a:pPr algn="just"/>
            <a:r>
              <a:rPr lang="en-US" sz="2000" dirty="0"/>
              <a:t>Laboratory for physical, chemical analysis of raw and prepared foods.</a:t>
            </a:r>
          </a:p>
          <a:p>
            <a:pPr algn="just"/>
            <a:r>
              <a:rPr lang="en-US" sz="2000" dirty="0"/>
              <a:t>  Suitable area for preparation of food samples for evaluation. </a:t>
            </a:r>
          </a:p>
          <a:p>
            <a:pPr algn="just"/>
            <a:r>
              <a:rPr lang="en-US" sz="2000" dirty="0"/>
              <a:t> Suitable coding of samples : usually 3 digit coding is done. </a:t>
            </a:r>
          </a:p>
          <a:p>
            <a:pPr algn="just"/>
            <a:r>
              <a:rPr lang="en-US" sz="2000" dirty="0"/>
              <a:t> Appropriate method of sample presentation. </a:t>
            </a:r>
          </a:p>
          <a:p>
            <a:pPr algn="just"/>
            <a:r>
              <a:rPr lang="en-US" sz="2000" dirty="0"/>
              <a:t> Sensory panel members suitable for evaluation. </a:t>
            </a:r>
          </a:p>
          <a:p>
            <a:pPr algn="just"/>
            <a:r>
              <a:rPr lang="en-US" sz="2000" dirty="0"/>
              <a:t> Specialized software for statistical evaluation of sensory data.</a:t>
            </a:r>
            <a:endParaRPr lang="en-IN" sz="2000" dirty="0"/>
          </a:p>
        </p:txBody>
      </p:sp>
    </p:spTree>
    <p:extLst>
      <p:ext uri="{BB962C8B-B14F-4D97-AF65-F5344CB8AC3E}">
        <p14:creationId xmlns:p14="http://schemas.microsoft.com/office/powerpoint/2010/main" val="4127932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64EAC-4064-4373-80A6-29876CAAC137}"/>
              </a:ext>
            </a:extLst>
          </p:cNvPr>
          <p:cNvSpPr>
            <a:spLocks noGrp="1"/>
          </p:cNvSpPr>
          <p:nvPr>
            <p:ph type="title"/>
          </p:nvPr>
        </p:nvSpPr>
        <p:spPr/>
        <p:txBody>
          <a:bodyPr/>
          <a:lstStyle/>
          <a:p>
            <a:r>
              <a:rPr lang="en-IN" dirty="0"/>
              <a:t>SENSORY ANALYSIS BOOTHS</a:t>
            </a:r>
          </a:p>
        </p:txBody>
      </p:sp>
      <p:pic>
        <p:nvPicPr>
          <p:cNvPr id="4100" name="Picture 4" descr="See the source image">
            <a:extLst>
              <a:ext uri="{FF2B5EF4-FFF2-40B4-BE49-F238E27FC236}">
                <a16:creationId xmlns:a16="http://schemas.microsoft.com/office/drawing/2014/main" id="{71924991-E00D-408B-9F0F-FF5E303F707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5274" y="2141538"/>
            <a:ext cx="4316819" cy="364966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See the source image">
            <a:extLst>
              <a:ext uri="{FF2B5EF4-FFF2-40B4-BE49-F238E27FC236}">
                <a16:creationId xmlns:a16="http://schemas.microsoft.com/office/drawing/2014/main" id="{2AE450D4-B406-4FEA-8A27-0BB8A072C0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141538"/>
            <a:ext cx="4494028" cy="364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136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0B64C-47DC-44C9-85DA-9F2C56F524E6}"/>
              </a:ext>
            </a:extLst>
          </p:cNvPr>
          <p:cNvSpPr>
            <a:spLocks noGrp="1"/>
          </p:cNvSpPr>
          <p:nvPr>
            <p:ph type="title"/>
          </p:nvPr>
        </p:nvSpPr>
        <p:spPr/>
        <p:txBody>
          <a:bodyPr/>
          <a:lstStyle/>
          <a:p>
            <a:r>
              <a:rPr lang="en-IN" dirty="0"/>
              <a:t>SENSORY METHODS</a:t>
            </a:r>
          </a:p>
        </p:txBody>
      </p:sp>
      <p:sp>
        <p:nvSpPr>
          <p:cNvPr id="3" name="Content Placeholder 2">
            <a:extLst>
              <a:ext uri="{FF2B5EF4-FFF2-40B4-BE49-F238E27FC236}">
                <a16:creationId xmlns:a16="http://schemas.microsoft.com/office/drawing/2014/main" id="{7DEEA21A-015A-4518-962E-79209B7917BE}"/>
              </a:ext>
            </a:extLst>
          </p:cNvPr>
          <p:cNvSpPr>
            <a:spLocks noGrp="1"/>
          </p:cNvSpPr>
          <p:nvPr>
            <p:ph idx="1"/>
          </p:nvPr>
        </p:nvSpPr>
        <p:spPr/>
        <p:txBody>
          <a:bodyPr/>
          <a:lstStyle/>
          <a:p>
            <a:endParaRPr lang="en-IN" dirty="0"/>
          </a:p>
        </p:txBody>
      </p:sp>
      <p:sp>
        <p:nvSpPr>
          <p:cNvPr id="4" name="Oval 3">
            <a:extLst>
              <a:ext uri="{FF2B5EF4-FFF2-40B4-BE49-F238E27FC236}">
                <a16:creationId xmlns:a16="http://schemas.microsoft.com/office/drawing/2014/main" id="{3493B3C1-81AB-4280-B41B-4F6B97E5537F}"/>
              </a:ext>
            </a:extLst>
          </p:cNvPr>
          <p:cNvSpPr/>
          <p:nvPr/>
        </p:nvSpPr>
        <p:spPr>
          <a:xfrm>
            <a:off x="1374775" y="2426685"/>
            <a:ext cx="2559272" cy="13904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DESCRIMINATIVE DESCRIPTIVE</a:t>
            </a:r>
          </a:p>
        </p:txBody>
      </p:sp>
      <p:sp>
        <p:nvSpPr>
          <p:cNvPr id="5" name="Oval 4">
            <a:extLst>
              <a:ext uri="{FF2B5EF4-FFF2-40B4-BE49-F238E27FC236}">
                <a16:creationId xmlns:a16="http://schemas.microsoft.com/office/drawing/2014/main" id="{3BB9C841-278C-44D4-9FEA-385222DF7CAC}"/>
              </a:ext>
            </a:extLst>
          </p:cNvPr>
          <p:cNvSpPr/>
          <p:nvPr/>
        </p:nvSpPr>
        <p:spPr>
          <a:xfrm>
            <a:off x="1374774" y="4391246"/>
            <a:ext cx="2559273" cy="1318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HEDONIC PREFERENCE</a:t>
            </a:r>
          </a:p>
        </p:txBody>
      </p:sp>
      <p:sp>
        <p:nvSpPr>
          <p:cNvPr id="6" name="Rectangle 5">
            <a:extLst>
              <a:ext uri="{FF2B5EF4-FFF2-40B4-BE49-F238E27FC236}">
                <a16:creationId xmlns:a16="http://schemas.microsoft.com/office/drawing/2014/main" id="{7BD23BC1-FC1A-4545-9B35-EEF7715A04AF}"/>
              </a:ext>
            </a:extLst>
          </p:cNvPr>
          <p:cNvSpPr/>
          <p:nvPr/>
        </p:nvSpPr>
        <p:spPr>
          <a:xfrm>
            <a:off x="5305647" y="2317896"/>
            <a:ext cx="4731488" cy="1499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Product oriented – analytical &amp; objective • Quality / quantity of a trait • Likeness / difference in samples • For Standardization purposes • Few selected trained panel members</a:t>
            </a:r>
            <a:endParaRPr lang="en-IN" dirty="0"/>
          </a:p>
        </p:txBody>
      </p:sp>
      <p:sp>
        <p:nvSpPr>
          <p:cNvPr id="7" name="Rectangle 6">
            <a:extLst>
              <a:ext uri="{FF2B5EF4-FFF2-40B4-BE49-F238E27FC236}">
                <a16:creationId xmlns:a16="http://schemas.microsoft.com/office/drawing/2014/main" id="{33C08C9E-A621-48AE-9B21-419F2DC39800}"/>
              </a:ext>
            </a:extLst>
          </p:cNvPr>
          <p:cNvSpPr/>
          <p:nvPr/>
        </p:nvSpPr>
        <p:spPr>
          <a:xfrm>
            <a:off x="5305647" y="4210493"/>
            <a:ext cx="4731488" cy="1499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Courier New" panose="02070309020205020404" pitchFamily="49" charset="0"/>
              <a:buChar char="o"/>
            </a:pPr>
            <a:r>
              <a:rPr lang="en-US" dirty="0"/>
              <a:t>People oriented – affective &amp; subjective • Acceptance of a product • Initial impressions important • Personal reactions / likes matter • Usually more panel members </a:t>
            </a:r>
            <a:r>
              <a:rPr lang="en-US" dirty="0" err="1"/>
              <a:t>eg.</a:t>
            </a:r>
            <a:r>
              <a:rPr lang="en-US" dirty="0"/>
              <a:t> Samples tasted by people visiting a booth in a crowded mall. 20</a:t>
            </a:r>
            <a:endParaRPr lang="en-IN" dirty="0"/>
          </a:p>
        </p:txBody>
      </p:sp>
    </p:spTree>
    <p:extLst>
      <p:ext uri="{BB962C8B-B14F-4D97-AF65-F5344CB8AC3E}">
        <p14:creationId xmlns:p14="http://schemas.microsoft.com/office/powerpoint/2010/main" val="109786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5D735-3C4B-45D8-A275-0B03B78BD5E7}"/>
              </a:ext>
            </a:extLst>
          </p:cNvPr>
          <p:cNvSpPr>
            <a:spLocks noGrp="1"/>
          </p:cNvSpPr>
          <p:nvPr>
            <p:ph type="title"/>
          </p:nvPr>
        </p:nvSpPr>
        <p:spPr>
          <a:xfrm>
            <a:off x="1030287" y="685800"/>
            <a:ext cx="10131425" cy="1456267"/>
          </a:xfrm>
        </p:spPr>
        <p:txBody>
          <a:bodyPr/>
          <a:lstStyle/>
          <a:p>
            <a:r>
              <a:rPr lang="en-US" dirty="0"/>
              <a:t>SENSORY EVALUATION</a:t>
            </a:r>
            <a:endParaRPr lang="en-IN" dirty="0"/>
          </a:p>
        </p:txBody>
      </p:sp>
      <p:sp>
        <p:nvSpPr>
          <p:cNvPr id="3" name="Content Placeholder 2">
            <a:extLst>
              <a:ext uri="{FF2B5EF4-FFF2-40B4-BE49-F238E27FC236}">
                <a16:creationId xmlns:a16="http://schemas.microsoft.com/office/drawing/2014/main" id="{58C2DE33-5CFE-44B5-82AB-817D9E5C33A4}"/>
              </a:ext>
            </a:extLst>
          </p:cNvPr>
          <p:cNvSpPr>
            <a:spLocks noGrp="1"/>
          </p:cNvSpPr>
          <p:nvPr>
            <p:ph idx="1"/>
          </p:nvPr>
        </p:nvSpPr>
        <p:spPr/>
        <p:txBody>
          <a:bodyPr>
            <a:normAutofit/>
          </a:bodyPr>
          <a:lstStyle/>
          <a:p>
            <a:pPr algn="just"/>
            <a:r>
              <a:rPr lang="en-US" sz="2400" dirty="0"/>
              <a:t>Sensory evaluation is a scientific discipline that analyses and measures human responses to the composition and nature of foods and drink. </a:t>
            </a:r>
          </a:p>
          <a:p>
            <a:pPr algn="just"/>
            <a:r>
              <a:rPr lang="en-US" sz="2400" dirty="0"/>
              <a:t> Sensory evaluation does not just deal with "likes and dislikes,“ “OK or not OK” but the process scientifically elicits, measures, analyses and interprets psychological and / or physiological responses to physical stimuli produced by a food product.</a:t>
            </a:r>
            <a:endParaRPr lang="en-IN" sz="2400" dirty="0"/>
          </a:p>
        </p:txBody>
      </p:sp>
    </p:spTree>
    <p:extLst>
      <p:ext uri="{BB962C8B-B14F-4D97-AF65-F5344CB8AC3E}">
        <p14:creationId xmlns:p14="http://schemas.microsoft.com/office/powerpoint/2010/main" val="246850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64502-3BE1-4FE4-A8A9-9E1F5E696D63}"/>
              </a:ext>
            </a:extLst>
          </p:cNvPr>
          <p:cNvSpPr>
            <a:spLocks noGrp="1"/>
          </p:cNvSpPr>
          <p:nvPr>
            <p:ph type="title"/>
          </p:nvPr>
        </p:nvSpPr>
        <p:spPr/>
        <p:txBody>
          <a:bodyPr/>
          <a:lstStyle/>
          <a:p>
            <a:r>
              <a:rPr lang="en-IN" dirty="0"/>
              <a:t>SELECTION OF PANEL MEMBERS</a:t>
            </a:r>
          </a:p>
        </p:txBody>
      </p:sp>
      <p:sp>
        <p:nvSpPr>
          <p:cNvPr id="3" name="Content Placeholder 2">
            <a:extLst>
              <a:ext uri="{FF2B5EF4-FFF2-40B4-BE49-F238E27FC236}">
                <a16:creationId xmlns:a16="http://schemas.microsoft.com/office/drawing/2014/main" id="{0AE2888E-498B-4748-AC72-3C0FB8531AB4}"/>
              </a:ext>
            </a:extLst>
          </p:cNvPr>
          <p:cNvSpPr>
            <a:spLocks noGrp="1"/>
          </p:cNvSpPr>
          <p:nvPr>
            <p:ph idx="1"/>
          </p:nvPr>
        </p:nvSpPr>
        <p:spPr/>
        <p:txBody>
          <a:bodyPr/>
          <a:lstStyle/>
          <a:p>
            <a:r>
              <a:rPr lang="en-US" dirty="0"/>
              <a:t>American Society for Testing and Materials, Committee E-18 has given the guidelines for selection &amp; training of sensory panel members. </a:t>
            </a:r>
          </a:p>
          <a:p>
            <a:r>
              <a:rPr lang="en-US" dirty="0"/>
              <a:t>The selection of candidates should be based on specific personal attributes and potential capability in performing specific sensory tasks. </a:t>
            </a:r>
          </a:p>
          <a:p>
            <a:r>
              <a:rPr lang="en-US" dirty="0"/>
              <a:t> Must be able to perform and repeat the task with consistent results. </a:t>
            </a:r>
          </a:p>
          <a:p>
            <a:r>
              <a:rPr lang="en-US" dirty="0"/>
              <a:t> Panel members must be free from taste / odor perception disorders, color blindness, denture defects, frequent allergies not be consuming medications that affect sensory functions.</a:t>
            </a:r>
            <a:endParaRPr lang="en-IN" dirty="0"/>
          </a:p>
        </p:txBody>
      </p:sp>
    </p:spTree>
    <p:extLst>
      <p:ext uri="{BB962C8B-B14F-4D97-AF65-F5344CB8AC3E}">
        <p14:creationId xmlns:p14="http://schemas.microsoft.com/office/powerpoint/2010/main" val="3074100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5425D-3822-45CD-AA75-2DE8857518BB}"/>
              </a:ext>
            </a:extLst>
          </p:cNvPr>
          <p:cNvSpPr>
            <a:spLocks noGrp="1"/>
          </p:cNvSpPr>
          <p:nvPr>
            <p:ph type="title"/>
          </p:nvPr>
        </p:nvSpPr>
        <p:spPr/>
        <p:txBody>
          <a:bodyPr/>
          <a:lstStyle/>
          <a:p>
            <a:r>
              <a:rPr lang="en-IN" dirty="0"/>
              <a:t>SENSORY PANEL MEMBERS</a:t>
            </a:r>
          </a:p>
        </p:txBody>
      </p:sp>
      <p:sp>
        <p:nvSpPr>
          <p:cNvPr id="3" name="Content Placeholder 2">
            <a:extLst>
              <a:ext uri="{FF2B5EF4-FFF2-40B4-BE49-F238E27FC236}">
                <a16:creationId xmlns:a16="http://schemas.microsoft.com/office/drawing/2014/main" id="{C3993217-1B4D-43B2-BA89-4FF28B462C8C}"/>
              </a:ext>
            </a:extLst>
          </p:cNvPr>
          <p:cNvSpPr>
            <a:spLocks noGrp="1"/>
          </p:cNvSpPr>
          <p:nvPr>
            <p:ph idx="1"/>
          </p:nvPr>
        </p:nvSpPr>
        <p:spPr>
          <a:xfrm>
            <a:off x="685802" y="2142067"/>
            <a:ext cx="3896832" cy="3649133"/>
          </a:xfrm>
        </p:spPr>
        <p:txBody>
          <a:bodyPr/>
          <a:lstStyle/>
          <a:p>
            <a:pPr marL="0" indent="0" algn="just">
              <a:buNone/>
            </a:pPr>
            <a:r>
              <a:rPr lang="en-US" dirty="0"/>
              <a:t>•</a:t>
            </a:r>
            <a:r>
              <a:rPr lang="en-US" sz="2000" dirty="0"/>
              <a:t>Panel members must have motivation, interest and responsible attitude towards sensory evaluation. </a:t>
            </a:r>
          </a:p>
          <a:p>
            <a:pPr marL="0" indent="0" algn="just">
              <a:buNone/>
            </a:pPr>
            <a:r>
              <a:rPr lang="en-US" sz="2000" dirty="0"/>
              <a:t>•Panel members may be trained or randomly selected based on the type of evaluation required.</a:t>
            </a:r>
            <a:endParaRPr lang="en-IN" sz="2000" dirty="0"/>
          </a:p>
        </p:txBody>
      </p:sp>
      <p:pic>
        <p:nvPicPr>
          <p:cNvPr id="5122" name="Picture 2" descr="Image result for sensory pannels">
            <a:extLst>
              <a:ext uri="{FF2B5EF4-FFF2-40B4-BE49-F238E27FC236}">
                <a16:creationId xmlns:a16="http://schemas.microsoft.com/office/drawing/2014/main" id="{B2AF8E65-46B5-4092-8D51-142584E498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5498" y="2628900"/>
            <a:ext cx="4965404"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418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2F6A-5604-4DB6-A551-4F6DB3174D00}"/>
              </a:ext>
            </a:extLst>
          </p:cNvPr>
          <p:cNvSpPr>
            <a:spLocks noGrp="1"/>
          </p:cNvSpPr>
          <p:nvPr>
            <p:ph type="title"/>
          </p:nvPr>
        </p:nvSpPr>
        <p:spPr/>
        <p:txBody>
          <a:bodyPr/>
          <a:lstStyle/>
          <a:p>
            <a:r>
              <a:rPr lang="en-IN" dirty="0"/>
              <a:t>SENSORY METHODS</a:t>
            </a:r>
          </a:p>
        </p:txBody>
      </p:sp>
      <p:sp>
        <p:nvSpPr>
          <p:cNvPr id="3" name="Content Placeholder 2">
            <a:extLst>
              <a:ext uri="{FF2B5EF4-FFF2-40B4-BE49-F238E27FC236}">
                <a16:creationId xmlns:a16="http://schemas.microsoft.com/office/drawing/2014/main" id="{2E197FE0-738A-42A7-8A77-5BC0DD2B3D59}"/>
              </a:ext>
            </a:extLst>
          </p:cNvPr>
          <p:cNvSpPr>
            <a:spLocks noGrp="1"/>
          </p:cNvSpPr>
          <p:nvPr>
            <p:ph idx="1"/>
          </p:nvPr>
        </p:nvSpPr>
        <p:spPr>
          <a:xfrm>
            <a:off x="685801" y="1903229"/>
            <a:ext cx="10131425" cy="4221124"/>
          </a:xfrm>
        </p:spPr>
        <p:txBody>
          <a:bodyPr>
            <a:noAutofit/>
          </a:bodyPr>
          <a:lstStyle/>
          <a:p>
            <a:r>
              <a:rPr lang="en-US" sz="2000" dirty="0"/>
              <a:t>Discriminatory tests </a:t>
            </a:r>
          </a:p>
          <a:p>
            <a:pPr>
              <a:buFont typeface="Wingdings" panose="05000000000000000000" pitchFamily="2" charset="2"/>
              <a:buChar char="Ø"/>
            </a:pPr>
            <a:r>
              <a:rPr lang="en-US" sz="2000" dirty="0"/>
              <a:t> Simple Difference - “which sample is different?” </a:t>
            </a:r>
          </a:p>
          <a:p>
            <a:pPr>
              <a:buFont typeface="Wingdings" panose="05000000000000000000" pitchFamily="2" charset="2"/>
              <a:buChar char="Ø"/>
            </a:pPr>
            <a:r>
              <a:rPr lang="en-US" sz="2000" dirty="0"/>
              <a:t> Triangle test </a:t>
            </a:r>
          </a:p>
          <a:p>
            <a:pPr>
              <a:buFont typeface="Wingdings" panose="05000000000000000000" pitchFamily="2" charset="2"/>
              <a:buChar char="Ø"/>
            </a:pPr>
            <a:r>
              <a:rPr lang="en-US" sz="2000" dirty="0"/>
              <a:t> Duo-trio test </a:t>
            </a:r>
          </a:p>
          <a:p>
            <a:pPr>
              <a:buFont typeface="Wingdings" panose="05000000000000000000" pitchFamily="2" charset="2"/>
              <a:buChar char="Ø"/>
            </a:pPr>
            <a:r>
              <a:rPr lang="en-US" sz="2000" dirty="0"/>
              <a:t> Directional Difference - “which sample is sweeter?” </a:t>
            </a:r>
          </a:p>
          <a:p>
            <a:r>
              <a:rPr lang="en-US" sz="2000" dirty="0"/>
              <a:t> Paired comparison test </a:t>
            </a:r>
          </a:p>
          <a:p>
            <a:r>
              <a:rPr lang="en-US" sz="2000" dirty="0"/>
              <a:t> Preference tests : Ranking test </a:t>
            </a:r>
          </a:p>
          <a:p>
            <a:r>
              <a:rPr lang="en-US" sz="2000" dirty="0"/>
              <a:t> Scoring or Scaling - “how PUNGENT is the sample?” </a:t>
            </a:r>
          </a:p>
          <a:p>
            <a:r>
              <a:rPr lang="en-US" sz="2000" dirty="0"/>
              <a:t> Sensitivity tests </a:t>
            </a:r>
            <a:endParaRPr lang="en-IN" sz="2000" dirty="0"/>
          </a:p>
        </p:txBody>
      </p:sp>
    </p:spTree>
    <p:extLst>
      <p:ext uri="{BB962C8B-B14F-4D97-AF65-F5344CB8AC3E}">
        <p14:creationId xmlns:p14="http://schemas.microsoft.com/office/powerpoint/2010/main" val="3108638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7259F-EF30-49F1-ACE5-2AA74AA1DD87}"/>
              </a:ext>
            </a:extLst>
          </p:cNvPr>
          <p:cNvSpPr>
            <a:spLocks noGrp="1"/>
          </p:cNvSpPr>
          <p:nvPr>
            <p:ph type="title"/>
          </p:nvPr>
        </p:nvSpPr>
        <p:spPr/>
        <p:txBody>
          <a:bodyPr/>
          <a:lstStyle/>
          <a:p>
            <a:r>
              <a:rPr lang="en-IN" dirty="0"/>
              <a:t>DISCRIMINATORY TESTS</a:t>
            </a:r>
          </a:p>
        </p:txBody>
      </p:sp>
      <p:sp>
        <p:nvSpPr>
          <p:cNvPr id="3" name="Content Placeholder 2">
            <a:extLst>
              <a:ext uri="{FF2B5EF4-FFF2-40B4-BE49-F238E27FC236}">
                <a16:creationId xmlns:a16="http://schemas.microsoft.com/office/drawing/2014/main" id="{00ABBCEB-19E3-493C-968F-8A479556C094}"/>
              </a:ext>
            </a:extLst>
          </p:cNvPr>
          <p:cNvSpPr>
            <a:spLocks noGrp="1"/>
          </p:cNvSpPr>
          <p:nvPr>
            <p:ph idx="1"/>
          </p:nvPr>
        </p:nvSpPr>
        <p:spPr/>
        <p:txBody>
          <a:bodyPr/>
          <a:lstStyle/>
          <a:p>
            <a:pPr marL="0" indent="0">
              <a:buNone/>
            </a:pPr>
            <a:r>
              <a:rPr lang="en-US" dirty="0"/>
              <a:t> • Discriminatory tests are done to </a:t>
            </a:r>
          </a:p>
          <a:p>
            <a:pPr marL="0" indent="0">
              <a:buNone/>
            </a:pPr>
            <a:r>
              <a:rPr lang="en-US" dirty="0"/>
              <a:t>– determine whether the two samples are perceptibly different. </a:t>
            </a:r>
          </a:p>
          <a:p>
            <a:pPr marL="0" indent="0">
              <a:buNone/>
            </a:pPr>
            <a:r>
              <a:rPr lang="en-US" dirty="0"/>
              <a:t>– When 2 samples are chemically different and may be perceived as identical. </a:t>
            </a:r>
          </a:p>
          <a:p>
            <a:pPr marL="0" indent="0">
              <a:buNone/>
            </a:pPr>
            <a:r>
              <a:rPr lang="en-US" dirty="0"/>
              <a:t>– When there is a change in the processing method of a food product. </a:t>
            </a:r>
          </a:p>
          <a:p>
            <a:pPr marL="0" indent="0">
              <a:buNone/>
            </a:pPr>
            <a:endParaRPr lang="en-US" dirty="0"/>
          </a:p>
          <a:p>
            <a:pPr marL="0" indent="0">
              <a:buNone/>
            </a:pPr>
            <a:r>
              <a:rPr lang="en-US" dirty="0"/>
              <a:t>• Discriminatory tests are extremely useful for evaluation of a ‘new, improved ‘ version of an already existing product.</a:t>
            </a:r>
            <a:endParaRPr lang="en-IN" dirty="0"/>
          </a:p>
        </p:txBody>
      </p:sp>
    </p:spTree>
    <p:extLst>
      <p:ext uri="{BB962C8B-B14F-4D97-AF65-F5344CB8AC3E}">
        <p14:creationId xmlns:p14="http://schemas.microsoft.com/office/powerpoint/2010/main" val="1628451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AE333-13CD-4684-9B4A-8697B0ADD3BF}"/>
              </a:ext>
            </a:extLst>
          </p:cNvPr>
          <p:cNvSpPr>
            <a:spLocks noGrp="1"/>
          </p:cNvSpPr>
          <p:nvPr>
            <p:ph type="title"/>
          </p:nvPr>
        </p:nvSpPr>
        <p:spPr/>
        <p:txBody>
          <a:bodyPr/>
          <a:lstStyle/>
          <a:p>
            <a:r>
              <a:rPr lang="en-IN" dirty="0"/>
              <a:t>HEDONIC TEST</a:t>
            </a:r>
          </a:p>
        </p:txBody>
      </p:sp>
      <p:sp>
        <p:nvSpPr>
          <p:cNvPr id="3" name="Content Placeholder 2">
            <a:extLst>
              <a:ext uri="{FF2B5EF4-FFF2-40B4-BE49-F238E27FC236}">
                <a16:creationId xmlns:a16="http://schemas.microsoft.com/office/drawing/2014/main" id="{F2F0A091-041D-4A6D-B4D6-292B61BA4733}"/>
              </a:ext>
            </a:extLst>
          </p:cNvPr>
          <p:cNvSpPr>
            <a:spLocks noGrp="1"/>
          </p:cNvSpPr>
          <p:nvPr>
            <p:ph idx="1"/>
          </p:nvPr>
        </p:nvSpPr>
        <p:spPr/>
        <p:txBody>
          <a:bodyPr/>
          <a:lstStyle/>
          <a:p>
            <a:pPr marL="0" indent="0">
              <a:buNone/>
            </a:pPr>
            <a:r>
              <a:rPr lang="en-US" dirty="0"/>
              <a:t>• Very useful for measuring food acceptability. </a:t>
            </a:r>
          </a:p>
          <a:p>
            <a:pPr marL="0" indent="0">
              <a:buNone/>
            </a:pPr>
            <a:r>
              <a:rPr lang="en-US" dirty="0"/>
              <a:t>• Uses a 9- point Hedonic scale ranging from ‘extremely dislike’ to ‘extremely like’. </a:t>
            </a:r>
          </a:p>
          <a:p>
            <a:pPr marL="0" indent="0">
              <a:buNone/>
            </a:pPr>
            <a:r>
              <a:rPr lang="en-US" dirty="0"/>
              <a:t>• It is a people oriented test with large number of panel members, usually 50 and above. </a:t>
            </a:r>
          </a:p>
          <a:p>
            <a:pPr marL="0" indent="0">
              <a:buNone/>
            </a:pPr>
            <a:r>
              <a:rPr lang="en-US" dirty="0"/>
              <a:t>• An extension of Hedonic scale with nine “child friendly” expressions ranging from “super good” to “super bad” is used with 5-10 year old children. </a:t>
            </a:r>
          </a:p>
          <a:p>
            <a:pPr marL="0" indent="0">
              <a:buNone/>
            </a:pPr>
            <a:r>
              <a:rPr lang="en-US" dirty="0"/>
              <a:t>• A scale having “smiley” faces also elicits good response for food acceptability from children. </a:t>
            </a:r>
            <a:endParaRPr lang="en-IN" dirty="0"/>
          </a:p>
        </p:txBody>
      </p:sp>
    </p:spTree>
    <p:extLst>
      <p:ext uri="{BB962C8B-B14F-4D97-AF65-F5344CB8AC3E}">
        <p14:creationId xmlns:p14="http://schemas.microsoft.com/office/powerpoint/2010/main" val="1686553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ED6B5-AA85-4F28-A1D6-6FC38DB5183C}"/>
              </a:ext>
            </a:extLst>
          </p:cNvPr>
          <p:cNvSpPr>
            <a:spLocks noGrp="1"/>
          </p:cNvSpPr>
          <p:nvPr>
            <p:ph type="title"/>
          </p:nvPr>
        </p:nvSpPr>
        <p:spPr/>
        <p:txBody>
          <a:bodyPr/>
          <a:lstStyle/>
          <a:p>
            <a:r>
              <a:rPr lang="en-IN" dirty="0"/>
              <a:t>HEDONIC SCALE</a:t>
            </a:r>
          </a:p>
        </p:txBody>
      </p:sp>
      <p:sp>
        <p:nvSpPr>
          <p:cNvPr id="3" name="Content Placeholder 2">
            <a:extLst>
              <a:ext uri="{FF2B5EF4-FFF2-40B4-BE49-F238E27FC236}">
                <a16:creationId xmlns:a16="http://schemas.microsoft.com/office/drawing/2014/main" id="{AD1A4DDD-5171-49E2-A940-D4FDBA4CBB49}"/>
              </a:ext>
            </a:extLst>
          </p:cNvPr>
          <p:cNvSpPr>
            <a:spLocks noGrp="1"/>
          </p:cNvSpPr>
          <p:nvPr>
            <p:ph idx="1"/>
          </p:nvPr>
        </p:nvSpPr>
        <p:spPr/>
        <p:txBody>
          <a:bodyPr>
            <a:normAutofit fontScale="92500" lnSpcReduction="10000"/>
          </a:bodyPr>
          <a:lstStyle/>
          <a:p>
            <a:r>
              <a:rPr lang="en-US" dirty="0"/>
              <a:t>The 9-Point Hedonic Scale          Point</a:t>
            </a:r>
          </a:p>
          <a:p>
            <a:r>
              <a:rPr lang="en-US" dirty="0"/>
              <a:t> Like Extremely                                9</a:t>
            </a:r>
          </a:p>
          <a:p>
            <a:r>
              <a:rPr lang="en-US" dirty="0"/>
              <a:t> Like Very Much                              8</a:t>
            </a:r>
          </a:p>
          <a:p>
            <a:r>
              <a:rPr lang="en-US" dirty="0"/>
              <a:t> Like Moderately                            7</a:t>
            </a:r>
          </a:p>
          <a:p>
            <a:r>
              <a:rPr lang="en-US" dirty="0"/>
              <a:t> Like Slightly                                    6</a:t>
            </a:r>
          </a:p>
          <a:p>
            <a:r>
              <a:rPr lang="en-US" dirty="0"/>
              <a:t> Neither Like nor Dislike                5</a:t>
            </a:r>
          </a:p>
          <a:p>
            <a:r>
              <a:rPr lang="en-US" dirty="0"/>
              <a:t> Dislike Slightly                                4</a:t>
            </a:r>
          </a:p>
          <a:p>
            <a:r>
              <a:rPr lang="en-US" dirty="0"/>
              <a:t> Dislike Moderately                        3</a:t>
            </a:r>
          </a:p>
          <a:p>
            <a:r>
              <a:rPr lang="en-US" dirty="0"/>
              <a:t>  Dislike Very Much                        2</a:t>
            </a:r>
          </a:p>
          <a:p>
            <a:r>
              <a:rPr lang="en-US" dirty="0"/>
              <a:t> Dislike Extremely                          1</a:t>
            </a:r>
            <a:endParaRPr lang="en-IN" dirty="0"/>
          </a:p>
        </p:txBody>
      </p:sp>
    </p:spTree>
    <p:extLst>
      <p:ext uri="{BB962C8B-B14F-4D97-AF65-F5344CB8AC3E}">
        <p14:creationId xmlns:p14="http://schemas.microsoft.com/office/powerpoint/2010/main" val="1293476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D7575-8ADB-4CA0-93F6-A0E95D168BF5}"/>
              </a:ext>
            </a:extLst>
          </p:cNvPr>
          <p:cNvSpPr>
            <a:spLocks noGrp="1"/>
          </p:cNvSpPr>
          <p:nvPr>
            <p:ph type="title"/>
          </p:nvPr>
        </p:nvSpPr>
        <p:spPr/>
        <p:txBody>
          <a:bodyPr/>
          <a:lstStyle/>
          <a:p>
            <a:r>
              <a:rPr lang="en-IN" dirty="0"/>
              <a:t>TRIANGLE TEST</a:t>
            </a:r>
          </a:p>
        </p:txBody>
      </p:sp>
      <p:sp>
        <p:nvSpPr>
          <p:cNvPr id="3" name="Content Placeholder 2">
            <a:extLst>
              <a:ext uri="{FF2B5EF4-FFF2-40B4-BE49-F238E27FC236}">
                <a16:creationId xmlns:a16="http://schemas.microsoft.com/office/drawing/2014/main" id="{8B8FC7B4-509A-4C31-AA9A-B8ED989EF26B}"/>
              </a:ext>
            </a:extLst>
          </p:cNvPr>
          <p:cNvSpPr>
            <a:spLocks noGrp="1"/>
          </p:cNvSpPr>
          <p:nvPr>
            <p:ph idx="1"/>
          </p:nvPr>
        </p:nvSpPr>
        <p:spPr/>
        <p:txBody>
          <a:bodyPr>
            <a:normAutofit/>
          </a:bodyPr>
          <a:lstStyle/>
          <a:p>
            <a:pPr algn="just"/>
            <a:r>
              <a:rPr lang="en-US" sz="2000" dirty="0"/>
              <a:t>Panelist is presented with one different and two alike samples. If possible, all three samples should be presented to the panelist at once, and the panelist should be instructed to taste the samples from left to right. The six possible order combinations should be randomized across panelists. For samples A and B, the six possible order combinations are: AAB, ABA, BAA, BBA, BAB, and ABB. The panelist is instructed to identify the odd sample and record his answer </a:t>
            </a:r>
            <a:endParaRPr lang="en-IN" sz="2000" dirty="0"/>
          </a:p>
        </p:txBody>
      </p:sp>
    </p:spTree>
    <p:extLst>
      <p:ext uri="{BB962C8B-B14F-4D97-AF65-F5344CB8AC3E}">
        <p14:creationId xmlns:p14="http://schemas.microsoft.com/office/powerpoint/2010/main" val="1251347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623AF-2D9F-4B9D-AAC8-F556746BCD05}"/>
              </a:ext>
            </a:extLst>
          </p:cNvPr>
          <p:cNvSpPr>
            <a:spLocks noGrp="1"/>
          </p:cNvSpPr>
          <p:nvPr>
            <p:ph type="title"/>
          </p:nvPr>
        </p:nvSpPr>
        <p:spPr>
          <a:xfrm>
            <a:off x="685801" y="609601"/>
            <a:ext cx="10131425" cy="762000"/>
          </a:xfrm>
        </p:spPr>
        <p:txBody>
          <a:bodyPr/>
          <a:lstStyle/>
          <a:p>
            <a:r>
              <a:rPr lang="en-IN" dirty="0"/>
              <a:t>TRIANGLE TEST</a:t>
            </a:r>
          </a:p>
        </p:txBody>
      </p:sp>
      <p:sp>
        <p:nvSpPr>
          <p:cNvPr id="3" name="Content Placeholder 2">
            <a:extLst>
              <a:ext uri="{FF2B5EF4-FFF2-40B4-BE49-F238E27FC236}">
                <a16:creationId xmlns:a16="http://schemas.microsoft.com/office/drawing/2014/main" id="{004C3233-1269-459A-BF96-3F70CD448A83}"/>
              </a:ext>
            </a:extLst>
          </p:cNvPr>
          <p:cNvSpPr>
            <a:spLocks noGrp="1"/>
          </p:cNvSpPr>
          <p:nvPr>
            <p:ph idx="1"/>
          </p:nvPr>
        </p:nvSpPr>
        <p:spPr>
          <a:xfrm>
            <a:off x="685801" y="1477926"/>
            <a:ext cx="10131425" cy="4688957"/>
          </a:xfrm>
        </p:spPr>
        <p:txBody>
          <a:bodyPr>
            <a:noAutofit/>
          </a:bodyPr>
          <a:lstStyle/>
          <a:p>
            <a:r>
              <a:rPr lang="en-US" dirty="0"/>
              <a:t>You are given three coded PRODUCT samples out of which two are identical and one is different. Please encircle the code of the sample found different.</a:t>
            </a:r>
          </a:p>
          <a:p>
            <a:pPr>
              <a:buFont typeface="Courier New" panose="02070309020205020404" pitchFamily="49" charset="0"/>
              <a:buChar char="o"/>
            </a:pPr>
            <a:r>
              <a:rPr lang="en-US" dirty="0"/>
              <a:t> Indicate the degree of difference between the ‘’</a:t>
            </a:r>
            <a:r>
              <a:rPr lang="en-US" dirty="0" err="1"/>
              <a:t>ídentical</a:t>
            </a:r>
            <a:r>
              <a:rPr lang="en-US" dirty="0"/>
              <a:t>’ and ‘’different’ samples: </a:t>
            </a:r>
          </a:p>
          <a:p>
            <a:pPr marL="0" indent="0">
              <a:buNone/>
            </a:pPr>
            <a:r>
              <a:rPr lang="en-US" dirty="0"/>
              <a:t> Very less ----------</a:t>
            </a:r>
          </a:p>
          <a:p>
            <a:pPr marL="0" indent="0">
              <a:buNone/>
            </a:pPr>
            <a:r>
              <a:rPr lang="en-US" dirty="0"/>
              <a:t>  Significant ---------- </a:t>
            </a:r>
          </a:p>
          <a:p>
            <a:pPr marL="0" indent="0">
              <a:buNone/>
            </a:pPr>
            <a:r>
              <a:rPr lang="en-US" dirty="0"/>
              <a:t> Much ---------- </a:t>
            </a:r>
          </a:p>
          <a:p>
            <a:pPr marL="0" indent="0">
              <a:buNone/>
            </a:pPr>
            <a:r>
              <a:rPr lang="en-US" dirty="0"/>
              <a:t> Very high ---------- </a:t>
            </a:r>
          </a:p>
          <a:p>
            <a:r>
              <a:rPr lang="en-US" dirty="0"/>
              <a:t>Please tick the acceptable sample:</a:t>
            </a:r>
          </a:p>
          <a:p>
            <a:pPr marL="0" indent="0">
              <a:buNone/>
            </a:pPr>
            <a:r>
              <a:rPr lang="en-US" dirty="0"/>
              <a:t> Identical samples --------- </a:t>
            </a:r>
          </a:p>
          <a:p>
            <a:pPr marL="0" indent="0">
              <a:buNone/>
            </a:pPr>
            <a:r>
              <a:rPr lang="en-US" dirty="0"/>
              <a:t> Different sample --------- </a:t>
            </a:r>
          </a:p>
          <a:p>
            <a:pPr marL="0" indent="0">
              <a:buNone/>
            </a:pPr>
            <a:r>
              <a:rPr lang="en-US" dirty="0"/>
              <a:t>Remarks, if any: Thank you. </a:t>
            </a:r>
          </a:p>
          <a:p>
            <a:pPr marL="0" indent="0">
              <a:buNone/>
            </a:pPr>
            <a:r>
              <a:rPr lang="en-US" dirty="0"/>
              <a:t>                                                                                   Name: --------------- Date ------------ </a:t>
            </a:r>
            <a:endParaRPr lang="en-IN" dirty="0"/>
          </a:p>
        </p:txBody>
      </p:sp>
    </p:spTree>
    <p:extLst>
      <p:ext uri="{BB962C8B-B14F-4D97-AF65-F5344CB8AC3E}">
        <p14:creationId xmlns:p14="http://schemas.microsoft.com/office/powerpoint/2010/main" val="24507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ACEDD-5A46-4774-9837-BAC8BD0BC1F5}"/>
              </a:ext>
            </a:extLst>
          </p:cNvPr>
          <p:cNvSpPr>
            <a:spLocks noGrp="1"/>
          </p:cNvSpPr>
          <p:nvPr>
            <p:ph type="title"/>
          </p:nvPr>
        </p:nvSpPr>
        <p:spPr/>
        <p:txBody>
          <a:bodyPr/>
          <a:lstStyle/>
          <a:p>
            <a:r>
              <a:rPr lang="en-IN" dirty="0"/>
              <a:t>DUO – TRIO TEST</a:t>
            </a:r>
          </a:p>
        </p:txBody>
      </p:sp>
      <p:sp>
        <p:nvSpPr>
          <p:cNvPr id="3" name="Content Placeholder 2">
            <a:extLst>
              <a:ext uri="{FF2B5EF4-FFF2-40B4-BE49-F238E27FC236}">
                <a16:creationId xmlns:a16="http://schemas.microsoft.com/office/drawing/2014/main" id="{3CF2F211-AD20-4BF7-A476-AD063B63A7CB}"/>
              </a:ext>
            </a:extLst>
          </p:cNvPr>
          <p:cNvSpPr>
            <a:spLocks noGrp="1"/>
          </p:cNvSpPr>
          <p:nvPr>
            <p:ph idx="1"/>
          </p:nvPr>
        </p:nvSpPr>
        <p:spPr/>
        <p:txBody>
          <a:bodyPr>
            <a:normAutofit/>
          </a:bodyPr>
          <a:lstStyle/>
          <a:p>
            <a:pPr algn="just"/>
            <a:r>
              <a:rPr lang="en-US" sz="2000" dirty="0"/>
              <a:t>A Reference is provided with 2 coded samples. • Is useful for products that have relatively intense taste, odor, and/or kinesthetic effects. </a:t>
            </a:r>
          </a:p>
          <a:p>
            <a:pPr marL="0" indent="0" algn="just">
              <a:buNone/>
            </a:pPr>
            <a:r>
              <a:rPr lang="en-US" sz="2000" dirty="0"/>
              <a:t>• A Duo-Trio Test determines whether or not a sensory difference exists between two samples. The degree / intensity of difference is not elicited . This method is particularly useful: </a:t>
            </a:r>
          </a:p>
          <a:p>
            <a:pPr marL="0" indent="0" algn="just">
              <a:buNone/>
            </a:pPr>
            <a:r>
              <a:rPr lang="en-US" sz="2000" dirty="0"/>
              <a:t>• To determine whether product differences result from a change in ingredients, processing, packaging, or storage </a:t>
            </a:r>
          </a:p>
          <a:p>
            <a:pPr marL="0" indent="0" algn="just">
              <a:buNone/>
            </a:pPr>
            <a:r>
              <a:rPr lang="en-US" sz="2000" dirty="0"/>
              <a:t>• To determine whether an overall difference exists, where no specific attributes can be identified as having been affected.</a:t>
            </a:r>
            <a:endParaRPr lang="en-IN" sz="2000" dirty="0"/>
          </a:p>
        </p:txBody>
      </p:sp>
    </p:spTree>
    <p:extLst>
      <p:ext uri="{BB962C8B-B14F-4D97-AF65-F5344CB8AC3E}">
        <p14:creationId xmlns:p14="http://schemas.microsoft.com/office/powerpoint/2010/main" val="3991296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AD84C-D710-43EB-88C5-EC59AFE4DAE1}"/>
              </a:ext>
            </a:extLst>
          </p:cNvPr>
          <p:cNvSpPr>
            <a:spLocks noGrp="1"/>
          </p:cNvSpPr>
          <p:nvPr>
            <p:ph type="title"/>
          </p:nvPr>
        </p:nvSpPr>
        <p:spPr/>
        <p:txBody>
          <a:bodyPr/>
          <a:lstStyle/>
          <a:p>
            <a:r>
              <a:rPr lang="en-IN" dirty="0"/>
              <a:t>DUO – TRIO TEST</a:t>
            </a:r>
          </a:p>
        </p:txBody>
      </p:sp>
      <p:sp>
        <p:nvSpPr>
          <p:cNvPr id="3" name="Content Placeholder 2">
            <a:extLst>
              <a:ext uri="{FF2B5EF4-FFF2-40B4-BE49-F238E27FC236}">
                <a16:creationId xmlns:a16="http://schemas.microsoft.com/office/drawing/2014/main" id="{9B45B016-596E-48D3-973E-277DB8D6713F}"/>
              </a:ext>
            </a:extLst>
          </p:cNvPr>
          <p:cNvSpPr>
            <a:spLocks noGrp="1"/>
          </p:cNvSpPr>
          <p:nvPr>
            <p:ph idx="1"/>
          </p:nvPr>
        </p:nvSpPr>
        <p:spPr/>
        <p:txBody>
          <a:bodyPr>
            <a:normAutofit/>
          </a:bodyPr>
          <a:lstStyle/>
          <a:p>
            <a:r>
              <a:rPr lang="en-US" sz="2400" dirty="0"/>
              <a:t>You are given one Control sample of PRODUCT labelled as ‘R’. Along with that there are two coded test samples out of which one is identical with ‘R’ and the other is different. Tick the sample found different. </a:t>
            </a:r>
          </a:p>
          <a:p>
            <a:r>
              <a:rPr lang="en-US" sz="2400" dirty="0"/>
              <a:t> Sample code    619 _____</a:t>
            </a:r>
          </a:p>
          <a:p>
            <a:pPr marL="0" indent="0">
              <a:buNone/>
            </a:pPr>
            <a:r>
              <a:rPr lang="en-US" sz="2400" dirty="0"/>
              <a:t>                                352 _____ </a:t>
            </a:r>
          </a:p>
          <a:p>
            <a:r>
              <a:rPr lang="en-US" sz="2400" dirty="0"/>
              <a:t> Comments: </a:t>
            </a:r>
          </a:p>
          <a:p>
            <a:pPr marL="0" indent="0">
              <a:buNone/>
            </a:pPr>
            <a:r>
              <a:rPr lang="en-US" sz="2400" dirty="0"/>
              <a:t>                                                                      Name:                                Date: </a:t>
            </a:r>
            <a:endParaRPr lang="en-IN" sz="2400" dirty="0"/>
          </a:p>
        </p:txBody>
      </p:sp>
    </p:spTree>
    <p:extLst>
      <p:ext uri="{BB962C8B-B14F-4D97-AF65-F5344CB8AC3E}">
        <p14:creationId xmlns:p14="http://schemas.microsoft.com/office/powerpoint/2010/main" val="212381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1125-E5B6-4B54-8199-725A40FBB88D}"/>
              </a:ext>
            </a:extLst>
          </p:cNvPr>
          <p:cNvSpPr>
            <a:spLocks noGrp="1"/>
          </p:cNvSpPr>
          <p:nvPr>
            <p:ph type="title"/>
          </p:nvPr>
        </p:nvSpPr>
        <p:spPr/>
        <p:txBody>
          <a:bodyPr/>
          <a:lstStyle/>
          <a:p>
            <a:r>
              <a:rPr lang="en-US" dirty="0"/>
              <a:t>SENSORY EVALUATION</a:t>
            </a:r>
            <a:endParaRPr lang="en-IN" dirty="0"/>
          </a:p>
        </p:txBody>
      </p:sp>
      <p:sp>
        <p:nvSpPr>
          <p:cNvPr id="3" name="Content Placeholder 2">
            <a:extLst>
              <a:ext uri="{FF2B5EF4-FFF2-40B4-BE49-F238E27FC236}">
                <a16:creationId xmlns:a16="http://schemas.microsoft.com/office/drawing/2014/main" id="{3B53B448-3844-4C6B-AC27-A4747C90688B}"/>
              </a:ext>
            </a:extLst>
          </p:cNvPr>
          <p:cNvSpPr>
            <a:spLocks noGrp="1"/>
          </p:cNvSpPr>
          <p:nvPr>
            <p:ph idx="1"/>
          </p:nvPr>
        </p:nvSpPr>
        <p:spPr/>
        <p:txBody>
          <a:bodyPr>
            <a:normAutofit/>
          </a:bodyPr>
          <a:lstStyle/>
          <a:p>
            <a:pPr algn="just"/>
            <a:r>
              <a:rPr lang="en-US" sz="2400" dirty="0"/>
              <a:t>DEFINITION: ‘A scientific discipline used to evoke, measure, analyze and interpret reactions to those characteristics of food and materials as they are perceived by senses of sight, smell, taste, touch and hearing. ’ </a:t>
            </a:r>
          </a:p>
          <a:p>
            <a:pPr marL="0" indent="0" algn="just">
              <a:buNone/>
            </a:pPr>
            <a:r>
              <a:rPr lang="en-US" sz="2400" dirty="0"/>
              <a:t>                                                               INSTITITE OF FOOD TECHNOLOGISTS; USA</a:t>
            </a:r>
            <a:endParaRPr lang="en-IN" sz="2400" dirty="0"/>
          </a:p>
        </p:txBody>
      </p:sp>
    </p:spTree>
    <p:extLst>
      <p:ext uri="{BB962C8B-B14F-4D97-AF65-F5344CB8AC3E}">
        <p14:creationId xmlns:p14="http://schemas.microsoft.com/office/powerpoint/2010/main" val="2798573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D392-21E4-4680-A949-9C74E4D7181A}"/>
              </a:ext>
            </a:extLst>
          </p:cNvPr>
          <p:cNvSpPr>
            <a:spLocks noGrp="1"/>
          </p:cNvSpPr>
          <p:nvPr>
            <p:ph type="title"/>
          </p:nvPr>
        </p:nvSpPr>
        <p:spPr/>
        <p:txBody>
          <a:bodyPr/>
          <a:lstStyle/>
          <a:p>
            <a:r>
              <a:rPr lang="en-IN" dirty="0"/>
              <a:t>PAIRED COMPARISON TEST</a:t>
            </a:r>
          </a:p>
        </p:txBody>
      </p:sp>
      <p:sp>
        <p:nvSpPr>
          <p:cNvPr id="3" name="Content Placeholder 2">
            <a:extLst>
              <a:ext uri="{FF2B5EF4-FFF2-40B4-BE49-F238E27FC236}">
                <a16:creationId xmlns:a16="http://schemas.microsoft.com/office/drawing/2014/main" id="{EED4049A-AED3-43A7-A2A9-C8AB66719A78}"/>
              </a:ext>
            </a:extLst>
          </p:cNvPr>
          <p:cNvSpPr>
            <a:spLocks noGrp="1"/>
          </p:cNvSpPr>
          <p:nvPr>
            <p:ph idx="1"/>
          </p:nvPr>
        </p:nvSpPr>
        <p:spPr/>
        <p:txBody>
          <a:bodyPr>
            <a:noAutofit/>
          </a:bodyPr>
          <a:lstStyle/>
          <a:p>
            <a:r>
              <a:rPr lang="en-US" sz="2000" dirty="0"/>
              <a:t>The paired-comparison test (UNI EN ISO 5495) determines whether two products differ in a specified attribute, such as sweetness, crispness, redness, etc. </a:t>
            </a:r>
          </a:p>
          <a:p>
            <a:r>
              <a:rPr lang="en-US" sz="2000" dirty="0"/>
              <a:t> Two differently coded samples are presented to each panelist simultaneously . (30 &amp; more members) </a:t>
            </a:r>
          </a:p>
          <a:p>
            <a:r>
              <a:rPr lang="en-US" sz="2000" dirty="0"/>
              <a:t> The panelist chooses the one that is perceived as more intense in the specified sensory attribute. </a:t>
            </a:r>
          </a:p>
          <a:p>
            <a:r>
              <a:rPr lang="en-US" sz="2000" dirty="0"/>
              <a:t> The paired comparison implicates the “forced” choice and therefore the judges must give an answer in any case. </a:t>
            </a:r>
          </a:p>
          <a:p>
            <a:r>
              <a:rPr lang="en-US" sz="2000" dirty="0"/>
              <a:t> The chance probability associated with this test is 1/2. </a:t>
            </a:r>
          </a:p>
          <a:p>
            <a:r>
              <a:rPr lang="en-US" sz="2000" dirty="0"/>
              <a:t> Frequently used in Preference tests.</a:t>
            </a:r>
            <a:endParaRPr lang="en-IN" sz="2000" dirty="0"/>
          </a:p>
        </p:txBody>
      </p:sp>
    </p:spTree>
    <p:extLst>
      <p:ext uri="{BB962C8B-B14F-4D97-AF65-F5344CB8AC3E}">
        <p14:creationId xmlns:p14="http://schemas.microsoft.com/office/powerpoint/2010/main" val="3299967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B8E32-72FA-4B69-BADA-BC722AC9907D}"/>
              </a:ext>
            </a:extLst>
          </p:cNvPr>
          <p:cNvSpPr>
            <a:spLocks noGrp="1"/>
          </p:cNvSpPr>
          <p:nvPr>
            <p:ph type="title"/>
          </p:nvPr>
        </p:nvSpPr>
        <p:spPr/>
        <p:txBody>
          <a:bodyPr/>
          <a:lstStyle/>
          <a:p>
            <a:r>
              <a:rPr lang="en-IN" dirty="0"/>
              <a:t>PAIRED COMPARISON TEST</a:t>
            </a:r>
          </a:p>
        </p:txBody>
      </p:sp>
      <p:sp>
        <p:nvSpPr>
          <p:cNvPr id="3" name="Content Placeholder 2">
            <a:extLst>
              <a:ext uri="{FF2B5EF4-FFF2-40B4-BE49-F238E27FC236}">
                <a16:creationId xmlns:a16="http://schemas.microsoft.com/office/drawing/2014/main" id="{923F6DDE-8FBA-471F-A4B0-A8035BE3F282}"/>
              </a:ext>
            </a:extLst>
          </p:cNvPr>
          <p:cNvSpPr>
            <a:spLocks noGrp="1"/>
          </p:cNvSpPr>
          <p:nvPr>
            <p:ph idx="1"/>
          </p:nvPr>
        </p:nvSpPr>
        <p:spPr/>
        <p:txBody>
          <a:bodyPr/>
          <a:lstStyle/>
          <a:p>
            <a:pPr marL="0" indent="0">
              <a:buNone/>
            </a:pPr>
            <a:r>
              <a:rPr lang="en-US" dirty="0"/>
              <a:t> </a:t>
            </a:r>
          </a:p>
          <a:p>
            <a:r>
              <a:rPr lang="en-US" sz="2400" dirty="0"/>
              <a:t>Start with the coded sample on your left. </a:t>
            </a:r>
          </a:p>
          <a:p>
            <a:r>
              <a:rPr lang="en-US" sz="2400" dirty="0"/>
              <a:t>Tick the sample that is more Better than others. </a:t>
            </a:r>
          </a:p>
          <a:p>
            <a:r>
              <a:rPr lang="en-US" sz="2400" dirty="0"/>
              <a:t> AB ---------</a:t>
            </a:r>
          </a:p>
          <a:p>
            <a:r>
              <a:rPr lang="en-US" sz="2400" dirty="0"/>
              <a:t>  BA --------- </a:t>
            </a:r>
          </a:p>
          <a:p>
            <a:r>
              <a:rPr lang="en-US" sz="2400" dirty="0"/>
              <a:t>Comments:                                                    Name:                                 Date:</a:t>
            </a:r>
            <a:endParaRPr lang="en-IN" sz="2400" dirty="0"/>
          </a:p>
        </p:txBody>
      </p:sp>
    </p:spTree>
    <p:extLst>
      <p:ext uri="{BB962C8B-B14F-4D97-AF65-F5344CB8AC3E}">
        <p14:creationId xmlns:p14="http://schemas.microsoft.com/office/powerpoint/2010/main" val="4271245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images">
            <a:extLst>
              <a:ext uri="{FF2B5EF4-FFF2-40B4-BE49-F238E27FC236}">
                <a16:creationId xmlns:a16="http://schemas.microsoft.com/office/drawing/2014/main" id="{C475AE07-A48E-4054-B39B-039C5C513C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791" y="1403498"/>
            <a:ext cx="6677246" cy="3923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135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B7F26-1B85-464B-9127-C438DD5488B6}"/>
              </a:ext>
            </a:extLst>
          </p:cNvPr>
          <p:cNvSpPr>
            <a:spLocks noGrp="1"/>
          </p:cNvSpPr>
          <p:nvPr>
            <p:ph type="title"/>
          </p:nvPr>
        </p:nvSpPr>
        <p:spPr/>
        <p:txBody>
          <a:bodyPr/>
          <a:lstStyle/>
          <a:p>
            <a:r>
              <a:rPr lang="en-IN" dirty="0"/>
              <a:t>HUMAN SENSES</a:t>
            </a:r>
          </a:p>
        </p:txBody>
      </p:sp>
      <p:sp>
        <p:nvSpPr>
          <p:cNvPr id="3" name="Content Placeholder 2">
            <a:extLst>
              <a:ext uri="{FF2B5EF4-FFF2-40B4-BE49-F238E27FC236}">
                <a16:creationId xmlns:a16="http://schemas.microsoft.com/office/drawing/2014/main" id="{066CA2FE-4F52-4FA4-80ED-6E6F0E727398}"/>
              </a:ext>
            </a:extLst>
          </p:cNvPr>
          <p:cNvSpPr>
            <a:spLocks noGrp="1"/>
          </p:cNvSpPr>
          <p:nvPr>
            <p:ph idx="1"/>
          </p:nvPr>
        </p:nvSpPr>
        <p:spPr/>
        <p:txBody>
          <a:bodyPr>
            <a:normAutofit/>
          </a:bodyPr>
          <a:lstStyle/>
          <a:p>
            <a:pPr marL="0" indent="0" algn="just">
              <a:buNone/>
            </a:pPr>
            <a:r>
              <a:rPr lang="en-US" sz="2000" dirty="0"/>
              <a:t>   ‘Sense’ may be described as the physiological perception of a stimuli. </a:t>
            </a:r>
          </a:p>
          <a:p>
            <a:pPr marL="0" indent="0" algn="just">
              <a:buNone/>
            </a:pPr>
            <a:r>
              <a:rPr lang="en-US" sz="2000" dirty="0"/>
              <a:t>   There are 5 senses in human beings: </a:t>
            </a:r>
          </a:p>
          <a:p>
            <a:pPr algn="just"/>
            <a:r>
              <a:rPr lang="en-US" sz="2000" dirty="0"/>
              <a:t> Sight : Ability of the eye and brain to detect electromagnetic waves within the visible range of light and interpret the image. </a:t>
            </a:r>
          </a:p>
          <a:p>
            <a:pPr algn="just"/>
            <a:r>
              <a:rPr lang="en-US" sz="2000" dirty="0"/>
              <a:t> Hearing : Sense of sound. When vibrations propagating through a medium (e.g. air) are detected by the brain, sound is perceived. </a:t>
            </a:r>
          </a:p>
          <a:p>
            <a:pPr algn="just"/>
            <a:r>
              <a:rPr lang="en-US" sz="2000" dirty="0"/>
              <a:t> Touch : Sense of pressure perception, mostly in the skin / tongue.</a:t>
            </a:r>
          </a:p>
          <a:p>
            <a:pPr algn="just"/>
            <a:r>
              <a:rPr lang="en-US" sz="2000" dirty="0"/>
              <a:t>  Taste </a:t>
            </a:r>
          </a:p>
          <a:p>
            <a:pPr algn="just"/>
            <a:r>
              <a:rPr lang="en-US" sz="2000" dirty="0"/>
              <a:t> Smell</a:t>
            </a:r>
            <a:endParaRPr lang="en-IN" sz="2000" dirty="0"/>
          </a:p>
        </p:txBody>
      </p:sp>
    </p:spTree>
    <p:extLst>
      <p:ext uri="{BB962C8B-B14F-4D97-AF65-F5344CB8AC3E}">
        <p14:creationId xmlns:p14="http://schemas.microsoft.com/office/powerpoint/2010/main" val="3045108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44C22-B8AD-4B28-96FE-8201967F4AD8}"/>
              </a:ext>
            </a:extLst>
          </p:cNvPr>
          <p:cNvSpPr>
            <a:spLocks noGrp="1"/>
          </p:cNvSpPr>
          <p:nvPr>
            <p:ph type="title"/>
          </p:nvPr>
        </p:nvSpPr>
        <p:spPr/>
        <p:txBody>
          <a:bodyPr/>
          <a:lstStyle/>
          <a:p>
            <a:r>
              <a:rPr lang="en-IN" dirty="0"/>
              <a:t>HUMAN SENSES</a:t>
            </a:r>
          </a:p>
        </p:txBody>
      </p:sp>
      <p:sp>
        <p:nvSpPr>
          <p:cNvPr id="3" name="Content Placeholder 2">
            <a:extLst>
              <a:ext uri="{FF2B5EF4-FFF2-40B4-BE49-F238E27FC236}">
                <a16:creationId xmlns:a16="http://schemas.microsoft.com/office/drawing/2014/main" id="{92ADF6C5-563D-4A4D-81E3-FC1922A16073}"/>
              </a:ext>
            </a:extLst>
          </p:cNvPr>
          <p:cNvSpPr>
            <a:spLocks noGrp="1"/>
          </p:cNvSpPr>
          <p:nvPr>
            <p:ph idx="1"/>
          </p:nvPr>
        </p:nvSpPr>
        <p:spPr/>
        <p:txBody>
          <a:bodyPr>
            <a:normAutofit fontScale="92500"/>
          </a:bodyPr>
          <a:lstStyle/>
          <a:p>
            <a:pPr marL="0" indent="0" algn="just">
              <a:buNone/>
            </a:pPr>
            <a:r>
              <a:rPr lang="en-US" sz="2400" dirty="0"/>
              <a:t>TASTE / GUSTATION: This is a "chemical" sense. The receptors (buds) in the tongue can distinguish 5 tastes: </a:t>
            </a:r>
          </a:p>
          <a:p>
            <a:pPr algn="just"/>
            <a:r>
              <a:rPr lang="en-US" sz="2400" dirty="0"/>
              <a:t> Sweet </a:t>
            </a:r>
          </a:p>
          <a:p>
            <a:pPr algn="just"/>
            <a:r>
              <a:rPr lang="en-US" sz="2400" dirty="0"/>
              <a:t> Salt </a:t>
            </a:r>
          </a:p>
          <a:p>
            <a:pPr algn="just"/>
            <a:r>
              <a:rPr lang="en-US" sz="2400" dirty="0"/>
              <a:t> Sour </a:t>
            </a:r>
          </a:p>
          <a:p>
            <a:pPr algn="just"/>
            <a:r>
              <a:rPr lang="en-US" sz="2400" dirty="0"/>
              <a:t> Bitter </a:t>
            </a:r>
          </a:p>
          <a:p>
            <a:pPr algn="just"/>
            <a:r>
              <a:rPr lang="en-US" sz="2400" dirty="0"/>
              <a:t> Umami : a </a:t>
            </a:r>
            <a:r>
              <a:rPr lang="en-US" sz="2400" dirty="0" err="1"/>
              <a:t>savoury</a:t>
            </a:r>
            <a:r>
              <a:rPr lang="en-US" sz="2400" dirty="0"/>
              <a:t> and subtle taste that is associated with a soupy or </a:t>
            </a:r>
            <a:r>
              <a:rPr lang="en-US" sz="2400" dirty="0" err="1"/>
              <a:t>brothy</a:t>
            </a:r>
            <a:r>
              <a:rPr lang="en-US" sz="2400" dirty="0"/>
              <a:t> note. The receptors on the tongue identify the glutamic acid residues in the food.</a:t>
            </a:r>
            <a:endParaRPr lang="en-IN" sz="2400" dirty="0"/>
          </a:p>
        </p:txBody>
      </p:sp>
    </p:spTree>
    <p:extLst>
      <p:ext uri="{BB962C8B-B14F-4D97-AF65-F5344CB8AC3E}">
        <p14:creationId xmlns:p14="http://schemas.microsoft.com/office/powerpoint/2010/main" val="1918059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E3F0F-65CE-4AD3-8923-05A25AEB874B}"/>
              </a:ext>
            </a:extLst>
          </p:cNvPr>
          <p:cNvSpPr>
            <a:spLocks noGrp="1"/>
          </p:cNvSpPr>
          <p:nvPr>
            <p:ph type="title"/>
          </p:nvPr>
        </p:nvSpPr>
        <p:spPr/>
        <p:txBody>
          <a:bodyPr/>
          <a:lstStyle/>
          <a:p>
            <a:r>
              <a:rPr lang="en-IN" dirty="0"/>
              <a:t>TASTE SYSTEM</a:t>
            </a:r>
          </a:p>
        </p:txBody>
      </p:sp>
      <p:sp>
        <p:nvSpPr>
          <p:cNvPr id="3" name="Content Placeholder 2">
            <a:extLst>
              <a:ext uri="{FF2B5EF4-FFF2-40B4-BE49-F238E27FC236}">
                <a16:creationId xmlns:a16="http://schemas.microsoft.com/office/drawing/2014/main" id="{522A915A-28C4-4317-B954-83706A70316C}"/>
              </a:ext>
            </a:extLst>
          </p:cNvPr>
          <p:cNvSpPr>
            <a:spLocks noGrp="1"/>
          </p:cNvSpPr>
          <p:nvPr>
            <p:ph idx="1"/>
          </p:nvPr>
        </p:nvSpPr>
        <p:spPr/>
        <p:txBody>
          <a:bodyPr/>
          <a:lstStyle/>
          <a:p>
            <a:r>
              <a:rPr lang="en-US" dirty="0"/>
              <a:t> The tongue is the main taste receptor. </a:t>
            </a:r>
          </a:p>
          <a:p>
            <a:r>
              <a:rPr lang="en-US" dirty="0"/>
              <a:t> The structures that give the tongue its rough structure with raised protrusions on the surface are called papillae. Four types of papillae present in the human tongue:</a:t>
            </a:r>
          </a:p>
          <a:p>
            <a:pPr>
              <a:buFont typeface="Wingdings" panose="05000000000000000000" pitchFamily="2" charset="2"/>
              <a:buChar char="Ø"/>
            </a:pPr>
            <a:r>
              <a:rPr lang="en-US" dirty="0"/>
              <a:t>Fungiform papillae</a:t>
            </a:r>
          </a:p>
          <a:p>
            <a:pPr>
              <a:buFont typeface="Wingdings" panose="05000000000000000000" pitchFamily="2" charset="2"/>
              <a:buChar char="Ø"/>
            </a:pPr>
            <a:r>
              <a:rPr lang="en-US" dirty="0"/>
              <a:t>  Fili form papillae </a:t>
            </a:r>
          </a:p>
          <a:p>
            <a:pPr>
              <a:buFont typeface="Wingdings" panose="05000000000000000000" pitchFamily="2" charset="2"/>
              <a:buChar char="Ø"/>
            </a:pPr>
            <a:r>
              <a:rPr lang="en-US" dirty="0"/>
              <a:t> Foliate papillae </a:t>
            </a:r>
          </a:p>
          <a:p>
            <a:pPr>
              <a:buFont typeface="Wingdings" panose="05000000000000000000" pitchFamily="2" charset="2"/>
              <a:buChar char="Ø"/>
            </a:pPr>
            <a:r>
              <a:rPr lang="en-US" dirty="0"/>
              <a:t> Circumvallate papillae </a:t>
            </a:r>
          </a:p>
          <a:p>
            <a:r>
              <a:rPr lang="en-US" dirty="0"/>
              <a:t> Taste buds are located in all the papillae except for the Filiform papillae.</a:t>
            </a:r>
          </a:p>
          <a:p>
            <a:r>
              <a:rPr lang="en-US" dirty="0"/>
              <a:t>  Tongue contains approximately 10,000 taste buds.</a:t>
            </a:r>
            <a:endParaRPr lang="en-IN" dirty="0"/>
          </a:p>
        </p:txBody>
      </p:sp>
    </p:spTree>
    <p:extLst>
      <p:ext uri="{BB962C8B-B14F-4D97-AF65-F5344CB8AC3E}">
        <p14:creationId xmlns:p14="http://schemas.microsoft.com/office/powerpoint/2010/main" val="342946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93082-F662-4D37-8B2C-5E94789EAC39}"/>
              </a:ext>
            </a:extLst>
          </p:cNvPr>
          <p:cNvSpPr>
            <a:spLocks noGrp="1"/>
          </p:cNvSpPr>
          <p:nvPr>
            <p:ph type="title"/>
          </p:nvPr>
        </p:nvSpPr>
        <p:spPr/>
        <p:txBody>
          <a:bodyPr/>
          <a:lstStyle/>
          <a:p>
            <a:r>
              <a:rPr lang="en-IN" dirty="0"/>
              <a:t>TASTE SYSTEM</a:t>
            </a:r>
          </a:p>
        </p:txBody>
      </p:sp>
      <p:sp>
        <p:nvSpPr>
          <p:cNvPr id="3" name="Content Placeholder 2">
            <a:extLst>
              <a:ext uri="{FF2B5EF4-FFF2-40B4-BE49-F238E27FC236}">
                <a16:creationId xmlns:a16="http://schemas.microsoft.com/office/drawing/2014/main" id="{2FC850BA-878D-4A61-A162-83484DFFCC7D}"/>
              </a:ext>
            </a:extLst>
          </p:cNvPr>
          <p:cNvSpPr>
            <a:spLocks noGrp="1"/>
          </p:cNvSpPr>
          <p:nvPr>
            <p:ph idx="1"/>
          </p:nvPr>
        </p:nvSpPr>
        <p:spPr>
          <a:xfrm>
            <a:off x="685801" y="2142067"/>
            <a:ext cx="5725632" cy="3649133"/>
          </a:xfrm>
        </p:spPr>
        <p:txBody>
          <a:bodyPr>
            <a:normAutofit lnSpcReduction="10000"/>
          </a:bodyPr>
          <a:lstStyle/>
          <a:p>
            <a:pPr marL="0" indent="0">
              <a:buNone/>
            </a:pPr>
            <a:r>
              <a:rPr lang="en-US" dirty="0"/>
              <a:t>TONGUE SURFACE WITH PAPILLAE </a:t>
            </a:r>
          </a:p>
          <a:p>
            <a:r>
              <a:rPr lang="en-US" dirty="0"/>
              <a:t> Each taste bud has taste cells that extend into the taste pore. </a:t>
            </a:r>
          </a:p>
          <a:p>
            <a:r>
              <a:rPr lang="en-US" dirty="0"/>
              <a:t> Every taste cell is associated with one or more nerve </a:t>
            </a:r>
            <a:r>
              <a:rPr lang="en-US" dirty="0" err="1"/>
              <a:t>fibres</a:t>
            </a:r>
            <a:r>
              <a:rPr lang="en-US" dirty="0"/>
              <a:t>. </a:t>
            </a:r>
          </a:p>
          <a:p>
            <a:r>
              <a:rPr lang="en-US" dirty="0"/>
              <a:t> when chemicals from food contact the tips of taste cells, Ion movement across the membrane of taste cells takes place to cause transduction.</a:t>
            </a:r>
          </a:p>
          <a:p>
            <a:r>
              <a:rPr lang="en-US" dirty="0"/>
              <a:t>  These signals reach the spinal cord through many pathways and then go to the Thalamus. </a:t>
            </a:r>
          </a:p>
          <a:p>
            <a:r>
              <a:rPr lang="en-US" dirty="0"/>
              <a:t> The brain detects the taste of the food. </a:t>
            </a:r>
            <a:endParaRPr lang="en-IN" dirty="0"/>
          </a:p>
        </p:txBody>
      </p:sp>
      <p:sp>
        <p:nvSpPr>
          <p:cNvPr id="4" name="AutoShape 2" descr="See the source image">
            <a:extLst>
              <a:ext uri="{FF2B5EF4-FFF2-40B4-BE49-F238E27FC236}">
                <a16:creationId xmlns:a16="http://schemas.microsoft.com/office/drawing/2014/main" id="{3C4A66E2-0FD1-4475-AFDA-3366AE7A0BC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4" descr="See the source image">
            <a:extLst>
              <a:ext uri="{FF2B5EF4-FFF2-40B4-BE49-F238E27FC236}">
                <a16:creationId xmlns:a16="http://schemas.microsoft.com/office/drawing/2014/main" id="{6F81AB74-AD52-4E61-8848-0D2CDE73C6A3}"/>
              </a:ext>
            </a:extLst>
          </p:cNvPr>
          <p:cNvSpPr>
            <a:spLocks noChangeAspect="1" noChangeArrowheads="1"/>
          </p:cNvSpPr>
          <p:nvPr/>
        </p:nvSpPr>
        <p:spPr bwMode="auto">
          <a:xfrm>
            <a:off x="6096000" y="3428999"/>
            <a:ext cx="304800" cy="7389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32" name="Picture 8" descr="Image result for tongue taste map">
            <a:extLst>
              <a:ext uri="{FF2B5EF4-FFF2-40B4-BE49-F238E27FC236}">
                <a16:creationId xmlns:a16="http://schemas.microsoft.com/office/drawing/2014/main" id="{CC40E63D-EEBB-4517-A628-05356F169B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0698" y="1988288"/>
            <a:ext cx="3608534" cy="400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84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05E7F-CCD4-4DAB-AA34-6CF27968A65A}"/>
              </a:ext>
            </a:extLst>
          </p:cNvPr>
          <p:cNvSpPr>
            <a:spLocks noGrp="1"/>
          </p:cNvSpPr>
          <p:nvPr>
            <p:ph type="title"/>
          </p:nvPr>
        </p:nvSpPr>
        <p:spPr/>
        <p:txBody>
          <a:bodyPr/>
          <a:lstStyle/>
          <a:p>
            <a:r>
              <a:rPr lang="en-IN" dirty="0"/>
              <a:t>TASTE</a:t>
            </a:r>
          </a:p>
        </p:txBody>
      </p:sp>
      <p:sp>
        <p:nvSpPr>
          <p:cNvPr id="3" name="Content Placeholder 2">
            <a:extLst>
              <a:ext uri="{FF2B5EF4-FFF2-40B4-BE49-F238E27FC236}">
                <a16:creationId xmlns:a16="http://schemas.microsoft.com/office/drawing/2014/main" id="{C4AEFB5E-6B25-4DB8-AB70-B4AEB828FE7F}"/>
              </a:ext>
            </a:extLst>
          </p:cNvPr>
          <p:cNvSpPr>
            <a:spLocks noGrp="1"/>
          </p:cNvSpPr>
          <p:nvPr>
            <p:ph idx="1"/>
          </p:nvPr>
        </p:nvSpPr>
        <p:spPr/>
        <p:txBody>
          <a:bodyPr>
            <a:normAutofit/>
          </a:bodyPr>
          <a:lstStyle/>
          <a:p>
            <a:pPr algn="just"/>
            <a:r>
              <a:rPr lang="en-US" sz="2400" dirty="0"/>
              <a:t>Taste is expressed in terms of a food being </a:t>
            </a:r>
          </a:p>
          <a:p>
            <a:pPr marL="0" indent="0" algn="just">
              <a:buNone/>
            </a:pPr>
            <a:r>
              <a:rPr lang="en-US" sz="2400" dirty="0"/>
              <a:t>sweet    cool     bitter      umami     zesty     warm    hot     tangy   sour    sharp    rich    salty    bland   rancid    tart     acidic    strong    citrus    mild   </a:t>
            </a:r>
            <a:r>
              <a:rPr lang="en-US" sz="2400" dirty="0" err="1"/>
              <a:t>savoury</a:t>
            </a:r>
            <a:r>
              <a:rPr lang="en-US" sz="2400" dirty="0"/>
              <a:t>    spicy    metallic   weak</a:t>
            </a:r>
            <a:endParaRPr lang="en-IN" sz="2400" dirty="0"/>
          </a:p>
        </p:txBody>
      </p:sp>
    </p:spTree>
    <p:extLst>
      <p:ext uri="{BB962C8B-B14F-4D97-AF65-F5344CB8AC3E}">
        <p14:creationId xmlns:p14="http://schemas.microsoft.com/office/powerpoint/2010/main" val="120427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8248F-BF2A-43E1-9132-32E5CF3467AA}"/>
              </a:ext>
            </a:extLst>
          </p:cNvPr>
          <p:cNvSpPr>
            <a:spLocks noGrp="1"/>
          </p:cNvSpPr>
          <p:nvPr>
            <p:ph type="title"/>
          </p:nvPr>
        </p:nvSpPr>
        <p:spPr/>
        <p:txBody>
          <a:bodyPr/>
          <a:lstStyle/>
          <a:p>
            <a:r>
              <a:rPr lang="en-IN" dirty="0"/>
              <a:t>SMELL / ODOUR</a:t>
            </a:r>
          </a:p>
        </p:txBody>
      </p:sp>
      <p:sp>
        <p:nvSpPr>
          <p:cNvPr id="3" name="Content Placeholder 2">
            <a:extLst>
              <a:ext uri="{FF2B5EF4-FFF2-40B4-BE49-F238E27FC236}">
                <a16:creationId xmlns:a16="http://schemas.microsoft.com/office/drawing/2014/main" id="{BAA0389E-0F72-4A6F-9399-9639A4611F63}"/>
              </a:ext>
            </a:extLst>
          </p:cNvPr>
          <p:cNvSpPr>
            <a:spLocks noGrp="1"/>
          </p:cNvSpPr>
          <p:nvPr>
            <p:ph idx="1"/>
          </p:nvPr>
        </p:nvSpPr>
        <p:spPr/>
        <p:txBody>
          <a:bodyPr>
            <a:normAutofit/>
          </a:bodyPr>
          <a:lstStyle/>
          <a:p>
            <a:pPr algn="just"/>
            <a:r>
              <a:rPr lang="en-US" sz="2000" dirty="0"/>
              <a:t>The nose detects volatile aromas released from food. A specific </a:t>
            </a:r>
            <a:r>
              <a:rPr lang="en-US" sz="2000" dirty="0" err="1"/>
              <a:t>odour</a:t>
            </a:r>
            <a:r>
              <a:rPr lang="en-US" sz="2000" dirty="0"/>
              <a:t> may be described for a particular food, e.g. green, cheesy, nutty etc. The intensity can also be recorded. </a:t>
            </a:r>
          </a:p>
          <a:p>
            <a:pPr algn="just"/>
            <a:r>
              <a:rPr lang="en-US" sz="2000" dirty="0"/>
              <a:t> </a:t>
            </a:r>
            <a:r>
              <a:rPr lang="en-US" sz="2000" dirty="0" err="1"/>
              <a:t>Odour</a:t>
            </a:r>
            <a:r>
              <a:rPr lang="en-US" sz="2000" dirty="0"/>
              <a:t> and taste of a food together produce the </a:t>
            </a:r>
            <a:r>
              <a:rPr lang="en-US" sz="2000" dirty="0" err="1"/>
              <a:t>flavour</a:t>
            </a:r>
            <a:r>
              <a:rPr lang="en-US" sz="2000" dirty="0"/>
              <a:t> of a food. Due to this mechanism, people suffering from cold find it difficult to determine the </a:t>
            </a:r>
            <a:r>
              <a:rPr lang="en-US" sz="2000" dirty="0" err="1"/>
              <a:t>flavours</a:t>
            </a:r>
            <a:r>
              <a:rPr lang="en-US" sz="2000" dirty="0"/>
              <a:t> in foods.</a:t>
            </a:r>
          </a:p>
          <a:p>
            <a:pPr algn="just"/>
            <a:r>
              <a:rPr lang="en-US" sz="2000" dirty="0"/>
              <a:t>  Usually </a:t>
            </a:r>
            <a:r>
              <a:rPr lang="en-US" sz="2000" dirty="0" err="1"/>
              <a:t>odours</a:t>
            </a:r>
            <a:r>
              <a:rPr lang="en-US" sz="2000" dirty="0"/>
              <a:t> are described as  </a:t>
            </a:r>
          </a:p>
          <a:p>
            <a:pPr marL="0" indent="0" algn="just">
              <a:buNone/>
            </a:pPr>
            <a:r>
              <a:rPr lang="en-US" sz="2000" dirty="0"/>
              <a:t>  aromatic   pungent   spicy   woody   floral   bland   green  citrus like earthy   rancid   </a:t>
            </a:r>
            <a:r>
              <a:rPr lang="en-US" sz="2000" dirty="0" err="1"/>
              <a:t>savoury</a:t>
            </a:r>
            <a:r>
              <a:rPr lang="en-US" sz="2000" dirty="0"/>
              <a:t>   leathery   rotten   tart   oily   creamy   acrid   strong   mild   buttery   musty weak    scented   mossy   fragrant</a:t>
            </a:r>
            <a:endParaRPr lang="en-IN" sz="2000" dirty="0"/>
          </a:p>
        </p:txBody>
      </p:sp>
    </p:spTree>
    <p:extLst>
      <p:ext uri="{BB962C8B-B14F-4D97-AF65-F5344CB8AC3E}">
        <p14:creationId xmlns:p14="http://schemas.microsoft.com/office/powerpoint/2010/main" val="1086598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367</TotalTime>
  <Words>2339</Words>
  <Application>Microsoft Office PowerPoint</Application>
  <PresentationFormat>Widescreen</PresentationFormat>
  <Paragraphs>196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Courier New</vt:lpstr>
      <vt:lpstr>Wingdings</vt:lpstr>
      <vt:lpstr>Celestial</vt:lpstr>
      <vt:lpstr>SENSORY EVALUATION ….. Basics of Sensory evaluation, Tools, Techniques, Methods  </vt:lpstr>
      <vt:lpstr>SENSORY EVALUATION</vt:lpstr>
      <vt:lpstr>SENSORY EVALUATION</vt:lpstr>
      <vt:lpstr>HUMAN SENSES</vt:lpstr>
      <vt:lpstr>HUMAN SENSES</vt:lpstr>
      <vt:lpstr>TASTE SYSTEM</vt:lpstr>
      <vt:lpstr>TASTE SYSTEM</vt:lpstr>
      <vt:lpstr>TASTE</vt:lpstr>
      <vt:lpstr>SMELL / ODOUR</vt:lpstr>
      <vt:lpstr>SCIENCE OF SMELL : OLFACTION</vt:lpstr>
      <vt:lpstr>SCIENCE OF SMELL : OLFACTION</vt:lpstr>
      <vt:lpstr>SENSORY PROCESS</vt:lpstr>
      <vt:lpstr>SENSORY PROCESS</vt:lpstr>
      <vt:lpstr>SENSORY EVALUATION : NEED</vt:lpstr>
      <vt:lpstr>SENSORY EVALUATION : USES</vt:lpstr>
      <vt:lpstr>SENSORY EVALUATION : plan</vt:lpstr>
      <vt:lpstr>SENSORY EVALUATION : REQUIREMENT</vt:lpstr>
      <vt:lpstr>SENSORY ANALYSIS BOOTHS</vt:lpstr>
      <vt:lpstr>SENSORY METHODS</vt:lpstr>
      <vt:lpstr>SELECTION OF PANEL MEMBERS</vt:lpstr>
      <vt:lpstr>SENSORY PANEL MEMBERS</vt:lpstr>
      <vt:lpstr>SENSORY METHODS</vt:lpstr>
      <vt:lpstr>DISCRIMINATORY TESTS</vt:lpstr>
      <vt:lpstr>HEDONIC TEST</vt:lpstr>
      <vt:lpstr>HEDONIC SCALE</vt:lpstr>
      <vt:lpstr>TRIANGLE TEST</vt:lpstr>
      <vt:lpstr>TRIANGLE TEST</vt:lpstr>
      <vt:lpstr>DUO – TRIO TEST</vt:lpstr>
      <vt:lpstr>DUO – TRIO TEST</vt:lpstr>
      <vt:lpstr>PAIRED COMPARISON TEST</vt:lpstr>
      <vt:lpstr>PAIRED COMPARISON TEST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SENSORY EVALUATION ….. Basics of Sensory evaluation, Tools, Techniques, Methods and Interpretation </dc:title>
  <dc:creator>DR.VK SINGH</dc:creator>
  <cp:lastModifiedBy>DR.VK SINGH</cp:lastModifiedBy>
  <cp:revision>123</cp:revision>
  <dcterms:created xsi:type="dcterms:W3CDTF">2020-04-10T15:00:30Z</dcterms:created>
  <dcterms:modified xsi:type="dcterms:W3CDTF">2020-04-16T13:53:46Z</dcterms:modified>
</cp:coreProperties>
</file>