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6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1" r:id="rId6"/>
    <p:sldId id="260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72A7FB-BD20-4C70-80DB-23F0416D2DB1}" type="datetimeFigureOut">
              <a:rPr lang="en-IN" smtClean="0"/>
              <a:t>16-04-2020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9737CA-2716-4CC3-806D-8CA66A46C51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370034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74835-5C71-480F-AB39-A73EF327C8C6}" type="datetime1">
              <a:rPr lang="en-IN" smtClean="0"/>
              <a:t>16-04-2020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A2778-8584-44A9-8C6F-F719CC27411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79499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69020-DB65-4F7B-80CA-9BE5499FE08E}" type="datetime1">
              <a:rPr lang="en-IN" smtClean="0"/>
              <a:t>16-04-2020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A2778-8584-44A9-8C6F-F719CC27411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88035706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69020-DB65-4F7B-80CA-9BE5499FE08E}" type="datetime1">
              <a:rPr lang="en-IN" smtClean="0"/>
              <a:t>16-04-2020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A2778-8584-44A9-8C6F-F719CC27411E}" type="slidenum">
              <a:rPr lang="en-IN" smtClean="0"/>
              <a:t>‹#›</a:t>
            </a:fld>
            <a:endParaRPr lang="en-IN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26406615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69020-DB65-4F7B-80CA-9BE5499FE08E}" type="datetime1">
              <a:rPr lang="en-IN" smtClean="0"/>
              <a:t>16-04-2020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A2778-8584-44A9-8C6F-F719CC27411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29343386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69020-DB65-4F7B-80CA-9BE5499FE08E}" type="datetime1">
              <a:rPr lang="en-IN" smtClean="0"/>
              <a:t>16-04-2020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A2778-8584-44A9-8C6F-F719CC27411E}" type="slidenum">
              <a:rPr lang="en-IN" smtClean="0"/>
              <a:t>‹#›</a:t>
            </a:fld>
            <a:endParaRPr lang="en-IN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41640767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69020-DB65-4F7B-80CA-9BE5499FE08E}" type="datetime1">
              <a:rPr lang="en-IN" smtClean="0"/>
              <a:t>16-04-2020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A2778-8584-44A9-8C6F-F719CC27411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33907883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F37BD-AC64-4C45-BB7B-9CD32D863FF1}" type="datetime1">
              <a:rPr lang="en-IN" smtClean="0"/>
              <a:t>16-04-2020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A2778-8584-44A9-8C6F-F719CC27411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729984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61D7B-C9DD-47C5-A996-1BABE9AA51C6}" type="datetime1">
              <a:rPr lang="en-IN" smtClean="0"/>
              <a:t>16-04-2020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A2778-8584-44A9-8C6F-F719CC27411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32489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86A0D-F352-448F-A7F8-B3479B5CCC22}" type="datetime1">
              <a:rPr lang="en-IN" smtClean="0"/>
              <a:t>16-04-2020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A2778-8584-44A9-8C6F-F719CC27411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63941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BB15D-2D9C-4BEE-8A7C-2CFE73D32D83}" type="datetime1">
              <a:rPr lang="en-IN" smtClean="0"/>
              <a:t>16-04-2020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A2778-8584-44A9-8C6F-F719CC27411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76152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4FBB0-D036-4871-961C-2889907962EC}" type="datetime1">
              <a:rPr lang="en-IN" smtClean="0"/>
              <a:t>16-04-2020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A2778-8584-44A9-8C6F-F719CC27411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10624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F84E1-173C-4C21-AFBF-480300698010}" type="datetime1">
              <a:rPr lang="en-IN" smtClean="0"/>
              <a:t>16-04-2020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A2778-8584-44A9-8C6F-F719CC27411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66156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EAA7D-1C06-4D72-B6BD-3F2538276853}" type="datetime1">
              <a:rPr lang="en-IN" smtClean="0"/>
              <a:t>16-04-2020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A2778-8584-44A9-8C6F-F719CC27411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50960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34CD3-D305-4EDD-AF9D-54944E2C2BD2}" type="datetime1">
              <a:rPr lang="en-IN" smtClean="0"/>
              <a:t>16-04-2020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A2778-8584-44A9-8C6F-F719CC27411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48467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DF2B4-1C62-4A95-AA36-684B7E285788}" type="datetime1">
              <a:rPr lang="en-IN" smtClean="0"/>
              <a:t>16-04-2020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A2778-8584-44A9-8C6F-F719CC27411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65458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1DB8B-1029-4731-8667-20E968249DA0}" type="datetime1">
              <a:rPr lang="en-IN" smtClean="0"/>
              <a:t>16-04-2020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A2778-8584-44A9-8C6F-F719CC27411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24098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B69020-DB65-4F7B-80CA-9BE5499FE08E}" type="datetime1">
              <a:rPr lang="en-IN" smtClean="0"/>
              <a:t>16-04-2020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7EA2778-8584-44A9-8C6F-F719CC27411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95229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  <p:sldLayoutId id="2147483748" r:id="rId12"/>
    <p:sldLayoutId id="2147483749" r:id="rId13"/>
    <p:sldLayoutId id="2147483750" r:id="rId14"/>
    <p:sldLayoutId id="2147483751" r:id="rId15"/>
    <p:sldLayoutId id="2147483752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g"/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epcolloids.com/products-and-specifications/alginic-acid/" TargetMode="External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Carrot" TargetMode="External"/><Relationship Id="rId2" Type="http://schemas.openxmlformats.org/officeDocument/2006/relationships/hyperlink" Target="https://en.wikipedia.org/wiki/Apricot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73A64F-1528-4AF3-9C08-3ED0AFAA4E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257938" y="1095076"/>
            <a:ext cx="7766936" cy="1646302"/>
          </a:xfrm>
        </p:spPr>
        <p:txBody>
          <a:bodyPr/>
          <a:lstStyle/>
          <a:p>
            <a:r>
              <a:rPr lang="en-IN" dirty="0">
                <a:highlight>
                  <a:srgbClr val="FFFF00"/>
                </a:highlight>
              </a:rPr>
              <a:t>STABILIZERS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A82FCB-3590-47EF-9854-DD972969EC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417425" y="2880550"/>
            <a:ext cx="7766936" cy="1096899"/>
          </a:xfrm>
        </p:spPr>
        <p:txBody>
          <a:bodyPr>
            <a:normAutofit/>
          </a:bodyPr>
          <a:lstStyle/>
          <a:p>
            <a:r>
              <a:rPr lang="en-IN" sz="2400" dirty="0">
                <a:highlight>
                  <a:srgbClr val="FFFF00"/>
                </a:highlight>
              </a:rPr>
              <a:t>   Dairy Technology</a:t>
            </a:r>
          </a:p>
          <a:p>
            <a:r>
              <a:rPr lang="en-IN" sz="2400" dirty="0" err="1">
                <a:highlight>
                  <a:srgbClr val="FFFF00"/>
                </a:highlight>
              </a:rPr>
              <a:t>B.K.Singh,Dairy</a:t>
            </a:r>
            <a:r>
              <a:rPr lang="en-IN" sz="2400">
                <a:highlight>
                  <a:srgbClr val="FFFF00"/>
                </a:highlight>
              </a:rPr>
              <a:t> Technology</a:t>
            </a:r>
          </a:p>
          <a:p>
            <a:endParaRPr lang="en-IN" sz="2400" dirty="0">
              <a:highlight>
                <a:srgbClr val="FFFF00"/>
              </a:highlight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0BF343-44D3-480A-825C-09EF0EF512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A2778-8584-44A9-8C6F-F719CC27411E}" type="slidenum">
              <a:rPr lang="en-IN" smtClean="0"/>
              <a:t>1</a:t>
            </a:fld>
            <a:endParaRPr lang="en-IN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E98811C-9580-4629-8334-940E27695E9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131" y="3923414"/>
            <a:ext cx="4074186" cy="267159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1446A79-330A-4E37-95C5-9EE8887222E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1377" y="3683063"/>
            <a:ext cx="3483491" cy="264670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7FFD87A2-0FE9-406E-A9F8-66FD0C6BF37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2925" y="3652623"/>
            <a:ext cx="3411943" cy="2942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71515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D7AB21D-4D8D-4FAB-A05A-BB61273666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A2778-8584-44A9-8C6F-F719CC27411E}" type="slidenum">
              <a:rPr lang="en-IN" smtClean="0"/>
              <a:t>10</a:t>
            </a:fld>
            <a:endParaRPr lang="en-IN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1345C51-62D0-43CE-B1F8-931A85FE25CC}"/>
              </a:ext>
            </a:extLst>
          </p:cNvPr>
          <p:cNvSpPr/>
          <p:nvPr/>
        </p:nvSpPr>
        <p:spPr>
          <a:xfrm>
            <a:off x="3717928" y="1532492"/>
            <a:ext cx="20697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2400" dirty="0">
                <a:solidFill>
                  <a:schemeClr val="accent5">
                    <a:lumMod val="50000"/>
                  </a:schemeClr>
                </a:solidFill>
                <a:highlight>
                  <a:srgbClr val="00FF00"/>
                </a:highlight>
              </a:rPr>
              <a:t> Xanthan gum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F4E53EE-75DB-4318-A793-BBF3D84A88A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6781" y="2356381"/>
            <a:ext cx="3923413" cy="274724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693C136-4876-49E9-AFB8-0693D10013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6881" y="3019646"/>
            <a:ext cx="2647950" cy="18288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A6046A6-C75F-4469-B182-56602795E3A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1944" y="2325213"/>
            <a:ext cx="4101957" cy="2733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06213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67D4E0D-F56A-46D3-B889-342FFADF7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A2778-8584-44A9-8C6F-F719CC27411E}" type="slidenum">
              <a:rPr lang="en-IN" smtClean="0"/>
              <a:t>11</a:t>
            </a:fld>
            <a:endParaRPr lang="en-IN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4191D83-AFE2-4643-91E6-FA2741B1D334}"/>
              </a:ext>
            </a:extLst>
          </p:cNvPr>
          <p:cNvSpPr/>
          <p:nvPr/>
        </p:nvSpPr>
        <p:spPr>
          <a:xfrm>
            <a:off x="3080867" y="1426167"/>
            <a:ext cx="48478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dirty="0">
                <a:solidFill>
                  <a:schemeClr val="accent5">
                    <a:lumMod val="50000"/>
                  </a:schemeClr>
                </a:solidFill>
                <a:highlight>
                  <a:srgbClr val="00FF00"/>
                </a:highlight>
              </a:rPr>
              <a:t> </a:t>
            </a:r>
            <a:r>
              <a:rPr lang="en-IN" sz="2400" dirty="0">
                <a:solidFill>
                  <a:schemeClr val="accent5">
                    <a:lumMod val="50000"/>
                  </a:schemeClr>
                </a:solidFill>
                <a:highlight>
                  <a:srgbClr val="00FF00"/>
                </a:highlight>
              </a:rPr>
              <a:t>Sodium Carboxymethyl Cellulose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816F1E2-5F52-4CFC-830C-43029EBFFE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3051" y="2730350"/>
            <a:ext cx="3776162" cy="2784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50046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067787A-0B84-429F-A871-A6F8EFAB06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A2778-8584-44A9-8C6F-F719CC27411E}" type="slidenum">
              <a:rPr lang="en-IN" smtClean="0"/>
              <a:t>12</a:t>
            </a:fld>
            <a:endParaRPr lang="en-IN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E6BE4C3-D6DB-4874-8F18-9AC88C64C596}"/>
              </a:ext>
            </a:extLst>
          </p:cNvPr>
          <p:cNvSpPr/>
          <p:nvPr/>
        </p:nvSpPr>
        <p:spPr>
          <a:xfrm>
            <a:off x="5051078" y="681888"/>
            <a:ext cx="12859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2400" dirty="0">
                <a:solidFill>
                  <a:schemeClr val="accent5">
                    <a:lumMod val="50000"/>
                  </a:schemeClr>
                </a:solidFill>
                <a:highlight>
                  <a:srgbClr val="00FF00"/>
                </a:highlight>
              </a:rPr>
              <a:t> </a:t>
            </a:r>
            <a:r>
              <a:rPr lang="en-IN" sz="2400" dirty="0" err="1">
                <a:solidFill>
                  <a:schemeClr val="accent5">
                    <a:lumMod val="50000"/>
                  </a:schemeClr>
                </a:solidFill>
                <a:highlight>
                  <a:srgbClr val="00FF00"/>
                </a:highlight>
              </a:rPr>
              <a:t>Gelatin</a:t>
            </a:r>
            <a:endParaRPr lang="en-IN" sz="2400" dirty="0">
              <a:solidFill>
                <a:schemeClr val="accent5">
                  <a:lumMod val="50000"/>
                </a:schemeClr>
              </a:solidFill>
              <a:highlight>
                <a:srgbClr val="00FF00"/>
              </a:highlight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2172755-F92E-4505-8AEC-5225D8B555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6002" y="2942782"/>
            <a:ext cx="3688110" cy="215840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6E57D41-2AC0-4C9E-AF15-746CABEEA02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9261" y="2942782"/>
            <a:ext cx="3333418" cy="2158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28711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60778CA-4E20-4EF6-9D2F-8B009B896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A2778-8584-44A9-8C6F-F719CC27411E}" type="slidenum">
              <a:rPr lang="en-IN" smtClean="0"/>
              <a:t>13</a:t>
            </a:fld>
            <a:endParaRPr lang="en-IN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07BE1C7-6D85-4488-9A70-79509A225F8D}"/>
              </a:ext>
            </a:extLst>
          </p:cNvPr>
          <p:cNvSpPr/>
          <p:nvPr/>
        </p:nvSpPr>
        <p:spPr>
          <a:xfrm>
            <a:off x="4052877" y="916987"/>
            <a:ext cx="29594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dirty="0">
                <a:solidFill>
                  <a:schemeClr val="accent5">
                    <a:lumMod val="50000"/>
                  </a:schemeClr>
                </a:solidFill>
                <a:highlight>
                  <a:srgbClr val="00FF00"/>
                </a:highlight>
              </a:rPr>
              <a:t> </a:t>
            </a:r>
            <a:r>
              <a:rPr lang="en-IN" sz="2400" dirty="0">
                <a:solidFill>
                  <a:schemeClr val="accent5">
                    <a:lumMod val="50000"/>
                  </a:schemeClr>
                </a:solidFill>
                <a:highlight>
                  <a:srgbClr val="00FF00"/>
                </a:highlight>
              </a:rPr>
              <a:t>Other hydrocolloids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4C49CC4-0C60-4682-AD5E-70BB8854CA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6093" y="2387672"/>
            <a:ext cx="4491567" cy="3368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15118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B710BFB-CB28-4300-A69E-740A02D323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A2778-8584-44A9-8C6F-F719CC27411E}" type="slidenum">
              <a:rPr lang="en-IN" smtClean="0"/>
              <a:t>14</a:t>
            </a:fld>
            <a:endParaRPr lang="en-IN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71F1CD5-9102-4A18-8D47-F3FE64B498F7}"/>
              </a:ext>
            </a:extLst>
          </p:cNvPr>
          <p:cNvSpPr/>
          <p:nvPr/>
        </p:nvSpPr>
        <p:spPr>
          <a:xfrm>
            <a:off x="4892641" y="788213"/>
            <a:ext cx="19591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2400" dirty="0">
                <a:solidFill>
                  <a:schemeClr val="accent5">
                    <a:lumMod val="50000"/>
                  </a:schemeClr>
                </a:solidFill>
                <a:highlight>
                  <a:srgbClr val="00FF00"/>
                </a:highlight>
              </a:rPr>
              <a:t>Milk proteins</a:t>
            </a:r>
            <a:endParaRPr lang="en-IN" sz="2400" dirty="0">
              <a:highlight>
                <a:srgbClr val="00FF00"/>
              </a:highlight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DD36D34-E2D9-4F6A-8724-D7E1B395375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8950" y="2285220"/>
            <a:ext cx="4284920" cy="251183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DD98ED3-9C61-4755-987A-AD74790BA2C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7198" y="2285220"/>
            <a:ext cx="4196703" cy="2554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49113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11D3FD5-BBE1-45A6-8BFC-9F4598DB4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A2778-8584-44A9-8C6F-F719CC27411E}" type="slidenum">
              <a:rPr lang="en-IN" smtClean="0"/>
              <a:t>15</a:t>
            </a:fld>
            <a:endParaRPr lang="en-IN"/>
          </a:p>
        </p:txBody>
      </p:sp>
      <p:pic>
        <p:nvPicPr>
          <p:cNvPr id="2050" name="Picture 2" descr="banner">
            <a:extLst>
              <a:ext uri="{FF2B5EF4-FFF2-40B4-BE49-F238E27FC236}">
                <a16:creationId xmlns:a16="http://schemas.microsoft.com/office/drawing/2014/main" id="{6B50D2FF-1320-44A0-81EF-57BD0718D5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8234" y="2048746"/>
            <a:ext cx="3365980" cy="24807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78150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AFD1F46-41EB-4686-A457-D24004C6C0B2}"/>
              </a:ext>
            </a:extLst>
          </p:cNvPr>
          <p:cNvSpPr/>
          <p:nvPr/>
        </p:nvSpPr>
        <p:spPr>
          <a:xfrm>
            <a:off x="3048000" y="2967335"/>
            <a:ext cx="6096000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/>
            <a:r>
              <a:rPr lang="en-US" dirty="0"/>
              <a:t>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  <a:highlight>
                  <a:srgbClr val="00FF00"/>
                </a:highlight>
              </a:rPr>
              <a:t>Stabilizers are a group of water-soluble or water-dispersible biopolymers used in small amounts (typically 0.2%) in ice cream, sorbets, water ices and other foods.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2BDEED6-962F-46B7-BA7A-8E629F5C42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A2778-8584-44A9-8C6F-F719CC27411E}" type="slidenum">
              <a:rPr lang="en-IN" smtClean="0"/>
              <a:t>2</a:t>
            </a:fld>
            <a:endParaRPr lang="en-IN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E537DE0-59EA-473F-9AE5-46030C8027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0741" y="4251325"/>
            <a:ext cx="1905000" cy="185737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90E29D8-4C96-4FA4-A1DD-A5EDD19F80C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5001" y="4254500"/>
            <a:ext cx="2019300" cy="185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85392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E4C663A-C5AF-4704-B641-E2A4738A803C}"/>
              </a:ext>
            </a:extLst>
          </p:cNvPr>
          <p:cNvSpPr/>
          <p:nvPr/>
        </p:nvSpPr>
        <p:spPr>
          <a:xfrm>
            <a:off x="2073348" y="978195"/>
            <a:ext cx="9494295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highlight>
                  <a:srgbClr val="008080"/>
                </a:highlight>
              </a:rPr>
              <a:t>Role of Stabilizers in Ice Cream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To increase the viscosity of the mix.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To stabilize the mix i.e. to prevent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</a:rPr>
              <a:t>wheying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 off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To help in suspension of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</a:rPr>
              <a:t>flavouring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 particles.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To produce a stable foam with desired stiffness at the time of packaging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To reduce or slow down the growth of lactose crystals during storage mainly during temperature fluctuations.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To reduce moisture migration from the product to the package or the air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To help prevent shrinkage of the product volume during storage.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To provide uniformity to the product and resistance to melting.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To produce smoothness in texture during consumption.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Reduce the rate of meltdown (i.e. the rate at which ice cream melts).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Prevent shrinkage and slow down moisture migration out of ice.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Mask the detection of ice crystals in the mouth during eating.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Allow easier pumping and more accurate filling during processing.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Facilitate the controlled in corporation of air in the freezer. </a:t>
            </a:r>
            <a:endParaRPr lang="en-IN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971B907-D083-410A-A4AC-0E9210810A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A2778-8584-44A9-8C6F-F719CC27411E}" type="slidenum">
              <a:rPr lang="en-IN" smtClean="0"/>
              <a:t>3</a:t>
            </a:fld>
            <a:endParaRPr lang="en-IN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96A6318-1E24-4EEF-8DF0-63B8DA51FA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56381" y="3520569"/>
            <a:ext cx="1996489" cy="2074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83072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0E4754D-4E40-4186-9A60-CA462574CEB4}"/>
              </a:ext>
            </a:extLst>
          </p:cNvPr>
          <p:cNvSpPr/>
          <p:nvPr/>
        </p:nvSpPr>
        <p:spPr>
          <a:xfrm>
            <a:off x="1465083" y="1309209"/>
            <a:ext cx="865490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400" b="1" dirty="0">
                <a:solidFill>
                  <a:schemeClr val="accent5">
                    <a:lumMod val="50000"/>
                  </a:schemeClr>
                </a:solidFill>
              </a:rPr>
              <a:t>Classification of stabilizers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IN" dirty="0">
                <a:solidFill>
                  <a:schemeClr val="accent5">
                    <a:lumMod val="50000"/>
                  </a:schemeClr>
                </a:solidFill>
              </a:rPr>
              <a:t>Proteins- </a:t>
            </a:r>
            <a:r>
              <a:rPr lang="en-IN" dirty="0" err="1">
                <a:solidFill>
                  <a:schemeClr val="accent5">
                    <a:lumMod val="50000"/>
                  </a:schemeClr>
                </a:solidFill>
              </a:rPr>
              <a:t>Gelatin</a:t>
            </a:r>
            <a:endParaRPr lang="en-IN" dirty="0">
              <a:solidFill>
                <a:schemeClr val="accent5">
                  <a:lumMod val="50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IN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IN" dirty="0" err="1">
                <a:solidFill>
                  <a:schemeClr val="accent5">
                    <a:lumMod val="50000"/>
                  </a:schemeClr>
                </a:solidFill>
              </a:rPr>
              <a:t>Plantexudates</a:t>
            </a:r>
            <a:r>
              <a:rPr lang="en-IN" dirty="0">
                <a:solidFill>
                  <a:schemeClr val="accent5">
                    <a:lumMod val="50000"/>
                  </a:schemeClr>
                </a:solidFill>
              </a:rPr>
              <a:t> – Arabic, </a:t>
            </a:r>
            <a:r>
              <a:rPr lang="en-IN" dirty="0" err="1">
                <a:solidFill>
                  <a:schemeClr val="accent5">
                    <a:lumMod val="50000"/>
                  </a:schemeClr>
                </a:solidFill>
              </a:rPr>
              <a:t>ghatti</a:t>
            </a:r>
            <a:r>
              <a:rPr lang="en-IN" dirty="0">
                <a:solidFill>
                  <a:schemeClr val="accent5">
                    <a:lumMod val="50000"/>
                  </a:schemeClr>
                </a:solidFill>
              </a:rPr>
              <a:t>, karaya and </a:t>
            </a:r>
            <a:r>
              <a:rPr lang="en-IN" dirty="0" err="1">
                <a:solidFill>
                  <a:schemeClr val="accent5">
                    <a:lumMod val="50000"/>
                  </a:schemeClr>
                </a:solidFill>
              </a:rPr>
              <a:t>tragacanth</a:t>
            </a:r>
            <a:r>
              <a:rPr lang="en-IN" dirty="0">
                <a:solidFill>
                  <a:schemeClr val="accent5">
                    <a:lumMod val="50000"/>
                  </a:schemeClr>
                </a:solidFill>
              </a:rPr>
              <a:t> gums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Seed gums – Locust ( carob) bean, guar, psyllium, starch and modified starches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IN" dirty="0" err="1">
                <a:solidFill>
                  <a:schemeClr val="accent5">
                    <a:lumMod val="50000"/>
                  </a:schemeClr>
                </a:solidFill>
              </a:rPr>
              <a:t>Microbialgums</a:t>
            </a:r>
            <a:r>
              <a:rPr lang="en-IN" dirty="0">
                <a:solidFill>
                  <a:schemeClr val="accent5">
                    <a:lumMod val="50000"/>
                  </a:schemeClr>
                </a:solidFill>
              </a:rPr>
              <a:t> – Xanthan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Seaweed extracts – agar, alginates,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</a:rPr>
              <a:t>carageena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err="1">
                <a:solidFill>
                  <a:schemeClr val="accent5">
                    <a:lumMod val="50000"/>
                  </a:schemeClr>
                </a:solidFill>
              </a:rPr>
              <a:t>Pectins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– low and high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</a:rPr>
              <a:t>methoxyl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IN" dirty="0">
                <a:solidFill>
                  <a:schemeClr val="accent5">
                    <a:lumMod val="50000"/>
                  </a:schemeClr>
                </a:solidFill>
              </a:rPr>
              <a:t>Cellulose– sodium carboxymethyl cellulose, microcrystalline cellulose, methyl and </a:t>
            </a:r>
            <a:r>
              <a:rPr lang="en-IN" dirty="0" err="1">
                <a:solidFill>
                  <a:schemeClr val="accent5">
                    <a:lumMod val="50000"/>
                  </a:schemeClr>
                </a:solidFill>
              </a:rPr>
              <a:t>methylethyl</a:t>
            </a:r>
            <a:r>
              <a:rPr lang="en-IN" dirty="0">
                <a:solidFill>
                  <a:schemeClr val="accent5">
                    <a:lumMod val="50000"/>
                  </a:schemeClr>
                </a:solidFill>
              </a:rPr>
              <a:t> cellulose, hydroxypropyl and </a:t>
            </a:r>
            <a:r>
              <a:rPr lang="en-IN" dirty="0" err="1">
                <a:solidFill>
                  <a:schemeClr val="accent5">
                    <a:lumMod val="50000"/>
                  </a:schemeClr>
                </a:solidFill>
              </a:rPr>
              <a:t>hydroxypropylmethyl</a:t>
            </a:r>
            <a:r>
              <a:rPr lang="en-IN" dirty="0">
                <a:solidFill>
                  <a:schemeClr val="accent5">
                    <a:lumMod val="50000"/>
                  </a:schemeClr>
                </a:solidFill>
              </a:rPr>
              <a:t> cellulose</a:t>
            </a:r>
            <a:r>
              <a:rPr lang="en-IN" dirty="0"/>
              <a:t>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1B17F71-4D55-4CD3-AF97-4AB419040E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A2778-8584-44A9-8C6F-F719CC27411E}" type="slidenum">
              <a:rPr lang="en-IN" smtClean="0"/>
              <a:t>4</a:t>
            </a:fld>
            <a:endParaRPr lang="en-IN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CF3D00C-95A6-4279-95C4-BF3954F900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4900" y="4392828"/>
            <a:ext cx="1428750" cy="142875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80CCDA9-A418-44BA-9110-CE9CC2F405D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6129" y="4345203"/>
            <a:ext cx="1476375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19991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3B8D13C-C1FA-46BC-ABBB-1D20CA4E91B8}"/>
              </a:ext>
            </a:extLst>
          </p:cNvPr>
          <p:cNvSpPr/>
          <p:nvPr/>
        </p:nvSpPr>
        <p:spPr>
          <a:xfrm>
            <a:off x="2176728" y="1025098"/>
            <a:ext cx="6413935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accent5">
                    <a:lumMod val="50000"/>
                  </a:schemeClr>
                </a:solidFill>
                <a:highlight>
                  <a:srgbClr val="00FF00"/>
                </a:highlight>
              </a:rPr>
              <a:t>Properties of individual stabilizer ingredients</a:t>
            </a:r>
          </a:p>
          <a:p>
            <a:r>
              <a:rPr lang="en-IN" dirty="0">
                <a:solidFill>
                  <a:schemeClr val="accent5">
                    <a:lumMod val="50000"/>
                  </a:schemeClr>
                </a:solidFill>
                <a:highlight>
                  <a:srgbClr val="00FF00"/>
                </a:highlight>
              </a:rPr>
              <a:t> </a:t>
            </a:r>
          </a:p>
          <a:p>
            <a:r>
              <a:rPr lang="en-IN" dirty="0">
                <a:solidFill>
                  <a:schemeClr val="accent5">
                    <a:lumMod val="50000"/>
                  </a:schemeClr>
                </a:solidFill>
                <a:highlight>
                  <a:srgbClr val="00FF00"/>
                </a:highlight>
              </a:rPr>
              <a:t>Sodium Alginate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EF4FD98-B4B1-4EF1-9BF4-953CFB1854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A2778-8584-44A9-8C6F-F719CC27411E}" type="slidenum">
              <a:rPr lang="en-IN" smtClean="0"/>
              <a:t>5</a:t>
            </a:fld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EDE94D2-481B-4681-A61E-155A37E999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8418" y="2966484"/>
            <a:ext cx="4029739" cy="196946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DCD5140F-E4C4-4F9A-AB21-EEC76928256D}"/>
              </a:ext>
            </a:extLst>
          </p:cNvPr>
          <p:cNvSpPr/>
          <p:nvPr/>
        </p:nvSpPr>
        <p:spPr>
          <a:xfrm>
            <a:off x="765544" y="1997839"/>
            <a:ext cx="4827182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b="1" dirty="0">
                <a:solidFill>
                  <a:srgbClr val="000000"/>
                </a:solidFill>
                <a:latin typeface="Questrial"/>
              </a:rPr>
              <a:t>Alginates</a:t>
            </a:r>
            <a:r>
              <a:rPr lang="en-US" dirty="0">
                <a:solidFill>
                  <a:srgbClr val="000000"/>
                </a:solidFill>
                <a:latin typeface="Questrial"/>
              </a:rPr>
              <a:t> are produced from the processing of </a:t>
            </a:r>
            <a:r>
              <a:rPr lang="en-US" b="1" dirty="0">
                <a:solidFill>
                  <a:srgbClr val="000000"/>
                </a:solidFill>
                <a:latin typeface="Questrial"/>
              </a:rPr>
              <a:t>brown seaweed</a:t>
            </a:r>
            <a:r>
              <a:rPr lang="en-US" dirty="0">
                <a:solidFill>
                  <a:srgbClr val="000000"/>
                </a:solidFill>
                <a:latin typeface="Questrial"/>
              </a:rPr>
              <a:t>, typically </a:t>
            </a:r>
            <a:r>
              <a:rPr lang="en-US" dirty="0" err="1">
                <a:solidFill>
                  <a:srgbClr val="000000"/>
                </a:solidFill>
                <a:latin typeface="Questrial"/>
              </a:rPr>
              <a:t>Macrocystis</a:t>
            </a:r>
            <a:r>
              <a:rPr lang="en-US" dirty="0">
                <a:solidFill>
                  <a:srgbClr val="000000"/>
                </a:solidFill>
                <a:latin typeface="Questrial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Questrial"/>
              </a:rPr>
              <a:t>pyrefera</a:t>
            </a:r>
            <a:r>
              <a:rPr lang="en-US" dirty="0">
                <a:solidFill>
                  <a:srgbClr val="000000"/>
                </a:solidFill>
                <a:latin typeface="Questrial"/>
              </a:rPr>
              <a:t>. The </a:t>
            </a:r>
            <a:r>
              <a:rPr lang="en-US" dirty="0" err="1">
                <a:solidFill>
                  <a:srgbClr val="000000"/>
                </a:solidFill>
                <a:latin typeface="Questrial"/>
              </a:rPr>
              <a:t>algin</a:t>
            </a:r>
            <a:r>
              <a:rPr lang="en-US" dirty="0">
                <a:solidFill>
                  <a:srgbClr val="000000"/>
                </a:solidFill>
                <a:latin typeface="Questrial"/>
              </a:rPr>
              <a:t> found in kelp is present as a mixed salt (sodium and/or potassium, calcium, magnesium) with </a:t>
            </a:r>
            <a:r>
              <a:rPr lang="en-US" dirty="0">
                <a:solidFill>
                  <a:srgbClr val="000000"/>
                </a:solidFill>
                <a:latin typeface="Questrial"/>
                <a:hlinkClick r:id="rId3"/>
              </a:rPr>
              <a:t>alginic acid</a:t>
            </a:r>
            <a:r>
              <a:rPr lang="en-US" dirty="0">
                <a:solidFill>
                  <a:srgbClr val="000000"/>
                </a:solidFill>
                <a:latin typeface="Questrial"/>
              </a:rPr>
              <a:t>. Through processing, the water-insoluble </a:t>
            </a:r>
            <a:r>
              <a:rPr lang="en-US" b="1" dirty="0">
                <a:solidFill>
                  <a:srgbClr val="000000"/>
                </a:solidFill>
                <a:latin typeface="Questrial"/>
              </a:rPr>
              <a:t>alginic acid</a:t>
            </a:r>
            <a:r>
              <a:rPr lang="en-US" dirty="0">
                <a:solidFill>
                  <a:srgbClr val="000000"/>
                </a:solidFill>
                <a:latin typeface="Questrial"/>
              </a:rPr>
              <a:t> is extracted and various water-soluble alginates can be produced.  The most commercially utilized of the alginates is Sodium Alginate.  Its ability to react with a divalent or trivalent metal ion (most commonly Calcium) to create a chemically set, irreversible gel has proved to be useful in many food applications.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8362991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C7263A7-D277-471B-98FD-EC58929DB939}"/>
              </a:ext>
            </a:extLst>
          </p:cNvPr>
          <p:cNvSpPr/>
          <p:nvPr/>
        </p:nvSpPr>
        <p:spPr>
          <a:xfrm>
            <a:off x="3048000" y="1701785"/>
            <a:ext cx="6096000" cy="73866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IN" sz="2400" b="1" dirty="0">
                <a:solidFill>
                  <a:schemeClr val="bg2">
                    <a:lumMod val="10000"/>
                  </a:schemeClr>
                </a:solidFill>
                <a:highlight>
                  <a:srgbClr val="00FF00"/>
                </a:highlight>
              </a:rPr>
              <a:t>                   </a:t>
            </a:r>
            <a:r>
              <a:rPr lang="en-IN" sz="2400" b="1" dirty="0">
                <a:highlight>
                  <a:srgbClr val="00FF00"/>
                </a:highlight>
              </a:rPr>
              <a:t>carrageenan</a:t>
            </a:r>
          </a:p>
          <a:p>
            <a:endParaRPr lang="en-IN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8890480-A9F9-40BC-A753-DADDA0937F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A2778-8584-44A9-8C6F-F719CC27411E}" type="slidenum">
              <a:rPr lang="en-IN" smtClean="0"/>
              <a:t>6</a:t>
            </a:fld>
            <a:endParaRPr lang="en-IN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9AEFCA8-3D95-47CF-93F0-5B682818E8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3981" y="2721935"/>
            <a:ext cx="6390168" cy="3319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44779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23339AE-89BE-4CEC-916E-B70110AE95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A2778-8584-44A9-8C6F-F719CC27411E}" type="slidenum">
              <a:rPr lang="en-IN" smtClean="0"/>
              <a:t>7</a:t>
            </a:fld>
            <a:endParaRPr lang="en-IN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6DE0DE4-1105-4AB3-AB0E-9EB9779CA342}"/>
              </a:ext>
            </a:extLst>
          </p:cNvPr>
          <p:cNvSpPr/>
          <p:nvPr/>
        </p:nvSpPr>
        <p:spPr>
          <a:xfrm>
            <a:off x="4006174" y="809478"/>
            <a:ext cx="263245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N" dirty="0">
                <a:solidFill>
                  <a:schemeClr val="accent5">
                    <a:lumMod val="50000"/>
                  </a:schemeClr>
                </a:solidFill>
                <a:highlight>
                  <a:srgbClr val="00FF00"/>
                </a:highlight>
              </a:rPr>
              <a:t> </a:t>
            </a:r>
            <a:r>
              <a:rPr lang="en-IN" sz="2400" dirty="0">
                <a:solidFill>
                  <a:schemeClr val="accent5">
                    <a:lumMod val="50000"/>
                  </a:schemeClr>
                </a:solidFill>
                <a:highlight>
                  <a:srgbClr val="00FF00"/>
                </a:highlight>
              </a:rPr>
              <a:t>Locust Bean Gum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A1C759A-1FB4-4CB1-9E9D-A5FC657433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6505" y="2232837"/>
            <a:ext cx="4393736" cy="313660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DF60603-9F3E-47D7-9F90-BD626085C03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655" y="2232837"/>
            <a:ext cx="4412034" cy="3062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27214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F2A080A-35CF-49BE-9696-E796AC7D8D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A2778-8584-44A9-8C6F-F719CC27411E}" type="slidenum">
              <a:rPr lang="en-IN" smtClean="0"/>
              <a:t>8</a:t>
            </a:fld>
            <a:endParaRPr lang="en-IN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1E23D6C-E069-4B05-9933-D854C2AD4C8A}"/>
              </a:ext>
            </a:extLst>
          </p:cNvPr>
          <p:cNvSpPr/>
          <p:nvPr/>
        </p:nvSpPr>
        <p:spPr>
          <a:xfrm>
            <a:off x="4717122" y="756316"/>
            <a:ext cx="16450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2000" dirty="0">
                <a:solidFill>
                  <a:schemeClr val="accent5">
                    <a:lumMod val="50000"/>
                  </a:schemeClr>
                </a:solidFill>
                <a:highlight>
                  <a:srgbClr val="00FF00"/>
                </a:highlight>
              </a:rPr>
              <a:t> </a:t>
            </a:r>
            <a:r>
              <a:rPr lang="en-IN" sz="2400" dirty="0">
                <a:solidFill>
                  <a:schemeClr val="accent5">
                    <a:lumMod val="50000"/>
                  </a:schemeClr>
                </a:solidFill>
                <a:highlight>
                  <a:srgbClr val="00FF00"/>
                </a:highlight>
              </a:rPr>
              <a:t>Guar Gum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B4043FE-4A86-4AA1-A3E8-FF8A32248F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787" y="2413591"/>
            <a:ext cx="4199860" cy="285875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7001245-0662-4DEA-A656-203EB3DCEF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2577" y="2413591"/>
            <a:ext cx="4199860" cy="2816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8966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0CA07B5-D4D8-4147-8CC2-3B4EE8BD8D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A2778-8584-44A9-8C6F-F719CC27411E}" type="slidenum">
              <a:rPr lang="en-IN" smtClean="0"/>
              <a:t>9</a:t>
            </a:fld>
            <a:endParaRPr lang="en-IN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D7F1465-6563-42B7-B9B3-C9DF58336B21}"/>
              </a:ext>
            </a:extLst>
          </p:cNvPr>
          <p:cNvSpPr/>
          <p:nvPr/>
        </p:nvSpPr>
        <p:spPr>
          <a:xfrm>
            <a:off x="4214238" y="1309209"/>
            <a:ext cx="12266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2400" dirty="0">
                <a:solidFill>
                  <a:schemeClr val="accent5">
                    <a:lumMod val="50000"/>
                  </a:schemeClr>
                </a:solidFill>
                <a:highlight>
                  <a:srgbClr val="00FF00"/>
                </a:highlight>
              </a:rPr>
              <a:t> Pectin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4F3F6BE-0681-4DBE-971E-1F1274852F20}"/>
              </a:ext>
            </a:extLst>
          </p:cNvPr>
          <p:cNvSpPr/>
          <p:nvPr/>
        </p:nvSpPr>
        <p:spPr>
          <a:xfrm>
            <a:off x="6283842" y="2274838"/>
            <a:ext cx="436998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Typical levels of pectin in fresh fruits vegetables are: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Apples, 1–1.5%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B0080"/>
                </a:solidFill>
                <a:latin typeface="Arial" panose="020B0604020202020204" pitchFamily="34" charset="0"/>
                <a:hlinkClick r:id="rId2" tooltip="Apricot"/>
              </a:rPr>
              <a:t>Apricots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, 1%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Cherries, 0.4%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Oranges, 0.5–3.5%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B0080"/>
                </a:solidFill>
                <a:latin typeface="Arial" panose="020B0604020202020204" pitchFamily="34" charset="0"/>
                <a:hlinkClick r:id="rId3" tooltip="Carrot"/>
              </a:rPr>
              <a:t>Carrots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 1.4%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Citrus peels, 30%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Rose hips, 15%</a:t>
            </a:r>
            <a:endParaRPr lang="en-US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7B4B746-2FA6-4AAB-8F5F-AAC254A7A7CD}"/>
              </a:ext>
            </a:extLst>
          </p:cNvPr>
          <p:cNvSpPr/>
          <p:nvPr/>
        </p:nvSpPr>
        <p:spPr>
          <a:xfrm>
            <a:off x="1052623" y="1859340"/>
            <a:ext cx="5231219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/>
            <a:r>
              <a:rPr lang="en-US" dirty="0">
                <a:latin typeface="Source Serif Pro"/>
              </a:rPr>
              <a:t>Pectin can be used as a thickener, stabilizer, emulsifier. It is a white, light yellow, light gray or light brown powder, slightly specific smell,  insoluble in ethanol and other organic solvents. The </a:t>
            </a:r>
            <a:r>
              <a:rPr lang="en-US" dirty="0" err="1">
                <a:latin typeface="Source Serif Pro"/>
              </a:rPr>
              <a:t>methoxyl</a:t>
            </a:r>
            <a:r>
              <a:rPr lang="en-US" dirty="0">
                <a:latin typeface="Source Serif Pro"/>
              </a:rPr>
              <a:t> is higher than 7%, it is called high </a:t>
            </a:r>
            <a:r>
              <a:rPr lang="en-US" dirty="0" err="1">
                <a:latin typeface="Source Serif Pro"/>
              </a:rPr>
              <a:t>methoxyl</a:t>
            </a:r>
            <a:r>
              <a:rPr lang="en-US" dirty="0">
                <a:latin typeface="Source Serif Pro"/>
              </a:rPr>
              <a:t> pectin, or it is low-</a:t>
            </a:r>
            <a:r>
              <a:rPr lang="en-US" dirty="0" err="1">
                <a:latin typeface="Source Serif Pro"/>
              </a:rPr>
              <a:t>methoxyl</a:t>
            </a:r>
            <a:r>
              <a:rPr lang="en-US" dirty="0">
                <a:latin typeface="Source Serif Pro"/>
              </a:rPr>
              <a:t> pectin. The higher </a:t>
            </a:r>
            <a:r>
              <a:rPr lang="en-US" dirty="0" err="1">
                <a:latin typeface="Source Serif Pro"/>
              </a:rPr>
              <a:t>methoxyl</a:t>
            </a:r>
            <a:r>
              <a:rPr lang="en-US" dirty="0">
                <a:latin typeface="Source Serif Pro"/>
              </a:rPr>
              <a:t> content, the stronger the gel. Only when the sugar content is greater than the 60%,PH 2.6--3.4, high </a:t>
            </a:r>
            <a:r>
              <a:rPr lang="en-US" dirty="0" err="1">
                <a:latin typeface="Source Serif Pro"/>
              </a:rPr>
              <a:t>methoxyl</a:t>
            </a:r>
            <a:r>
              <a:rPr lang="en-US" dirty="0">
                <a:latin typeface="Source Serif Pro"/>
              </a:rPr>
              <a:t> pectin has the ability to gel; as long as there is a polyvalent metal ions, such as calcium, magnesium and aluminum plasma, low-</a:t>
            </a:r>
            <a:r>
              <a:rPr lang="en-US" dirty="0" err="1">
                <a:latin typeface="Source Serif Pro"/>
              </a:rPr>
              <a:t>methoxyl</a:t>
            </a:r>
            <a:r>
              <a:rPr lang="en-US" dirty="0">
                <a:latin typeface="Source Serif Pro"/>
              </a:rPr>
              <a:t> pectin can form gels.</a:t>
            </a:r>
          </a:p>
          <a:p>
            <a:pPr algn="just" fontAlgn="base"/>
            <a:r>
              <a:rPr lang="en-US" dirty="0">
                <a:latin typeface="Source Serif Pro"/>
              </a:rPr>
              <a:t> </a:t>
            </a:r>
            <a:endParaRPr lang="en-US" b="0" i="0" dirty="0">
              <a:effectLst/>
              <a:latin typeface="Source Serif Pro"/>
            </a:endParaRPr>
          </a:p>
        </p:txBody>
      </p:sp>
    </p:spTree>
    <p:extLst>
      <p:ext uri="{BB962C8B-B14F-4D97-AF65-F5344CB8AC3E}">
        <p14:creationId xmlns:p14="http://schemas.microsoft.com/office/powerpoint/2010/main" val="247392041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286</TotalTime>
  <Words>601</Words>
  <Application>Microsoft Office PowerPoint</Application>
  <PresentationFormat>Widescreen</PresentationFormat>
  <Paragraphs>65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</vt:lpstr>
      <vt:lpstr>Calibri</vt:lpstr>
      <vt:lpstr>Questrial</vt:lpstr>
      <vt:lpstr>Source Serif Pro</vt:lpstr>
      <vt:lpstr>Trebuchet MS</vt:lpstr>
      <vt:lpstr>Wingdings</vt:lpstr>
      <vt:lpstr>Wingdings 3</vt:lpstr>
      <vt:lpstr>Facet</vt:lpstr>
      <vt:lpstr>STABILIZERS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STABILIZERS AND EMULSIFIERS</dc:title>
  <dc:creator>DR.VK SINGH</dc:creator>
  <cp:lastModifiedBy>DR.VK SINGH</cp:lastModifiedBy>
  <cp:revision>80</cp:revision>
  <dcterms:created xsi:type="dcterms:W3CDTF">2020-04-06T12:12:34Z</dcterms:created>
  <dcterms:modified xsi:type="dcterms:W3CDTF">2020-04-16T13:49:29Z</dcterms:modified>
</cp:coreProperties>
</file>