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313" r:id="rId4"/>
    <p:sldId id="314" r:id="rId5"/>
    <p:sldId id="329" r:id="rId6"/>
    <p:sldId id="320" r:id="rId7"/>
    <p:sldId id="321" r:id="rId8"/>
    <p:sldId id="322" r:id="rId9"/>
    <p:sldId id="312" r:id="rId10"/>
    <p:sldId id="323" r:id="rId11"/>
    <p:sldId id="324" r:id="rId12"/>
    <p:sldId id="325" r:id="rId13"/>
    <p:sldId id="326" r:id="rId14"/>
    <p:sldId id="327" r:id="rId15"/>
    <p:sldId id="31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1" autoAdjust="0"/>
    <p:restoredTop sz="94595" autoAdjust="0"/>
  </p:normalViewPr>
  <p:slideViewPr>
    <p:cSldViewPr>
      <p:cViewPr>
        <p:scale>
          <a:sx n="49" d="100"/>
          <a:sy n="49" d="100"/>
        </p:scale>
        <p:origin x="-1166" y="-106"/>
      </p:cViewPr>
      <p:guideLst>
        <p:guide orient="horz" pos="2160"/>
        <p:guide pos="2880"/>
      </p:guideLst>
    </p:cSldViewPr>
  </p:slideViewPr>
  <p:outlineViewPr>
    <p:cViewPr>
      <p:scale>
        <a:sx n="33" d="100"/>
        <a:sy n="33" d="100"/>
      </p:scale>
      <p:origin x="0" y="87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5A5538-F0F4-4422-B8CE-938A18FA3B86}" type="datetimeFigureOut">
              <a:rPr lang="en-US" smtClean="0"/>
              <a:pPr/>
              <a:t>30-Apr-17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D9B45-3D47-459F-8673-140C4B7DD093}" type="slidenum">
              <a:rPr lang="en-US" smtClean="0"/>
              <a:pPr/>
              <a:t>‹#›</a:t>
            </a:fld>
            <a:endParaRPr lang="en-US"/>
          </a:p>
        </p:txBody>
      </p:sp>
    </p:spTree>
    <p:extLst>
      <p:ext uri="{BB962C8B-B14F-4D97-AF65-F5344CB8AC3E}">
        <p14:creationId xmlns:p14="http://schemas.microsoft.com/office/powerpoint/2010/main" val="4248886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79BFE9-5587-4C41-9AF4-D893E4415134}" type="datetimeFigureOut">
              <a:rPr lang="en-US" smtClean="0"/>
              <a:pPr/>
              <a:t>30-Apr-17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0BD5D2-8628-46DB-91FF-3AD38736A5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9BFE9-5587-4C41-9AF4-D893E4415134}" type="datetimeFigureOut">
              <a:rPr lang="en-US" smtClean="0"/>
              <a:pPr/>
              <a:t>30-Apr-17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9BFE9-5587-4C41-9AF4-D893E4415134}" type="datetimeFigureOut">
              <a:rPr lang="en-US" smtClean="0"/>
              <a:pPr/>
              <a:t>30-Apr-17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9BFE9-5587-4C41-9AF4-D893E4415134}" type="datetimeFigureOut">
              <a:rPr lang="en-US" smtClean="0"/>
              <a:pPr/>
              <a:t>30-Apr-17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79BFE9-5587-4C41-9AF4-D893E4415134}" type="datetimeFigureOut">
              <a:rPr lang="en-US" smtClean="0"/>
              <a:pPr/>
              <a:t>30-Apr-17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79BFE9-5587-4C41-9AF4-D893E4415134}" type="datetimeFigureOut">
              <a:rPr lang="en-US" smtClean="0"/>
              <a:pPr/>
              <a:t>30-Apr-17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79BFE9-5587-4C41-9AF4-D893E4415134}" type="datetimeFigureOut">
              <a:rPr lang="en-US" smtClean="0"/>
              <a:pPr/>
              <a:t>30-Apr-17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79BFE9-5587-4C41-9AF4-D893E4415134}" type="datetimeFigureOut">
              <a:rPr lang="en-US" smtClean="0"/>
              <a:pPr/>
              <a:t>30-Apr-17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9BFE9-5587-4C41-9AF4-D893E4415134}" type="datetimeFigureOut">
              <a:rPr lang="en-US" smtClean="0"/>
              <a:pPr/>
              <a:t>30-Apr-17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79BFE9-5587-4C41-9AF4-D893E4415134}" type="datetimeFigureOut">
              <a:rPr lang="en-US" smtClean="0"/>
              <a:pPr/>
              <a:t>30-Apr-17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D5D2-8628-46DB-91FF-3AD38736A5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79BFE9-5587-4C41-9AF4-D893E4415134}" type="datetimeFigureOut">
              <a:rPr lang="en-US" smtClean="0"/>
              <a:pPr/>
              <a:t>30-Apr-17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0BD5D2-8628-46DB-91FF-3AD38736A59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79BFE9-5587-4C41-9AF4-D893E4415134}" type="datetimeFigureOut">
              <a:rPr lang="en-US" smtClean="0"/>
              <a:pPr/>
              <a:t>30-Apr-17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0BD5D2-8628-46DB-91FF-3AD38736A59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7001">
              <a:srgbClr val="E6E6E6"/>
            </a:gs>
            <a:gs pos="8000">
              <a:srgbClr val="7D8496"/>
            </a:gs>
            <a:gs pos="22000">
              <a:srgbClr val="E6E6E6"/>
            </a:gs>
            <a:gs pos="41000">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295400"/>
            <a:ext cx="6705600" cy="1447800"/>
          </a:xfrm>
        </p:spPr>
        <p:txBody>
          <a:bodyPr>
            <a:normAutofit/>
          </a:bodyPr>
          <a:lstStyle/>
          <a:p>
            <a:pPr algn="ctr"/>
            <a:r>
              <a:rPr lang="en-US" sz="3200" dirty="0" smtClean="0">
                <a:solidFill>
                  <a:srgbClr val="C00000"/>
                </a:solidFill>
                <a:effectLst/>
                <a:latin typeface="Times New Roman" panose="02020603050405020304" pitchFamily="18" charset="0"/>
                <a:cs typeface="Times New Roman" panose="02020603050405020304" pitchFamily="18" charset="0"/>
              </a:rPr>
              <a:t>STRUCTURE AND COMPOSITION OF EGGS</a:t>
            </a:r>
            <a:endParaRPr lang="en-US" sz="3200" dirty="0">
              <a:solidFill>
                <a:srgbClr val="C00000"/>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3581400"/>
            <a:ext cx="5715000" cy="1969770"/>
          </a:xfrm>
          <a:prstGeom prst="rect">
            <a:avLst/>
          </a:prstGeom>
          <a:noFill/>
        </p:spPr>
        <p:txBody>
          <a:bodyPr wrap="square" rtlCol="0">
            <a:spAutoFit/>
          </a:bodyPr>
          <a:lstStyle/>
          <a:p>
            <a:r>
              <a:rPr lang="en-US" sz="3200" b="1" dirty="0" smtClean="0">
                <a:solidFill>
                  <a:srgbClr val="0070C0"/>
                </a:solidFill>
                <a:latin typeface="Times New Roman" pitchFamily="18" charset="0"/>
                <a:cs typeface="Times New Roman" pitchFamily="18" charset="0"/>
              </a:rPr>
              <a:t>Dr. S. P. Sahu</a:t>
            </a:r>
          </a:p>
          <a:p>
            <a:r>
              <a:rPr lang="en-US" sz="2400" b="1" dirty="0" smtClean="0">
                <a:solidFill>
                  <a:schemeClr val="bg1"/>
                </a:solidFill>
                <a:latin typeface="Times New Roman" pitchFamily="18" charset="0"/>
                <a:cs typeface="Times New Roman" pitchFamily="18" charset="0"/>
              </a:rPr>
              <a:t>Department of LPM</a:t>
            </a:r>
          </a:p>
          <a:p>
            <a:r>
              <a:rPr lang="en-US" sz="2400" b="1" dirty="0" smtClean="0">
                <a:solidFill>
                  <a:schemeClr val="bg1"/>
                </a:solidFill>
                <a:latin typeface="Times New Roman" pitchFamily="18" charset="0"/>
                <a:cs typeface="Times New Roman" pitchFamily="18" charset="0"/>
              </a:rPr>
              <a:t>Bihar Veterinary College, Patna- 800 014</a:t>
            </a:r>
          </a:p>
          <a:p>
            <a:endParaRPr lang="en-US" sz="2400" b="1" dirty="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Email: spsahuj@rediffmail.com</a:t>
            </a:r>
            <a:endParaRPr lang="en-IN"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344905"/>
            <a:ext cx="7848599" cy="523220"/>
          </a:xfrm>
          <a:prstGeom prst="rect">
            <a:avLst/>
          </a:prstGeom>
          <a:solidFill>
            <a:srgbClr val="FFFF00"/>
          </a:solidFill>
          <a:ln w="28575">
            <a:solidFill>
              <a:schemeClr val="tx2">
                <a:lumMod val="75000"/>
              </a:schemeClr>
            </a:solidFill>
          </a:ln>
        </p:spPr>
        <p:txBody>
          <a:bodyPr wrap="square" rtlCol="0">
            <a:spAutoFit/>
          </a:bodyPr>
          <a:lstStyle/>
          <a:p>
            <a:pPr algn="ctr"/>
            <a:r>
              <a:rPr lang="en-US" sz="2800" b="1" dirty="0">
                <a:solidFill>
                  <a:srgbClr val="FF0000"/>
                </a:solidFill>
                <a:latin typeface="Times New Roman" pitchFamily="18" charset="0"/>
                <a:cs typeface="Times New Roman" pitchFamily="18" charset="0"/>
              </a:rPr>
              <a:t>CULLING OF POULTRY </a:t>
            </a:r>
            <a:endParaRPr lang="en-US" sz="2400" b="1" dirty="0" smtClean="0">
              <a:solidFill>
                <a:schemeClr val="accent1"/>
              </a:solidFill>
              <a:latin typeface="Times New Roman" pitchFamily="18" charset="0"/>
              <a:cs typeface="Times New Roman" pitchFamily="18" charset="0"/>
            </a:endParaRPr>
          </a:p>
        </p:txBody>
      </p:sp>
      <p:sp>
        <p:nvSpPr>
          <p:cNvPr id="2" name="Content Placeholder 1"/>
          <p:cNvSpPr>
            <a:spLocks noGrp="1"/>
          </p:cNvSpPr>
          <p:nvPr>
            <p:ph idx="1"/>
          </p:nvPr>
        </p:nvSpPr>
        <p:spPr>
          <a:xfrm>
            <a:off x="457200" y="1143000"/>
            <a:ext cx="8382000" cy="5715000"/>
          </a:xfrm>
        </p:spPr>
        <p:txBody>
          <a:bodyPr>
            <a:noAutofit/>
          </a:bodyPr>
          <a:lstStyle/>
          <a:p>
            <a:pPr algn="just"/>
            <a:r>
              <a:rPr lang="en-US" sz="2400" dirty="0">
                <a:latin typeface="Times New Roman" pitchFamily="18" charset="0"/>
                <a:cs typeface="Times New Roman" pitchFamily="18" charset="0"/>
              </a:rPr>
              <a:t>Culling is a procedure to separate uneconomical and diseased birds from the layer flock.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Natural phenomenon </a:t>
            </a:r>
            <a:r>
              <a:rPr lang="en-US" sz="2400" dirty="0">
                <a:latin typeface="Times New Roman" pitchFamily="18" charset="0"/>
                <a:cs typeface="Times New Roman" pitchFamily="18" charset="0"/>
              </a:rPr>
              <a:t>that there will some birds, which will not grow well and ultimately will become poor layers and uneconomic.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Culling </a:t>
            </a:r>
            <a:r>
              <a:rPr lang="en-US" sz="2400" dirty="0">
                <a:latin typeface="Times New Roman" pitchFamily="18" charset="0"/>
                <a:cs typeface="Times New Roman" pitchFamily="18" charset="0"/>
              </a:rPr>
              <a:t>should be done during night hour to avoid undue stress on birds due to excitement and handling. </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buNone/>
            </a:pPr>
            <a:r>
              <a:rPr lang="en-US" sz="2400" b="1" dirty="0" smtClean="0">
                <a:solidFill>
                  <a:srgbClr val="FF0000"/>
                </a:solidFill>
                <a:latin typeface="Times New Roman" pitchFamily="18" charset="0"/>
                <a:cs typeface="Times New Roman" pitchFamily="18" charset="0"/>
              </a:rPr>
              <a:t>1.  Condition </a:t>
            </a:r>
            <a:r>
              <a:rPr lang="en-US" sz="2400" b="1" dirty="0">
                <a:solidFill>
                  <a:srgbClr val="FF0000"/>
                </a:solidFill>
                <a:latin typeface="Times New Roman" pitchFamily="18" charset="0"/>
                <a:cs typeface="Times New Roman" pitchFamily="18" charset="0"/>
              </a:rPr>
              <a:t>of </a:t>
            </a:r>
            <a:r>
              <a:rPr lang="en-US" sz="2400" b="1" dirty="0" smtClean="0">
                <a:solidFill>
                  <a:srgbClr val="FF0000"/>
                </a:solidFill>
                <a:latin typeface="Times New Roman" pitchFamily="18" charset="0"/>
                <a:cs typeface="Times New Roman" pitchFamily="18" charset="0"/>
              </a:rPr>
              <a:t>bird: </a:t>
            </a:r>
            <a:r>
              <a:rPr lang="en-US" sz="2400" dirty="0" smtClean="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It includes health of the bird such as tight feathering with tail and wing feather, bright expression and alertness.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Lack </a:t>
            </a:r>
            <a:r>
              <a:rPr lang="en-US" sz="2400" dirty="0">
                <a:latin typeface="Times New Roman" pitchFamily="18" charset="0"/>
                <a:cs typeface="Times New Roman" pitchFamily="18" charset="0"/>
              </a:rPr>
              <a:t>of condition is exhibited by the appearance of comb and eye.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Birds </a:t>
            </a:r>
            <a:r>
              <a:rPr lang="en-US" sz="2400" dirty="0">
                <a:latin typeface="Times New Roman" pitchFamily="18" charset="0"/>
                <a:cs typeface="Times New Roman" pitchFamily="18" charset="0"/>
              </a:rPr>
              <a:t>showing </a:t>
            </a:r>
            <a:r>
              <a:rPr lang="en-US" sz="2400" dirty="0" smtClean="0">
                <a:latin typeface="Times New Roman" pitchFamily="18" charset="0"/>
                <a:cs typeface="Times New Roman" pitchFamily="18" charset="0"/>
              </a:rPr>
              <a:t>pale and shrunken </a:t>
            </a:r>
            <a:r>
              <a:rPr lang="en-US" sz="2400" dirty="0">
                <a:latin typeface="Times New Roman" pitchFamily="18" charset="0"/>
                <a:cs typeface="Times New Roman" pitchFamily="18" charset="0"/>
              </a:rPr>
              <a:t>comb, emaciated face, thin breast, drooping wings and tail </a:t>
            </a:r>
            <a:r>
              <a:rPr lang="en-US" sz="2400" dirty="0" smtClean="0">
                <a:latin typeface="Times New Roman" pitchFamily="18" charset="0"/>
                <a:cs typeface="Times New Roman" pitchFamily="18" charset="0"/>
              </a:rPr>
              <a:t>feathers </a:t>
            </a:r>
            <a:r>
              <a:rPr lang="en-US" sz="2400" dirty="0">
                <a:latin typeface="Times New Roman" pitchFamily="18" charset="0"/>
                <a:cs typeface="Times New Roman" pitchFamily="18" charset="0"/>
              </a:rPr>
              <a:t>should be culled. </a:t>
            </a:r>
          </a:p>
        </p:txBody>
      </p:sp>
    </p:spTree>
    <p:extLst>
      <p:ext uri="{BB962C8B-B14F-4D97-AF65-F5344CB8AC3E}">
        <p14:creationId xmlns:p14="http://schemas.microsoft.com/office/powerpoint/2010/main" val="760846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Autofit/>
          </a:bodyPr>
          <a:lstStyle/>
          <a:p>
            <a:pPr marL="0" indent="0" algn="just" fontAlgn="base">
              <a:buNone/>
            </a:pPr>
            <a:r>
              <a:rPr lang="en-US" sz="2400" b="1" dirty="0">
                <a:solidFill>
                  <a:srgbClr val="FF0000"/>
                </a:solidFill>
                <a:latin typeface="Times New Roman" pitchFamily="18" charset="0"/>
                <a:cs typeface="Times New Roman" pitchFamily="18" charset="0"/>
              </a:rPr>
              <a:t>Characteristics of good and poor </a:t>
            </a:r>
            <a:r>
              <a:rPr lang="en-US" sz="2400" b="1" dirty="0" smtClean="0">
                <a:solidFill>
                  <a:srgbClr val="FF0000"/>
                </a:solidFill>
                <a:latin typeface="Times New Roman" pitchFamily="18" charset="0"/>
                <a:cs typeface="Times New Roman" pitchFamily="18" charset="0"/>
              </a:rPr>
              <a:t>layers</a:t>
            </a:r>
          </a:p>
          <a:p>
            <a:pPr marL="0" indent="0" algn="just" fontAlgn="base">
              <a:buNone/>
            </a:pPr>
            <a:endParaRPr lang="en-US" sz="2400" b="1" dirty="0" smtClean="0"/>
          </a:p>
          <a:p>
            <a:pPr algn="just" fontAlgn="base"/>
            <a:endParaRPr lang="en-US" sz="2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49745742"/>
              </p:ext>
            </p:extLst>
          </p:nvPr>
        </p:nvGraphicFramePr>
        <p:xfrm>
          <a:off x="304800" y="990596"/>
          <a:ext cx="8686800" cy="5638806"/>
        </p:xfrm>
        <a:graphic>
          <a:graphicData uri="http://schemas.openxmlformats.org/drawingml/2006/table">
            <a:tbl>
              <a:tblPr>
                <a:tableStyleId>{5C22544A-7EE6-4342-B048-85BDC9FD1C3A}</a:tableStyleId>
              </a:tblPr>
              <a:tblGrid>
                <a:gridCol w="1845548"/>
                <a:gridCol w="3341076"/>
                <a:gridCol w="3500176"/>
              </a:tblGrid>
              <a:tr h="391878">
                <a:tc>
                  <a:txBody>
                    <a:bodyPr/>
                    <a:lstStyle/>
                    <a:p>
                      <a:pPr marL="0" marR="0" algn="ctr">
                        <a:spcBef>
                          <a:spcPts val="0"/>
                        </a:spcBef>
                        <a:spcAft>
                          <a:spcPts val="0"/>
                        </a:spcAft>
                        <a:tabLst>
                          <a:tab pos="228600" algn="l"/>
                        </a:tabLst>
                      </a:pPr>
                      <a:r>
                        <a:rPr lang="en-US" sz="1600" dirty="0">
                          <a:effectLst/>
                          <a:latin typeface="Times New Roman" pitchFamily="18" charset="0"/>
                          <a:cs typeface="Times New Roman" pitchFamily="18" charset="0"/>
                        </a:rPr>
                        <a:t>Character</a:t>
                      </a:r>
                      <a:endParaRPr lang="en-US" sz="1600" dirty="0">
                        <a:effectLst/>
                        <a:latin typeface="Times New Roman" pitchFamily="18" charset="0"/>
                        <a:ea typeface="Times New Roman"/>
                        <a:cs typeface="Times New Roman" pitchFamily="18" charset="0"/>
                      </a:endParaRPr>
                    </a:p>
                  </a:txBody>
                  <a:tcPr marL="41937" marR="41937" marT="0" marB="0"/>
                </a:tc>
                <a:tc>
                  <a:txBody>
                    <a:bodyPr/>
                    <a:lstStyle/>
                    <a:p>
                      <a:pPr marL="0" marR="0" algn="ctr">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Good layer</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ctr">
                        <a:lnSpc>
                          <a:spcPct val="150000"/>
                        </a:lnSpc>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Poor layer</a:t>
                      </a:r>
                      <a:endParaRPr lang="en-US" sz="1600" b="1" dirty="0">
                        <a:solidFill>
                          <a:schemeClr val="accent5">
                            <a:lumMod val="50000"/>
                          </a:schemeClr>
                        </a:solidFill>
                        <a:effectLst/>
                        <a:latin typeface="Times New Roman" pitchFamily="18" charset="0"/>
                        <a:cs typeface="Times New Roman" pitchFamily="18" charset="0"/>
                      </a:endParaRPr>
                    </a:p>
                  </a:txBody>
                  <a:tcPr marL="41937" marR="41937" marT="0" marB="0"/>
                </a:tc>
              </a:tr>
              <a:tr h="1045007">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Head and nature </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Strong, Square and broad at the top. All parts well- proportionate. Feminine in female and Masculine in male </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Coarse, crow headed, narrow, tendency to masculine in female and feminine in male </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261252">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Comb and wattle</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Full, red, waxy and warm</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Dry, scaly and cold</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522504">
                <a:tc>
                  <a:txBody>
                    <a:bodyPr/>
                    <a:lstStyle/>
                    <a:p>
                      <a:pPr marL="0" marR="0" algn="just">
                        <a:spcBef>
                          <a:spcPts val="0"/>
                        </a:spcBef>
                        <a:spcAft>
                          <a:spcPts val="0"/>
                        </a:spcAft>
                        <a:tabLst>
                          <a:tab pos="228600" algn="l"/>
                        </a:tabLst>
                      </a:pPr>
                      <a:r>
                        <a:rPr lang="en-US" sz="1600" dirty="0">
                          <a:effectLst/>
                          <a:latin typeface="Times New Roman" pitchFamily="18" charset="0"/>
                          <a:cs typeface="Times New Roman" pitchFamily="18" charset="0"/>
                        </a:rPr>
                        <a:t>Beak</a:t>
                      </a:r>
                      <a:endParaRPr lang="en-US" sz="1600" dirty="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Short and solid well curved</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Narrow, very long, thin sharp and pointed. </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522504">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Earlobes </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Full, waxy, colour as per breed  specification</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Shrunken, wrinkled, off colour than breed. </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261252">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Eye</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Bright, alert and well set </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Dull, sleepy</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261252">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Ear lobes </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Bleached, thin and flat Bleached</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Yellow</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261252">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Neck</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Stocky and rather short</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Long and thin</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28314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Body</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Capacious, broad and straight</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Limited capacity, Narrow not Straight</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261252">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Back</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Deep and straight</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Shallow, Barrel shaped</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783755">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Pubic bone</a:t>
                      </a:r>
                    </a:p>
                    <a:p>
                      <a:pPr marL="0" marR="0" algn="just">
                        <a:spcBef>
                          <a:spcPts val="0"/>
                        </a:spcBef>
                        <a:spcAft>
                          <a:spcPts val="0"/>
                        </a:spcAft>
                        <a:tabLst>
                          <a:tab pos="228600" algn="l"/>
                        </a:tabLst>
                      </a:pPr>
                      <a:r>
                        <a:rPr lang="en-US" sz="1600">
                          <a:effectLst/>
                          <a:latin typeface="Times New Roman" pitchFamily="18" charset="0"/>
                          <a:cs typeface="Times New Roman" pitchFamily="18" charset="0"/>
                        </a:rPr>
                        <a:t> </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Wide apart, thin soft and pliable</a:t>
                      </a:r>
                    </a:p>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Distance in between more than 2-3 fingers. </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Closer to each other, thick and </a:t>
                      </a:r>
                    </a:p>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Stiff, distance in between loss than 2-3 fingers. </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r h="783755">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Distance between keel and pubic</a:t>
                      </a:r>
                    </a:p>
                    <a:p>
                      <a:pPr marL="0" marR="0" algn="just">
                        <a:spcBef>
                          <a:spcPts val="0"/>
                        </a:spcBef>
                        <a:spcAft>
                          <a:spcPts val="0"/>
                        </a:spcAft>
                        <a:tabLst>
                          <a:tab pos="228600" algn="l"/>
                        </a:tabLst>
                      </a:pPr>
                      <a:r>
                        <a:rPr lang="en-US" sz="1600">
                          <a:effectLst/>
                          <a:latin typeface="Times New Roman" pitchFamily="18" charset="0"/>
                          <a:cs typeface="Times New Roman" pitchFamily="18" charset="0"/>
                        </a:rPr>
                        <a:t>bones</a:t>
                      </a:r>
                      <a:endParaRPr lang="en-US" sz="1600">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More </a:t>
                      </a:r>
                      <a:r>
                        <a:rPr lang="en-US" sz="1600">
                          <a:solidFill>
                            <a:srgbClr val="7030A0"/>
                          </a:solidFill>
                          <a:effectLst/>
                          <a:latin typeface="Times New Roman" pitchFamily="18" charset="0"/>
                          <a:cs typeface="Times New Roman" pitchFamily="18" charset="0"/>
                        </a:rPr>
                        <a:t>than </a:t>
                      </a:r>
                      <a:r>
                        <a:rPr lang="en-US" sz="1600" smtClean="0">
                          <a:solidFill>
                            <a:srgbClr val="7030A0"/>
                          </a:solidFill>
                          <a:effectLst/>
                          <a:latin typeface="Times New Roman" pitchFamily="18" charset="0"/>
                          <a:cs typeface="Times New Roman" pitchFamily="18" charset="0"/>
                        </a:rPr>
                        <a:t>4-5 </a:t>
                      </a:r>
                      <a:r>
                        <a:rPr lang="en-US" sz="1600" dirty="0">
                          <a:solidFill>
                            <a:srgbClr val="7030A0"/>
                          </a:solidFill>
                          <a:effectLst/>
                          <a:latin typeface="Times New Roman" pitchFamily="18" charset="0"/>
                          <a:cs typeface="Times New Roman" pitchFamily="18" charset="0"/>
                        </a:rPr>
                        <a:t>fingers</a:t>
                      </a:r>
                    </a:p>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 </a:t>
                      </a:r>
                      <a:endParaRPr lang="en-US" sz="1600" dirty="0">
                        <a:solidFill>
                          <a:srgbClr val="7030A0"/>
                        </a:solidFill>
                        <a:effectLst/>
                        <a:latin typeface="Times New Roman" pitchFamily="18" charset="0"/>
                        <a:ea typeface="Times New Roman"/>
                        <a:cs typeface="Times New Roman" pitchFamily="18" charset="0"/>
                      </a:endParaRPr>
                    </a:p>
                  </a:txBody>
                  <a:tcPr marL="41937" marR="41937"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Less than 2-3 fingers.</a:t>
                      </a:r>
                    </a:p>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 </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1937" marR="41937" marT="0" marB="0"/>
                </a:tc>
              </a:tr>
            </a:tbl>
          </a:graphicData>
        </a:graphic>
      </p:graphicFrame>
    </p:spTree>
    <p:extLst>
      <p:ext uri="{BB962C8B-B14F-4D97-AF65-F5344CB8AC3E}">
        <p14:creationId xmlns:p14="http://schemas.microsoft.com/office/powerpoint/2010/main" val="2404893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765648455"/>
              </p:ext>
            </p:extLst>
          </p:nvPr>
        </p:nvGraphicFramePr>
        <p:xfrm>
          <a:off x="304800" y="380998"/>
          <a:ext cx="8610600" cy="6172200"/>
        </p:xfrm>
        <a:graphic>
          <a:graphicData uri="http://schemas.openxmlformats.org/drawingml/2006/table">
            <a:tbl>
              <a:tblPr>
                <a:tableStyleId>{5C22544A-7EE6-4342-B048-85BDC9FD1C3A}</a:tableStyleId>
              </a:tblPr>
              <a:tblGrid>
                <a:gridCol w="1829358"/>
                <a:gridCol w="3311769"/>
                <a:gridCol w="3469473"/>
              </a:tblGrid>
              <a:tr h="474785">
                <a:tc>
                  <a:txBody>
                    <a:bodyPr/>
                    <a:lstStyle/>
                    <a:p>
                      <a:pPr marL="0" marR="0" algn="ctr">
                        <a:spcBef>
                          <a:spcPts val="0"/>
                        </a:spcBef>
                        <a:spcAft>
                          <a:spcPts val="0"/>
                        </a:spcAft>
                        <a:tabLst>
                          <a:tab pos="228600" algn="l"/>
                        </a:tabLst>
                      </a:pPr>
                      <a:r>
                        <a:rPr lang="en-US" sz="1600" dirty="0">
                          <a:effectLst/>
                          <a:latin typeface="Times New Roman" pitchFamily="18" charset="0"/>
                          <a:cs typeface="Times New Roman" pitchFamily="18" charset="0"/>
                        </a:rPr>
                        <a:t>Character</a:t>
                      </a:r>
                      <a:endParaRPr lang="en-US" sz="1600" dirty="0">
                        <a:effectLst/>
                        <a:latin typeface="Times New Roman" pitchFamily="18" charset="0"/>
                        <a:ea typeface="Times New Roman"/>
                        <a:cs typeface="Times New Roman" pitchFamily="18" charset="0"/>
                      </a:endParaRPr>
                    </a:p>
                  </a:txBody>
                  <a:tcPr marL="48050" marR="48050" marT="0" marB="0"/>
                </a:tc>
                <a:tc>
                  <a:txBody>
                    <a:bodyPr/>
                    <a:lstStyle/>
                    <a:p>
                      <a:pPr marL="0" marR="0" algn="ctr">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Good layer</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ctr">
                        <a:lnSpc>
                          <a:spcPct val="150000"/>
                        </a:lnSpc>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Poor layer</a:t>
                      </a:r>
                      <a:endParaRPr lang="en-US" sz="1600" b="1" dirty="0">
                        <a:solidFill>
                          <a:schemeClr val="accent5">
                            <a:lumMod val="50000"/>
                          </a:schemeClr>
                        </a:solidFill>
                        <a:effectLst/>
                        <a:latin typeface="Times New Roman" pitchFamily="18" charset="0"/>
                        <a:cs typeface="Times New Roman" pitchFamily="18" charset="0"/>
                      </a:endParaRPr>
                    </a:p>
                  </a:txBody>
                  <a:tcPr marL="48050" marR="48050" marT="0" marB="0"/>
                </a:tc>
              </a:tr>
              <a:tr h="633046">
                <a:tc>
                  <a:txBody>
                    <a:bodyPr/>
                    <a:lstStyle/>
                    <a:p>
                      <a:pPr marL="0" marR="0" algn="just">
                        <a:spcBef>
                          <a:spcPts val="0"/>
                        </a:spcBef>
                        <a:spcAft>
                          <a:spcPts val="0"/>
                        </a:spcAft>
                        <a:tabLst>
                          <a:tab pos="228600" algn="l"/>
                        </a:tabLst>
                      </a:pPr>
                      <a:r>
                        <a:rPr lang="en-US" sz="1600" dirty="0">
                          <a:effectLst/>
                          <a:latin typeface="Times New Roman" pitchFamily="18" charset="0"/>
                          <a:cs typeface="Times New Roman" pitchFamily="18" charset="0"/>
                        </a:rPr>
                        <a:t>Skin </a:t>
                      </a:r>
                    </a:p>
                    <a:p>
                      <a:pPr marL="0" marR="0" algn="just">
                        <a:spcBef>
                          <a:spcPts val="0"/>
                        </a:spcBef>
                        <a:spcAft>
                          <a:spcPts val="0"/>
                        </a:spcAft>
                        <a:tabLst>
                          <a:tab pos="228600" algn="l"/>
                        </a:tabLst>
                      </a:pPr>
                      <a:r>
                        <a:rPr lang="en-US" sz="1600" dirty="0">
                          <a:effectLst/>
                          <a:latin typeface="Times New Roman" pitchFamily="18" charset="0"/>
                          <a:cs typeface="Times New Roman" pitchFamily="18" charset="0"/>
                        </a:rPr>
                        <a:t> </a:t>
                      </a:r>
                      <a:endParaRPr lang="en-US" sz="1600" dirty="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Thin, Soft, oily and silky</a:t>
                      </a:r>
                    </a:p>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 </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Thick, dry rough and under laid with fat.</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31652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Abdomen</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Large, soft and moist. Free from fat </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Small, hard and fat deposits</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31652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Vent (for females)</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Large, oval and moist</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Small dry and round</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633046">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Plumage</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Tight, compact colour specific for</a:t>
                      </a:r>
                    </a:p>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breed</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Loose, scattered off colour from breed</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31652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Legs </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Thin, soft  and heat at back</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Thick hard and rounded at back</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31652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Shank</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a:solidFill>
                            <a:srgbClr val="7030A0"/>
                          </a:solidFill>
                          <a:effectLst/>
                          <a:latin typeface="Times New Roman" pitchFamily="18" charset="0"/>
                          <a:cs typeface="Times New Roman" pitchFamily="18" charset="0"/>
                        </a:rPr>
                        <a:t>Dry old bristle soiled</a:t>
                      </a:r>
                      <a:endParaRPr lang="en-US" sz="160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yellowish, round, full</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31652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Toe nails</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Stocky well curved</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Long, thin and sharp – pointed</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31652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Temperament</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a:solidFill>
                            <a:srgbClr val="7030A0"/>
                          </a:solidFill>
                          <a:effectLst/>
                          <a:latin typeface="Times New Roman" pitchFamily="18" charset="0"/>
                          <a:cs typeface="Times New Roman" pitchFamily="18" charset="0"/>
                        </a:rPr>
                        <a:t>Friendly and always happy</a:t>
                      </a:r>
                      <a:endParaRPr lang="en-US" sz="160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Shy, nervous frighten when caught</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633046">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Appetite</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Heavy eater and crop always nearly full</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Poor eater, crop is near to empty</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126609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Pigmentation</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Pigment disappears from beak skin, vent shank and wings as laying advance and they will appear faint in colour</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Pigmented beak, skin and wings are brightly coloured. </a:t>
                      </a:r>
                    </a:p>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 </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31652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Vent</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Bleached, large oval and moist</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Yellow round small</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r h="316523">
                <a:tc>
                  <a:txBody>
                    <a:bodyPr/>
                    <a:lstStyle/>
                    <a:p>
                      <a:pPr marL="0" marR="0" algn="just">
                        <a:spcBef>
                          <a:spcPts val="0"/>
                        </a:spcBef>
                        <a:spcAft>
                          <a:spcPts val="0"/>
                        </a:spcAft>
                        <a:tabLst>
                          <a:tab pos="228600" algn="l"/>
                        </a:tabLst>
                      </a:pPr>
                      <a:r>
                        <a:rPr lang="en-US" sz="1600">
                          <a:effectLst/>
                          <a:latin typeface="Times New Roman" pitchFamily="18" charset="0"/>
                          <a:cs typeface="Times New Roman" pitchFamily="18" charset="0"/>
                        </a:rPr>
                        <a:t>Time of moulting </a:t>
                      </a:r>
                      <a:endParaRPr lang="en-US" sz="1600">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rgbClr val="7030A0"/>
                          </a:solidFill>
                          <a:effectLst/>
                          <a:latin typeface="Times New Roman" pitchFamily="18" charset="0"/>
                          <a:cs typeface="Times New Roman" pitchFamily="18" charset="0"/>
                        </a:rPr>
                        <a:t>Late and quick</a:t>
                      </a:r>
                      <a:endParaRPr lang="en-US" sz="1600" dirty="0">
                        <a:solidFill>
                          <a:srgbClr val="7030A0"/>
                        </a:solidFill>
                        <a:effectLst/>
                        <a:latin typeface="Times New Roman" pitchFamily="18" charset="0"/>
                        <a:ea typeface="Times New Roman"/>
                        <a:cs typeface="Times New Roman" pitchFamily="18" charset="0"/>
                      </a:endParaRPr>
                    </a:p>
                  </a:txBody>
                  <a:tcPr marL="48050" marR="48050" marT="0" marB="0"/>
                </a:tc>
                <a:tc>
                  <a:txBody>
                    <a:bodyPr/>
                    <a:lstStyle/>
                    <a:p>
                      <a:pPr marL="0" marR="0" algn="just">
                        <a:spcBef>
                          <a:spcPts val="0"/>
                        </a:spcBef>
                        <a:spcAft>
                          <a:spcPts val="0"/>
                        </a:spcAft>
                        <a:tabLst>
                          <a:tab pos="228600" algn="l"/>
                        </a:tabLst>
                      </a:pPr>
                      <a:r>
                        <a:rPr lang="en-US" sz="1600" dirty="0">
                          <a:solidFill>
                            <a:schemeClr val="accent5">
                              <a:lumMod val="50000"/>
                            </a:schemeClr>
                          </a:solidFill>
                          <a:effectLst/>
                          <a:latin typeface="Times New Roman" pitchFamily="18" charset="0"/>
                          <a:cs typeface="Times New Roman" pitchFamily="18" charset="0"/>
                        </a:rPr>
                        <a:t>Early and slow</a:t>
                      </a:r>
                      <a:endParaRPr lang="en-US" sz="1600" dirty="0">
                        <a:solidFill>
                          <a:schemeClr val="accent5">
                            <a:lumMod val="50000"/>
                          </a:schemeClr>
                        </a:solidFill>
                        <a:effectLst/>
                        <a:latin typeface="Times New Roman" pitchFamily="18" charset="0"/>
                        <a:ea typeface="Times New Roman"/>
                        <a:cs typeface="Times New Roman" pitchFamily="18" charset="0"/>
                      </a:endParaRPr>
                    </a:p>
                  </a:txBody>
                  <a:tcPr marL="48050" marR="48050" marT="0" marB="0"/>
                </a:tc>
              </a:tr>
            </a:tbl>
          </a:graphicData>
        </a:graphic>
      </p:graphicFrame>
    </p:spTree>
    <p:extLst>
      <p:ext uri="{BB962C8B-B14F-4D97-AF65-F5344CB8AC3E}">
        <p14:creationId xmlns:p14="http://schemas.microsoft.com/office/powerpoint/2010/main" val="90418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86400"/>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2. Moulting patterns: </a:t>
            </a:r>
            <a:r>
              <a:rPr lang="en-US" sz="2400" dirty="0" smtClean="0">
                <a:latin typeface="Times New Roman" pitchFamily="18" charset="0"/>
                <a:cs typeface="Times New Roman" pitchFamily="18" charset="0"/>
              </a:rPr>
              <a:t>Moulting </a:t>
            </a:r>
            <a:r>
              <a:rPr lang="en-US" sz="2400" dirty="0">
                <a:latin typeface="Times New Roman" pitchFamily="18" charset="0"/>
                <a:cs typeface="Times New Roman" pitchFamily="18" charset="0"/>
              </a:rPr>
              <a:t>is a natural physiological process to shed old feathers with new feathers at the end of first year of laying.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Early </a:t>
            </a:r>
            <a:r>
              <a:rPr lang="en-US" sz="2400" dirty="0" err="1">
                <a:latin typeface="Times New Roman" pitchFamily="18" charset="0"/>
                <a:cs typeface="Times New Roman" pitchFamily="18" charset="0"/>
              </a:rPr>
              <a:t>moulters</a:t>
            </a:r>
            <a:r>
              <a:rPr lang="en-US" sz="2400" dirty="0">
                <a:latin typeface="Times New Roman" pitchFamily="18" charset="0"/>
                <a:cs typeface="Times New Roman" pitchFamily="18" charset="0"/>
              </a:rPr>
              <a:t> (Before 72 weeks of age) are usually poor layers.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Such </a:t>
            </a:r>
            <a:r>
              <a:rPr lang="en-US" sz="2400" dirty="0">
                <a:latin typeface="Times New Roman" pitchFamily="18" charset="0"/>
                <a:cs typeface="Times New Roman" pitchFamily="18" charset="0"/>
              </a:rPr>
              <a:t>birds start moulting at early age and take unusual long time (24 weeks time) to complete moulting.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Often </a:t>
            </a:r>
            <a:r>
              <a:rPr lang="en-US" sz="2400" dirty="0">
                <a:latin typeface="Times New Roman" pitchFamily="18" charset="0"/>
                <a:cs typeface="Times New Roman" pitchFamily="18" charset="0"/>
              </a:rPr>
              <a:t>these birds stop laying during moulting periods.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shed only on primary </a:t>
            </a:r>
            <a:r>
              <a:rPr lang="en-US" sz="2400" dirty="0" smtClean="0">
                <a:latin typeface="Times New Roman" pitchFamily="18" charset="0"/>
                <a:cs typeface="Times New Roman" pitchFamily="18" charset="0"/>
              </a:rPr>
              <a:t>feathers, </a:t>
            </a:r>
            <a:r>
              <a:rPr lang="en-US" sz="2400" dirty="0">
                <a:latin typeface="Times New Roman" pitchFamily="18" charset="0"/>
                <a:cs typeface="Times New Roman" pitchFamily="18" charset="0"/>
              </a:rPr>
              <a:t>complete the moulting quickly by shedding two or more primary feathers together and complete the moulting with </a:t>
            </a:r>
            <a:r>
              <a:rPr lang="en-US" sz="2400" dirty="0" smtClean="0">
                <a:latin typeface="Times New Roman" pitchFamily="18" charset="0"/>
                <a:cs typeface="Times New Roman" pitchFamily="18" charset="0"/>
              </a:rPr>
              <a:t>4-8 </a:t>
            </a:r>
            <a:r>
              <a:rPr lang="en-US" sz="2400" dirty="0">
                <a:latin typeface="Times New Roman" pitchFamily="18" charset="0"/>
                <a:cs typeface="Times New Roman" pitchFamily="18" charset="0"/>
              </a:rPr>
              <a:t>weeks period.</a:t>
            </a:r>
          </a:p>
        </p:txBody>
      </p:sp>
    </p:spTree>
    <p:extLst>
      <p:ext uri="{BB962C8B-B14F-4D97-AF65-F5344CB8AC3E}">
        <p14:creationId xmlns:p14="http://schemas.microsoft.com/office/powerpoint/2010/main" val="631540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943600"/>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3.  </a:t>
            </a:r>
            <a:r>
              <a:rPr lang="en-US" sz="2400" b="1" dirty="0" smtClean="0">
                <a:solidFill>
                  <a:srgbClr val="FF0000"/>
                </a:solidFill>
                <a:latin typeface="Times New Roman" pitchFamily="18" charset="0"/>
                <a:cs typeface="Times New Roman" pitchFamily="18" charset="0"/>
              </a:rPr>
              <a:t>Depigmentation:   </a:t>
            </a:r>
            <a:r>
              <a:rPr lang="en-US" sz="2400" dirty="0">
                <a:latin typeface="Times New Roman" pitchFamily="18" charset="0"/>
                <a:cs typeface="Times New Roman" pitchFamily="18" charset="0"/>
              </a:rPr>
              <a:t>There is abundance of yellow pigments in the different parts of body of pullets.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due to the deposition of carotenoid pigment mainly </a:t>
            </a:r>
            <a:r>
              <a:rPr lang="en-US" sz="2400" dirty="0" smtClean="0">
                <a:latin typeface="Times New Roman" pitchFamily="18" charset="0"/>
                <a:cs typeface="Times New Roman" pitchFamily="18" charset="0"/>
              </a:rPr>
              <a:t>xanthophyll </a:t>
            </a:r>
            <a:r>
              <a:rPr lang="en-US" sz="2400" dirty="0">
                <a:latin typeface="Times New Roman" pitchFamily="18" charset="0"/>
                <a:cs typeface="Times New Roman" pitchFamily="18" charset="0"/>
              </a:rPr>
              <a:t>which comes from feed.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the pullets come in egg production, these pigments are transferred from body to eggs.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depigmentation in good layer follows a particular pattern depending upon the blood circulation.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order in which it disappears first from vent – eye ring- ear lobes- beak (beginning at the base and extends towards tip)- shank (first at the front and then at rear side). </a:t>
            </a:r>
          </a:p>
          <a:p>
            <a:pPr marL="0" indent="0" algn="just">
              <a:buNone/>
            </a:pPr>
            <a:r>
              <a:rPr lang="en-US" sz="2400" b="1" dirty="0" smtClean="0">
                <a:solidFill>
                  <a:srgbClr val="FF0000"/>
                </a:solidFill>
                <a:latin typeface="Times New Roman" pitchFamily="18" charset="0"/>
                <a:cs typeface="Times New Roman" pitchFamily="18" charset="0"/>
              </a:rPr>
              <a:t>4</a:t>
            </a:r>
            <a:r>
              <a:rPr lang="en-US" sz="2400" b="1" dirty="0">
                <a:solidFill>
                  <a:srgbClr val="FF0000"/>
                </a:solidFill>
                <a:latin typeface="Times New Roman" pitchFamily="18" charset="0"/>
                <a:cs typeface="Times New Roman" pitchFamily="18" charset="0"/>
              </a:rPr>
              <a:t>.  Sexual </a:t>
            </a:r>
            <a:r>
              <a:rPr lang="en-US" sz="2400" b="1" dirty="0" smtClean="0">
                <a:solidFill>
                  <a:srgbClr val="FF0000"/>
                </a:solidFill>
                <a:latin typeface="Times New Roman" pitchFamily="18" charset="0"/>
                <a:cs typeface="Times New Roman" pitchFamily="18" charset="0"/>
              </a:rPr>
              <a:t>maturity: </a:t>
            </a:r>
            <a:r>
              <a:rPr lang="en-US" sz="2400" dirty="0" smtClean="0">
                <a:latin typeface="Times New Roman" pitchFamily="18" charset="0"/>
                <a:cs typeface="Times New Roman" pitchFamily="18" charset="0"/>
              </a:rPr>
              <a:t>Good </a:t>
            </a:r>
            <a:r>
              <a:rPr lang="en-US" sz="2400" dirty="0">
                <a:latin typeface="Times New Roman" pitchFamily="18" charset="0"/>
                <a:cs typeface="Times New Roman" pitchFamily="18" charset="0"/>
              </a:rPr>
              <a:t>layers mature earlier within </a:t>
            </a:r>
            <a:r>
              <a:rPr lang="en-US" sz="2400" dirty="0" smtClean="0">
                <a:latin typeface="Times New Roman" pitchFamily="18" charset="0"/>
                <a:cs typeface="Times New Roman" pitchFamily="18" charset="0"/>
              </a:rPr>
              <a:t>18-20 wks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birds which mature after 22 weeks should be culled out. </a:t>
            </a:r>
          </a:p>
        </p:txBody>
      </p:sp>
    </p:spTree>
    <p:extLst>
      <p:ext uri="{BB962C8B-B14F-4D97-AF65-F5344CB8AC3E}">
        <p14:creationId xmlns:p14="http://schemas.microsoft.com/office/powerpoint/2010/main" val="3459615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038600"/>
            <a:ext cx="5334000" cy="2133600"/>
          </a:xfrm>
          <a:solidFill>
            <a:srgbClr val="C00000"/>
          </a:solidFill>
          <a:ln>
            <a:noFill/>
          </a:ln>
          <a:effectLst>
            <a:innerShdw blurRad="63500" dist="50800" dir="16200000">
              <a:prstClr val="black">
                <a:alpha val="50000"/>
              </a:prstClr>
            </a:inn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fontScale="90000"/>
            <a:scene3d>
              <a:camera prst="orthographicFront"/>
              <a:lightRig rig="freezing" dir="t">
                <a:rot lat="0" lon="0" rev="5640000"/>
              </a:lightRig>
            </a:scene3d>
            <a:sp3d prstMaterial="flat">
              <a:contourClr>
                <a:schemeClr val="tx2"/>
              </a:contourClr>
            </a:sp3d>
          </a:bodyPr>
          <a:lstStyle/>
          <a:p>
            <a:pPr algn="ctr"/>
            <a:r>
              <a:rPr lang="en-US" sz="16600" b="1" dirty="0" smtClean="0"/>
              <a:t/>
            </a:r>
            <a:br>
              <a:rPr lang="en-US" sz="16600" b="1" dirty="0" smtClean="0"/>
            </a:br>
            <a:r>
              <a:rPr lang="en-US" sz="16600" b="1" dirty="0"/>
              <a:t/>
            </a:r>
            <a:br>
              <a:rPr lang="en-US" sz="16600" b="1" dirty="0"/>
            </a:br>
            <a:r>
              <a:rPr lang="en-US" sz="16600" b="1" dirty="0" smtClean="0"/>
              <a:t/>
            </a:r>
            <a:br>
              <a:rPr lang="en-US" sz="16600" b="1" dirty="0" smtClean="0"/>
            </a:br>
            <a:r>
              <a:rPr lang="en-US" sz="16600" b="1" dirty="0" smtClean="0"/>
              <a:t/>
            </a:r>
            <a:br>
              <a:rPr lang="en-US" sz="16600" b="1" dirty="0" smtClean="0"/>
            </a:br>
            <a:r>
              <a:rPr lang="en-US" sz="11400" b="1" dirty="0" smtClean="0">
                <a:solidFill>
                  <a:srgbClr val="FFC000"/>
                </a:solidFill>
                <a:latin typeface="Mongolian Baiti" pitchFamily="66" charset="0"/>
                <a:cs typeface="Mongolian Baiti" pitchFamily="66" charset="0"/>
              </a:rPr>
              <a:t>THANKS</a:t>
            </a:r>
            <a:r>
              <a:rPr lang="en-US" dirty="0" smtClean="0"/>
              <a:t/>
            </a:r>
            <a:br>
              <a:rPr lang="en-US" dirty="0" smtClean="0"/>
            </a:br>
            <a:endParaRPr lang="en-US" dirty="0"/>
          </a:p>
        </p:txBody>
      </p:sp>
      <p:pic>
        <p:nvPicPr>
          <p:cNvPr id="1026" name="Picture 2" descr="C:\Users\S P SAHU\Desktop\LPM_221\3pulletssi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674" y="250368"/>
            <a:ext cx="4293726" cy="35941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 P SAHU\Desktop\LPM_221\breeder-manag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50368"/>
            <a:ext cx="4684252" cy="359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97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5181600"/>
          </a:xfrm>
        </p:spPr>
        <p:txBody>
          <a:bodyPr>
            <a:noAutofit/>
          </a:bodyPr>
          <a:lstStyle/>
          <a:p>
            <a:pPr marL="0" indent="0" algn="just">
              <a:buNone/>
            </a:pPr>
            <a:endParaRPr lang="en-US" sz="2400" dirty="0" smtClean="0"/>
          </a:p>
          <a:p>
            <a:pPr marL="0" indent="0" algn="just">
              <a:buNone/>
            </a:pPr>
            <a:endParaRPr lang="en-US" sz="2400" dirty="0"/>
          </a:p>
          <a:p>
            <a:pPr marL="0" indent="0" algn="just">
              <a:buNone/>
            </a:pPr>
            <a:endParaRPr lang="en-US" sz="2400" dirty="0" smtClean="0"/>
          </a:p>
          <a:p>
            <a:pPr marL="0" indent="0" algn="just">
              <a:buNone/>
            </a:pPr>
            <a:endParaRPr lang="en-US" sz="2400" dirty="0"/>
          </a:p>
          <a:p>
            <a:pPr marL="0" indent="0" algn="just">
              <a:buNone/>
            </a:pPr>
            <a:endParaRPr lang="en-US" sz="2400" dirty="0" smtClean="0"/>
          </a:p>
          <a:p>
            <a:pPr marL="0" indent="0" algn="just">
              <a:buNone/>
            </a:pPr>
            <a:endParaRPr lang="en-US" sz="2400" dirty="0"/>
          </a:p>
          <a:p>
            <a:pPr marL="0" indent="0" algn="just">
              <a:buNone/>
            </a:pPr>
            <a:endParaRPr lang="en-US" sz="2400" dirty="0" smtClean="0"/>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r>
              <a:rPr lang="en-US" sz="2000" dirty="0" smtClean="0">
                <a:latin typeface="Times New Roman" pitchFamily="18" charset="0"/>
                <a:cs typeface="Times New Roman" pitchFamily="18" charset="0"/>
              </a:rPr>
              <a:t>1</a:t>
            </a:r>
            <a:r>
              <a:rPr lang="en-US" sz="2000" dirty="0">
                <a:latin typeface="Times New Roman" pitchFamily="18" charset="0"/>
                <a:cs typeface="Times New Roman" pitchFamily="18" charset="0"/>
              </a:rPr>
              <a:t>. Germinal Disc   </a:t>
            </a:r>
            <a:r>
              <a:rPr lang="en-US" sz="2000" dirty="0" smtClean="0">
                <a:latin typeface="Times New Roman" pitchFamily="18" charset="0"/>
                <a:cs typeface="Times New Roman" pitchFamily="18" charset="0"/>
              </a:rPr>
              <a:t>     2</a:t>
            </a:r>
            <a:r>
              <a:rPr lang="en-US" sz="2000" dirty="0">
                <a:latin typeface="Times New Roman" pitchFamily="18" charset="0"/>
                <a:cs typeface="Times New Roman" pitchFamily="18" charset="0"/>
              </a:rPr>
              <a:t>. Vitelline Membrane      3. Chalaziferous of White    </a:t>
            </a:r>
            <a:r>
              <a:rPr lang="en-US" sz="2000" dirty="0" smtClean="0">
                <a:latin typeface="Times New Roman" pitchFamily="18" charset="0"/>
                <a:cs typeface="Times New Roman" pitchFamily="18" charset="0"/>
              </a:rPr>
              <a:t>  4</a:t>
            </a:r>
            <a:r>
              <a:rPr lang="en-US" sz="2000" dirty="0">
                <a:latin typeface="Times New Roman" pitchFamily="18" charset="0"/>
                <a:cs typeface="Times New Roman" pitchFamily="18" charset="0"/>
              </a:rPr>
              <a:t>. Shell   5. Outer Shell Membrane      6. Inner Shell Membrane   7. Air Cell    8. Chalaza        9. Dense White   10. Inner Thin White   11.  Outer Thin White   12.  White Yolk   13. Yellow Yolk</a:t>
            </a:r>
          </a:p>
          <a:p>
            <a:pPr marL="0" indent="0" algn="just">
              <a:buNone/>
            </a:pPr>
            <a:endParaRPr lang="en-IN" sz="2400" dirty="0" smtClean="0">
              <a:latin typeface="Times New Roman" pitchFamily="18" charset="0"/>
              <a:cs typeface="Times New Roman" pitchFamily="18" charset="0"/>
            </a:endParaRPr>
          </a:p>
        </p:txBody>
      </p:sp>
      <p:sp>
        <p:nvSpPr>
          <p:cNvPr id="4" name="TextBox 3"/>
          <p:cNvSpPr txBox="1"/>
          <p:nvPr/>
        </p:nvSpPr>
        <p:spPr>
          <a:xfrm>
            <a:off x="838200" y="344905"/>
            <a:ext cx="7848599" cy="830997"/>
          </a:xfrm>
          <a:prstGeom prst="rect">
            <a:avLst/>
          </a:prstGeom>
          <a:solidFill>
            <a:srgbClr val="FFFF00"/>
          </a:solidFill>
          <a:ln w="28575">
            <a:solidFill>
              <a:schemeClr val="tx2">
                <a:lumMod val="75000"/>
              </a:schemeClr>
            </a:solidFill>
          </a:ln>
        </p:spPr>
        <p:txBody>
          <a:bodyPr wrap="square" rtlCol="0">
            <a:spAutoFit/>
          </a:bodyPr>
          <a:lstStyle/>
          <a:p>
            <a:pPr algn="ctr"/>
            <a:r>
              <a:rPr lang="en-US" sz="2400" b="1" dirty="0">
                <a:solidFill>
                  <a:srgbClr val="FF0000"/>
                </a:solidFill>
              </a:rPr>
              <a:t>Structure of an </a:t>
            </a:r>
            <a:r>
              <a:rPr lang="en-US" sz="2400" b="1" dirty="0" smtClean="0">
                <a:solidFill>
                  <a:srgbClr val="FF0000"/>
                </a:solidFill>
              </a:rPr>
              <a:t>Egg </a:t>
            </a:r>
            <a:endParaRPr lang="en-US" sz="2400" b="1" dirty="0">
              <a:solidFill>
                <a:srgbClr val="FF0000"/>
              </a:solidFill>
            </a:endParaRPr>
          </a:p>
          <a:p>
            <a:endParaRPr lang="en-US" sz="2400" b="1" dirty="0" smtClean="0">
              <a:solidFill>
                <a:schemeClr val="accent1"/>
              </a:solidFill>
              <a:latin typeface="Times New Roman" pitchFamily="18" charset="0"/>
              <a:cs typeface="Times New Roman" pitchFamily="18" charset="0"/>
            </a:endParaRPr>
          </a:p>
        </p:txBody>
      </p:sp>
      <p:pic>
        <p:nvPicPr>
          <p:cNvPr id="5" name="Picture 4" descr="sc60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371600"/>
            <a:ext cx="4038600" cy="35052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Shell</a:t>
            </a:r>
            <a:r>
              <a:rPr lang="en-US" sz="2400" dirty="0" smtClean="0">
                <a:solidFill>
                  <a:srgbClr val="FF0000"/>
                </a:solidFill>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shell of an egg is porous to allow the developing chick to obtain oxygen.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pores also allow water and carbon dioxide to escape.</a:t>
            </a:r>
          </a:p>
          <a:p>
            <a:pPr algn="just"/>
            <a:r>
              <a:rPr lang="en-US" sz="2400" dirty="0" smtClean="0">
                <a:latin typeface="Times New Roman" pitchFamily="18" charset="0"/>
                <a:cs typeface="Times New Roman" pitchFamily="18" charset="0"/>
              </a:rPr>
              <a:t>Other </a:t>
            </a:r>
            <a:r>
              <a:rPr lang="en-US" sz="2400" dirty="0">
                <a:latin typeface="Times New Roman" pitchFamily="18" charset="0"/>
                <a:cs typeface="Times New Roman" pitchFamily="18" charset="0"/>
              </a:rPr>
              <a:t>than oxygen, bacteria and odours can enter the egg.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membrane that lines the inside of a shell acts as a filter to protect against bacteria.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one end of the egg, the membrane separates into an air space to supply the chick with oxygen.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shell is generally strong but the older birds tend to produce weaker shells.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shell’s colour varies according to the breed of the bird. </a:t>
            </a:r>
            <a:endParaRPr lang="en-US" sz="2400" dirty="0" smtClean="0">
              <a:latin typeface="Times New Roman" pitchFamily="18" charset="0"/>
              <a:cs typeface="Times New Roman" pitchFamily="18" charset="0"/>
            </a:endParaRPr>
          </a:p>
          <a:p>
            <a:pPr marL="0" indent="0" algn="just">
              <a:buNone/>
            </a:pPr>
            <a:endParaRPr lang="en-IN"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97130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5562600"/>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Egg </a:t>
            </a:r>
            <a:r>
              <a:rPr lang="en-US" sz="2400" b="1" dirty="0" smtClean="0">
                <a:solidFill>
                  <a:srgbClr val="FF0000"/>
                </a:solidFill>
                <a:latin typeface="Times New Roman" pitchFamily="18" charset="0"/>
                <a:cs typeface="Times New Roman" pitchFamily="18" charset="0"/>
              </a:rPr>
              <a:t>white</a:t>
            </a:r>
            <a:r>
              <a:rPr lang="en-US" sz="2400" dirty="0" smtClean="0">
                <a:solidFill>
                  <a:srgbClr val="FF0000"/>
                </a:solidFill>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are two layers of egg white: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1</a:t>
            </a:r>
            <a:r>
              <a:rPr lang="en-US" sz="2400" dirty="0">
                <a:latin typeface="Times New Roman" pitchFamily="18" charset="0"/>
                <a:cs typeface="Times New Roman" pitchFamily="18" charset="0"/>
              </a:rPr>
              <a:t>. The thick white layer (nearest to the yolk</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2</a:t>
            </a:r>
            <a:r>
              <a:rPr lang="en-US" sz="2400" dirty="0">
                <a:latin typeface="Times New Roman" pitchFamily="18" charset="0"/>
                <a:cs typeface="Times New Roman" pitchFamily="18" charset="0"/>
              </a:rPr>
              <a:t>. The thin white layer (nearest to the shell) </a:t>
            </a:r>
          </a:p>
          <a:p>
            <a:pPr marL="0" indent="0" algn="just">
              <a:buNone/>
            </a:pPr>
            <a:r>
              <a:rPr lang="en-US" sz="2400" b="1" dirty="0" smtClean="0">
                <a:solidFill>
                  <a:srgbClr val="FF0000"/>
                </a:solidFill>
                <a:latin typeface="Times New Roman" pitchFamily="18" charset="0"/>
                <a:cs typeface="Times New Roman" pitchFamily="18" charset="0"/>
              </a:rPr>
              <a:t>Yolk</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colour of the egg yolk is related to the diet of the hen and is due to the presence of carotenes and </a:t>
            </a:r>
            <a:r>
              <a:rPr lang="en-US" sz="2400" dirty="0" err="1">
                <a:latin typeface="Times New Roman" pitchFamily="18" charset="0"/>
                <a:cs typeface="Times New Roman" pitchFamily="18" charset="0"/>
              </a:rPr>
              <a:t>colourings</a:t>
            </a:r>
            <a:r>
              <a:rPr lang="en-US" sz="2400" dirty="0">
                <a:latin typeface="Times New Roman" pitchFamily="18" charset="0"/>
                <a:cs typeface="Times New Roman" pitchFamily="18" charset="0"/>
              </a:rPr>
              <a:t> added to a hen’s feed.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nutritional value of the egg is not affected by the colour of the yolk. </a:t>
            </a: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Eggs </a:t>
            </a:r>
            <a:r>
              <a:rPr lang="en-US" sz="2400" dirty="0">
                <a:latin typeface="Times New Roman" pitchFamily="18" charset="0"/>
                <a:cs typeface="Times New Roman" pitchFamily="18" charset="0"/>
              </a:rPr>
              <a:t>are a good source of high biological-value protein and </a:t>
            </a:r>
            <a:r>
              <a:rPr lang="en-US" sz="2400" dirty="0" smtClean="0">
                <a:latin typeface="Times New Roman" pitchFamily="18" charset="0"/>
                <a:cs typeface="Times New Roman" pitchFamily="18" charset="0"/>
              </a:rPr>
              <a:t>easily </a:t>
            </a:r>
            <a:r>
              <a:rPr lang="en-US" sz="2400" dirty="0">
                <a:latin typeface="Times New Roman" pitchFamily="18" charset="0"/>
                <a:cs typeface="Times New Roman" pitchFamily="18" charset="0"/>
              </a:rPr>
              <a:t>digested. </a:t>
            </a: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88.5</a:t>
            </a:r>
            <a:r>
              <a:rPr lang="en-US" sz="2400" dirty="0">
                <a:latin typeface="Times New Roman" pitchFamily="18" charset="0"/>
                <a:cs typeface="Times New Roman" pitchFamily="18" charset="0"/>
              </a:rPr>
              <a:t>% of an egg is edible. </a:t>
            </a:r>
          </a:p>
        </p:txBody>
      </p:sp>
    </p:spTree>
    <p:extLst>
      <p:ext uri="{BB962C8B-B14F-4D97-AF65-F5344CB8AC3E}">
        <p14:creationId xmlns:p14="http://schemas.microsoft.com/office/powerpoint/2010/main" val="3119626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5181600"/>
          </a:xfrm>
        </p:spPr>
        <p:txBody>
          <a:bodyPr>
            <a:noAutofit/>
          </a:bodyPr>
          <a:lstStyle/>
          <a:p>
            <a:pPr marL="0" indent="0" algn="just">
              <a:buNone/>
            </a:pPr>
            <a:endParaRPr lang="en-US" sz="2400" dirty="0" smtClean="0"/>
          </a:p>
          <a:p>
            <a:pPr marL="0" indent="0" algn="just">
              <a:buNone/>
            </a:pPr>
            <a:endParaRPr lang="en-US" sz="2400" dirty="0"/>
          </a:p>
          <a:p>
            <a:pPr marL="0" indent="0" algn="just">
              <a:buNone/>
            </a:pPr>
            <a:endParaRPr lang="en-US" sz="2400" dirty="0" smtClean="0"/>
          </a:p>
          <a:p>
            <a:pPr marL="0" indent="0" algn="just">
              <a:buNone/>
            </a:pPr>
            <a:endParaRPr lang="en-US" sz="2400" dirty="0"/>
          </a:p>
          <a:p>
            <a:pPr marL="0" indent="0" algn="just">
              <a:buNone/>
            </a:pPr>
            <a:endParaRPr lang="en-US" sz="2400" dirty="0" smtClean="0"/>
          </a:p>
          <a:p>
            <a:pPr marL="0" indent="0" algn="just">
              <a:buNone/>
            </a:pPr>
            <a:endParaRPr lang="en-US" sz="2400" dirty="0"/>
          </a:p>
          <a:p>
            <a:pPr marL="0" indent="0" algn="just">
              <a:buNone/>
            </a:pPr>
            <a:endParaRPr lang="en-US" sz="2400" dirty="0" smtClean="0"/>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endParaRPr lang="en-IN" sz="2400" dirty="0" smtClean="0">
              <a:latin typeface="Times New Roman" pitchFamily="18" charset="0"/>
              <a:cs typeface="Times New Roman" pitchFamily="18" charset="0"/>
            </a:endParaRPr>
          </a:p>
        </p:txBody>
      </p:sp>
      <p:sp>
        <p:nvSpPr>
          <p:cNvPr id="4" name="TextBox 3"/>
          <p:cNvSpPr txBox="1"/>
          <p:nvPr/>
        </p:nvSpPr>
        <p:spPr>
          <a:xfrm>
            <a:off x="838200" y="344905"/>
            <a:ext cx="7848599" cy="461665"/>
          </a:xfrm>
          <a:prstGeom prst="rect">
            <a:avLst/>
          </a:prstGeom>
          <a:solidFill>
            <a:schemeClr val="bg1"/>
          </a:solidFill>
          <a:ln w="28575">
            <a:noFill/>
          </a:ln>
        </p:spPr>
        <p:txBody>
          <a:bodyPr wrap="square" rtlCol="0">
            <a:spAutoFit/>
          </a:bodyPr>
          <a:lstStyle/>
          <a:p>
            <a:r>
              <a:rPr lang="en-US" sz="2400" b="1" dirty="0">
                <a:solidFill>
                  <a:srgbClr val="FF0000"/>
                </a:solidFill>
              </a:rPr>
              <a:t>Composition of egg of various birds </a:t>
            </a:r>
            <a:endParaRPr lang="en-US" sz="2400" b="1" dirty="0" smtClean="0">
              <a:solidFill>
                <a:srgbClr val="FF0000"/>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27819588"/>
              </p:ext>
            </p:extLst>
          </p:nvPr>
        </p:nvGraphicFramePr>
        <p:xfrm>
          <a:off x="228600" y="1219199"/>
          <a:ext cx="8686801" cy="5029200"/>
        </p:xfrm>
        <a:graphic>
          <a:graphicData uri="http://schemas.openxmlformats.org/drawingml/2006/table">
            <a:tbl>
              <a:tblPr>
                <a:tableStyleId>{5C22544A-7EE6-4342-B048-85BDC9FD1C3A}</a:tableStyleId>
              </a:tblPr>
              <a:tblGrid>
                <a:gridCol w="914400"/>
                <a:gridCol w="1289714"/>
                <a:gridCol w="1782739"/>
                <a:gridCol w="1458604"/>
                <a:gridCol w="1620672"/>
                <a:gridCol w="1620672"/>
              </a:tblGrid>
              <a:tr h="838200">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S. No.</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Birds</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Egg weight (g)</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Yolk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Albumin (%)</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Shell (%)</a:t>
                      </a:r>
                      <a:endParaRPr lang="en-US" sz="2000">
                        <a:effectLst/>
                        <a:latin typeface="Times New Roman" pitchFamily="18" charset="0"/>
                        <a:ea typeface="Calibri"/>
                        <a:cs typeface="Times New Roman" pitchFamily="18" charset="0"/>
                      </a:endParaRPr>
                    </a:p>
                  </a:txBody>
                  <a:tcPr marL="68580" marR="68580" marT="0" marB="0"/>
                </a:tc>
              </a:tr>
              <a:tr h="838200">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1.</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Chicken </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50</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31</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58</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11</a:t>
                      </a:r>
                      <a:endParaRPr lang="en-US" sz="2000" b="1" dirty="0">
                        <a:effectLst/>
                        <a:latin typeface="Times New Roman" pitchFamily="18" charset="0"/>
                        <a:ea typeface="Calibri"/>
                        <a:cs typeface="Times New Roman" pitchFamily="18" charset="0"/>
                      </a:endParaRPr>
                    </a:p>
                  </a:txBody>
                  <a:tcPr marL="68580" marR="68580" marT="0" marB="0"/>
                </a:tc>
              </a:tr>
              <a:tr h="838200">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2.</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Quail</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32</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48</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20</a:t>
                      </a:r>
                      <a:endParaRPr lang="en-US" sz="2000" b="1" dirty="0">
                        <a:effectLst/>
                        <a:latin typeface="Times New Roman" pitchFamily="18" charset="0"/>
                        <a:ea typeface="Calibri"/>
                        <a:cs typeface="Times New Roman" pitchFamily="18" charset="0"/>
                      </a:endParaRPr>
                    </a:p>
                  </a:txBody>
                  <a:tcPr marL="68580" marR="68580" marT="0" marB="0"/>
                </a:tc>
              </a:tr>
              <a:tr h="838200">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3.</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Turkey</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65</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32</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56</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12</a:t>
                      </a:r>
                      <a:endParaRPr lang="en-US" sz="2000" b="1" dirty="0">
                        <a:effectLst/>
                        <a:latin typeface="Times New Roman" pitchFamily="18" charset="0"/>
                        <a:ea typeface="Calibri"/>
                        <a:cs typeface="Times New Roman" pitchFamily="18" charset="0"/>
                      </a:endParaRPr>
                    </a:p>
                  </a:txBody>
                  <a:tcPr marL="68580" marR="68580" marT="0" marB="0"/>
                </a:tc>
              </a:tr>
              <a:tr h="838200">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4.</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Duck</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smtClean="0">
                          <a:effectLst/>
                          <a:latin typeface="Times New Roman" pitchFamily="18" charset="0"/>
                          <a:cs typeface="Times New Roman" pitchFamily="18" charset="0"/>
                        </a:rPr>
                        <a:t>72</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35</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53</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12</a:t>
                      </a:r>
                      <a:endParaRPr lang="en-US" sz="2000" b="1" dirty="0">
                        <a:effectLst/>
                        <a:latin typeface="Times New Roman" pitchFamily="18" charset="0"/>
                        <a:ea typeface="Calibri"/>
                        <a:cs typeface="Times New Roman" pitchFamily="18" charset="0"/>
                      </a:endParaRPr>
                    </a:p>
                  </a:txBody>
                  <a:tcPr marL="68580" marR="68580" marT="0" marB="0"/>
                </a:tc>
              </a:tr>
              <a:tr h="838200">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5.</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Pigeon</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18</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18</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74</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8</a:t>
                      </a:r>
                      <a:endParaRPr lang="en-US" sz="2000" b="1"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587634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943600"/>
          </a:xfrm>
        </p:spPr>
        <p:txBody>
          <a:bodyPr>
            <a:noAutofit/>
          </a:bodyPr>
          <a:lstStyle/>
          <a:p>
            <a:pPr marL="0" indent="0">
              <a:buNone/>
            </a:pPr>
            <a:r>
              <a:rPr lang="en-US" sz="2400" b="1" dirty="0" smtClean="0">
                <a:solidFill>
                  <a:srgbClr val="FF0000"/>
                </a:solidFill>
                <a:latin typeface="Times New Roman" pitchFamily="18" charset="0"/>
                <a:cs typeface="Times New Roman" pitchFamily="18" charset="0"/>
              </a:rPr>
              <a:t>Nutritional </a:t>
            </a:r>
            <a:r>
              <a:rPr lang="en-US" sz="2400" b="1" dirty="0">
                <a:solidFill>
                  <a:srgbClr val="FF0000"/>
                </a:solidFill>
                <a:latin typeface="Times New Roman" pitchFamily="18" charset="0"/>
                <a:cs typeface="Times New Roman" pitchFamily="18" charset="0"/>
              </a:rPr>
              <a:t>value of </a:t>
            </a:r>
            <a:r>
              <a:rPr lang="en-US" sz="2400" b="1" dirty="0" smtClean="0">
                <a:solidFill>
                  <a:srgbClr val="FF0000"/>
                </a:solidFill>
                <a:latin typeface="Times New Roman" pitchFamily="18" charset="0"/>
                <a:cs typeface="Times New Roman" pitchFamily="18" charset="0"/>
              </a:rPr>
              <a:t>egg</a:t>
            </a:r>
            <a:endParaRPr lang="en-US" sz="2400" b="1" dirty="0">
              <a:solidFill>
                <a:srgbClr val="FF0000"/>
              </a:solidFill>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The nutritional content of egg white is: </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a:t>
            </a:r>
            <a:r>
              <a:rPr lang="en-US" sz="2400" dirty="0">
                <a:solidFill>
                  <a:srgbClr val="002060"/>
                </a:solidFill>
                <a:latin typeface="Times New Roman" pitchFamily="18" charset="0"/>
                <a:cs typeface="Times New Roman" pitchFamily="18" charset="0"/>
              </a:rPr>
              <a:t>10.5% protein </a:t>
            </a:r>
            <a:endParaRPr lang="en-US" sz="2400" dirty="0" smtClean="0">
              <a:solidFill>
                <a:srgbClr val="002060"/>
              </a:solidFill>
              <a:latin typeface="Times New Roman" pitchFamily="18" charset="0"/>
              <a:cs typeface="Times New Roman" pitchFamily="18" charset="0"/>
            </a:endParaRPr>
          </a:p>
          <a:p>
            <a:pPr marL="0" indent="0">
              <a:buNone/>
            </a:pPr>
            <a:r>
              <a:rPr lang="en-US" sz="2400" dirty="0" smtClean="0">
                <a:solidFill>
                  <a:srgbClr val="002060"/>
                </a:solidFill>
                <a:latin typeface="Times New Roman" pitchFamily="18" charset="0"/>
                <a:cs typeface="Times New Roman" pitchFamily="18" charset="0"/>
              </a:rPr>
              <a:t>	■  </a:t>
            </a:r>
            <a:r>
              <a:rPr lang="en-US" sz="2400" dirty="0">
                <a:solidFill>
                  <a:srgbClr val="002060"/>
                </a:solidFill>
                <a:latin typeface="Times New Roman" pitchFamily="18" charset="0"/>
                <a:cs typeface="Times New Roman" pitchFamily="18" charset="0"/>
              </a:rPr>
              <a:t>88.5% water </a:t>
            </a:r>
            <a:endParaRPr lang="en-US" sz="2400" dirty="0" smtClean="0">
              <a:solidFill>
                <a:srgbClr val="002060"/>
              </a:solidFill>
              <a:latin typeface="Times New Roman" pitchFamily="18" charset="0"/>
              <a:cs typeface="Times New Roman" pitchFamily="18" charset="0"/>
            </a:endParaRPr>
          </a:p>
          <a:p>
            <a:pPr marL="0" indent="0">
              <a:buNone/>
            </a:pPr>
            <a:r>
              <a:rPr lang="en-US" sz="2400" dirty="0" smtClean="0">
                <a:solidFill>
                  <a:srgbClr val="002060"/>
                </a:solidFill>
                <a:latin typeface="Times New Roman" pitchFamily="18" charset="0"/>
                <a:cs typeface="Times New Roman" pitchFamily="18" charset="0"/>
              </a:rPr>
              <a:t>	■  </a:t>
            </a:r>
            <a:r>
              <a:rPr lang="en-US" sz="2400" dirty="0">
                <a:solidFill>
                  <a:srgbClr val="002060"/>
                </a:solidFill>
                <a:latin typeface="Times New Roman" pitchFamily="18" charset="0"/>
                <a:cs typeface="Times New Roman" pitchFamily="18" charset="0"/>
              </a:rPr>
              <a:t>riboflavin and other B vitamins </a:t>
            </a:r>
            <a:endParaRPr lang="en-US" sz="2400" dirty="0" smtClean="0">
              <a:solidFill>
                <a:srgbClr val="002060"/>
              </a:solidFill>
              <a:latin typeface="Times New Roman" pitchFamily="18" charset="0"/>
              <a:cs typeface="Times New Roman" pitchFamily="18" charset="0"/>
            </a:endParaRPr>
          </a:p>
          <a:p>
            <a:pPr marL="0" indent="0">
              <a:buNone/>
            </a:pPr>
            <a:r>
              <a:rPr lang="en-US" sz="2400" dirty="0" smtClean="0">
                <a:solidFill>
                  <a:srgbClr val="002060"/>
                </a:solidFill>
                <a:latin typeface="Times New Roman" pitchFamily="18" charset="0"/>
                <a:cs typeface="Times New Roman" pitchFamily="18" charset="0"/>
              </a:rPr>
              <a:t>	■  </a:t>
            </a:r>
            <a:r>
              <a:rPr lang="en-US" sz="2400" dirty="0">
                <a:solidFill>
                  <a:srgbClr val="002060"/>
                </a:solidFill>
                <a:latin typeface="Times New Roman" pitchFamily="18" charset="0"/>
                <a:cs typeface="Times New Roman" pitchFamily="18" charset="0"/>
              </a:rPr>
              <a:t>a trace of fat.</a:t>
            </a:r>
          </a:p>
          <a:p>
            <a:pPr marL="0" indent="0">
              <a:buNone/>
            </a:pPr>
            <a:r>
              <a:rPr lang="en-US" sz="2400" dirty="0">
                <a:latin typeface="Times New Roman" pitchFamily="18" charset="0"/>
                <a:cs typeface="Times New Roman" pitchFamily="18" charset="0"/>
              </a:rPr>
              <a:t>The nutritional content of egg yolk is: </a:t>
            </a: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a:t>
            </a:r>
            <a:r>
              <a:rPr lang="en-US" sz="2400" dirty="0">
                <a:solidFill>
                  <a:srgbClr val="002060"/>
                </a:solidFill>
                <a:latin typeface="Times New Roman" pitchFamily="18" charset="0"/>
                <a:cs typeface="Times New Roman" pitchFamily="18" charset="0"/>
              </a:rPr>
              <a:t>16.5% protein </a:t>
            </a:r>
            <a:endParaRPr lang="en-US" sz="2400" dirty="0" smtClean="0">
              <a:solidFill>
                <a:srgbClr val="002060"/>
              </a:solidFill>
              <a:latin typeface="Times New Roman" pitchFamily="18" charset="0"/>
              <a:cs typeface="Times New Roman" pitchFamily="18" charset="0"/>
            </a:endParaRPr>
          </a:p>
          <a:p>
            <a:pPr marL="0" indent="0">
              <a:buNone/>
            </a:pPr>
            <a:r>
              <a:rPr lang="en-US" sz="2400" dirty="0" smtClean="0">
                <a:solidFill>
                  <a:srgbClr val="002060"/>
                </a:solidFill>
                <a:latin typeface="Times New Roman" pitchFamily="18" charset="0"/>
                <a:cs typeface="Times New Roman" pitchFamily="18" charset="0"/>
              </a:rPr>
              <a:t>	■  </a:t>
            </a:r>
            <a:r>
              <a:rPr lang="en-US" sz="2400" dirty="0">
                <a:solidFill>
                  <a:srgbClr val="002060"/>
                </a:solidFill>
                <a:latin typeface="Times New Roman" pitchFamily="18" charset="0"/>
                <a:cs typeface="Times New Roman" pitchFamily="18" charset="0"/>
              </a:rPr>
              <a:t>33% </a:t>
            </a:r>
            <a:r>
              <a:rPr lang="en-US" sz="2400" dirty="0" smtClean="0">
                <a:solidFill>
                  <a:srgbClr val="002060"/>
                </a:solidFill>
                <a:latin typeface="Times New Roman" pitchFamily="18" charset="0"/>
                <a:cs typeface="Times New Roman" pitchFamily="18" charset="0"/>
              </a:rPr>
              <a:t>fat</a:t>
            </a:r>
          </a:p>
          <a:p>
            <a:pPr marL="0" indent="0">
              <a:buNone/>
            </a:pPr>
            <a:r>
              <a:rPr lang="en-US" sz="2400" dirty="0" smtClean="0">
                <a:solidFill>
                  <a:srgbClr val="002060"/>
                </a:solidFill>
                <a:latin typeface="Times New Roman" pitchFamily="18" charset="0"/>
                <a:cs typeface="Times New Roman" pitchFamily="18" charset="0"/>
              </a:rPr>
              <a:t>	■   </a:t>
            </a:r>
            <a:r>
              <a:rPr lang="en-US" sz="2400" dirty="0">
                <a:solidFill>
                  <a:srgbClr val="002060"/>
                </a:solidFill>
                <a:latin typeface="Times New Roman" pitchFamily="18" charset="0"/>
                <a:cs typeface="Times New Roman" pitchFamily="18" charset="0"/>
              </a:rPr>
              <a:t>50% water </a:t>
            </a:r>
            <a:endParaRPr lang="en-US" sz="2400" dirty="0" smtClean="0">
              <a:solidFill>
                <a:srgbClr val="002060"/>
              </a:solidFill>
              <a:latin typeface="Times New Roman" pitchFamily="18" charset="0"/>
              <a:cs typeface="Times New Roman" pitchFamily="18" charset="0"/>
            </a:endParaRPr>
          </a:p>
          <a:p>
            <a:pPr marL="0" indent="0">
              <a:buNone/>
            </a:pPr>
            <a:r>
              <a:rPr lang="en-US" sz="2400" dirty="0" smtClean="0">
                <a:solidFill>
                  <a:srgbClr val="002060"/>
                </a:solidFill>
                <a:latin typeface="Times New Roman" pitchFamily="18" charset="0"/>
                <a:cs typeface="Times New Roman" pitchFamily="18" charset="0"/>
              </a:rPr>
              <a:t>	■  </a:t>
            </a:r>
            <a:r>
              <a:rPr lang="en-US" sz="2400" dirty="0">
                <a:solidFill>
                  <a:srgbClr val="002060"/>
                </a:solidFill>
                <a:latin typeface="Times New Roman" pitchFamily="18" charset="0"/>
                <a:cs typeface="Times New Roman" pitchFamily="18" charset="0"/>
              </a:rPr>
              <a:t>fat-soluble vitamins A, D, E and K </a:t>
            </a:r>
            <a:endParaRPr lang="en-US" sz="2400" dirty="0" smtClean="0">
              <a:solidFill>
                <a:srgbClr val="002060"/>
              </a:solidFill>
              <a:latin typeface="Times New Roman" pitchFamily="18" charset="0"/>
              <a:cs typeface="Times New Roman" pitchFamily="18" charset="0"/>
            </a:endParaRPr>
          </a:p>
          <a:p>
            <a:pPr marL="0" indent="0">
              <a:buNone/>
            </a:pPr>
            <a:r>
              <a:rPr lang="en-US" sz="2400" dirty="0" smtClean="0">
                <a:solidFill>
                  <a:srgbClr val="002060"/>
                </a:solidFill>
                <a:latin typeface="Times New Roman" pitchFamily="18" charset="0"/>
                <a:cs typeface="Times New Roman" pitchFamily="18" charset="0"/>
              </a:rPr>
              <a:t>	■  </a:t>
            </a:r>
            <a:r>
              <a:rPr lang="en-US" sz="2400" dirty="0">
                <a:solidFill>
                  <a:srgbClr val="002060"/>
                </a:solidFill>
                <a:latin typeface="Times New Roman" pitchFamily="18" charset="0"/>
                <a:cs typeface="Times New Roman" pitchFamily="18" charset="0"/>
              </a:rPr>
              <a:t>mineral elements, including iron </a:t>
            </a:r>
            <a:endParaRPr lang="en-US" sz="2400" dirty="0" smtClean="0">
              <a:solidFill>
                <a:srgbClr val="002060"/>
              </a:solidFill>
              <a:latin typeface="Times New Roman" pitchFamily="18" charset="0"/>
              <a:cs typeface="Times New Roman" pitchFamily="18" charset="0"/>
            </a:endParaRPr>
          </a:p>
          <a:p>
            <a:pPr marL="0" indent="0">
              <a:buNone/>
            </a:pPr>
            <a:r>
              <a:rPr lang="en-US" sz="2400" dirty="0" smtClean="0">
                <a:solidFill>
                  <a:srgbClr val="002060"/>
                </a:solidFill>
                <a:latin typeface="Times New Roman" pitchFamily="18" charset="0"/>
                <a:cs typeface="Times New Roman" pitchFamily="18" charset="0"/>
              </a:rPr>
              <a:t>	■  </a:t>
            </a:r>
            <a:r>
              <a:rPr lang="en-US" sz="2400" dirty="0">
                <a:solidFill>
                  <a:srgbClr val="002060"/>
                </a:solidFill>
                <a:latin typeface="Times New Roman" pitchFamily="18" charset="0"/>
                <a:cs typeface="Times New Roman" pitchFamily="18" charset="0"/>
              </a:rPr>
              <a:t>lecithin (an emulsifier).</a:t>
            </a:r>
          </a:p>
        </p:txBody>
      </p:sp>
    </p:spTree>
    <p:extLst>
      <p:ext uri="{BB962C8B-B14F-4D97-AF65-F5344CB8AC3E}">
        <p14:creationId xmlns:p14="http://schemas.microsoft.com/office/powerpoint/2010/main" val="283107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943600"/>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Nutrient composition (%) of chicken egg </a:t>
            </a:r>
            <a:endParaRPr lang="en-US" sz="2400" b="1" dirty="0" smtClean="0">
              <a:solidFill>
                <a:srgbClr val="FF0000"/>
              </a:solidFill>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22725369"/>
              </p:ext>
            </p:extLst>
          </p:nvPr>
        </p:nvGraphicFramePr>
        <p:xfrm>
          <a:off x="380999" y="1142997"/>
          <a:ext cx="8534401" cy="5486402"/>
        </p:xfrm>
        <a:graphic>
          <a:graphicData uri="http://schemas.openxmlformats.org/drawingml/2006/table">
            <a:tbl>
              <a:tblPr>
                <a:tableStyleId>{5C22544A-7EE6-4342-B048-85BDC9FD1C3A}</a:tableStyleId>
              </a:tblPr>
              <a:tblGrid>
                <a:gridCol w="838201"/>
                <a:gridCol w="1748406"/>
                <a:gridCol w="1293303"/>
                <a:gridCol w="1225491"/>
                <a:gridCol w="1066800"/>
                <a:gridCol w="2362200"/>
              </a:tblGrid>
              <a:tr h="900295">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S. No.</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Nutrients</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Whole egg</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Yolk</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Albumin</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Times New Roman" pitchFamily="18" charset="0"/>
                          <a:cs typeface="Times New Roman" pitchFamily="18" charset="0"/>
                        </a:rPr>
                        <a:t>Shell &amp; </a:t>
                      </a:r>
                      <a:r>
                        <a:rPr lang="en-US" sz="2000" dirty="0" smtClean="0">
                          <a:effectLst/>
                          <a:latin typeface="Times New Roman" pitchFamily="18" charset="0"/>
                          <a:cs typeface="Times New Roman" pitchFamily="18" charset="0"/>
                        </a:rPr>
                        <a:t>Membranes</a:t>
                      </a:r>
                      <a:endParaRPr lang="en-US" sz="2000" dirty="0">
                        <a:effectLst/>
                        <a:latin typeface="Times New Roman" pitchFamily="18" charset="0"/>
                        <a:ea typeface="Calibri"/>
                        <a:cs typeface="Times New Roman" pitchFamily="18" charset="0"/>
                      </a:endParaRPr>
                    </a:p>
                  </a:txBody>
                  <a:tcPr marL="68580" marR="68580" marT="0" marB="0"/>
                </a:tc>
              </a:tr>
              <a:tr h="1094892">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1.</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Major components</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31</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58</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11</a:t>
                      </a:r>
                      <a:endParaRPr lang="en-US" sz="2000" b="1" dirty="0">
                        <a:effectLst/>
                        <a:latin typeface="Times New Roman" pitchFamily="18" charset="0"/>
                        <a:ea typeface="Calibri"/>
                        <a:cs typeface="Times New Roman" pitchFamily="18" charset="0"/>
                      </a:endParaRPr>
                    </a:p>
                  </a:txBody>
                  <a:tcPr marL="68580" marR="68580" marT="0" marB="0"/>
                </a:tc>
              </a:tr>
              <a:tr h="698243">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2.</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Water</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65</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48</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84</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2</a:t>
                      </a:r>
                      <a:endParaRPr lang="en-US" sz="2000" b="1" dirty="0">
                        <a:effectLst/>
                        <a:latin typeface="Times New Roman" pitchFamily="18" charset="0"/>
                        <a:ea typeface="Calibri"/>
                        <a:cs typeface="Times New Roman" pitchFamily="18" charset="0"/>
                      </a:endParaRPr>
                    </a:p>
                  </a:txBody>
                  <a:tcPr marL="68580" marR="68580" marT="0" marB="0"/>
                </a:tc>
              </a:tr>
              <a:tr h="698243">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3.</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Protein</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12</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17.5</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11</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a:t>
                      </a:r>
                      <a:endParaRPr lang="en-US" sz="2000" b="1" dirty="0">
                        <a:effectLst/>
                        <a:latin typeface="Times New Roman" pitchFamily="18" charset="0"/>
                        <a:ea typeface="Calibri"/>
                        <a:cs typeface="Times New Roman" pitchFamily="18" charset="0"/>
                      </a:endParaRPr>
                    </a:p>
                  </a:txBody>
                  <a:tcPr marL="68580" marR="68580" marT="0" marB="0"/>
                </a:tc>
              </a:tr>
              <a:tr h="698243">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4.</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Fat</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11</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32.5</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0.2</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a:t>
                      </a:r>
                      <a:endParaRPr lang="en-US" sz="2000" b="1" dirty="0">
                        <a:effectLst/>
                        <a:latin typeface="Times New Roman" pitchFamily="18" charset="0"/>
                        <a:ea typeface="Calibri"/>
                        <a:cs typeface="Times New Roman" pitchFamily="18" charset="0"/>
                      </a:endParaRPr>
                    </a:p>
                  </a:txBody>
                  <a:tcPr marL="68580" marR="68580" marT="0" marB="0"/>
                </a:tc>
              </a:tr>
              <a:tr h="698243">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5.</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Carbohydrate</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01</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01.0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a:t>
                      </a:r>
                      <a:endParaRPr lang="en-US" sz="2000" b="1" dirty="0">
                        <a:effectLst/>
                        <a:latin typeface="Times New Roman" pitchFamily="18" charset="0"/>
                        <a:ea typeface="Calibri"/>
                        <a:cs typeface="Times New Roman" pitchFamily="18" charset="0"/>
                      </a:endParaRPr>
                    </a:p>
                  </a:txBody>
                  <a:tcPr marL="68580" marR="68580" marT="0" marB="0"/>
                </a:tc>
              </a:tr>
              <a:tr h="698243">
                <a:tc>
                  <a:txBody>
                    <a:bodyPr/>
                    <a:lstStyle/>
                    <a:p>
                      <a:pPr marL="0" marR="0" algn="ctr">
                        <a:lnSpc>
                          <a:spcPct val="150000"/>
                        </a:lnSpc>
                        <a:spcBef>
                          <a:spcPts val="0"/>
                        </a:spcBef>
                        <a:spcAft>
                          <a:spcPts val="0"/>
                        </a:spcAft>
                      </a:pPr>
                      <a:r>
                        <a:rPr lang="en-US" sz="2000">
                          <a:effectLst/>
                          <a:latin typeface="Times New Roman" pitchFamily="18" charset="0"/>
                          <a:cs typeface="Times New Roman" pitchFamily="18" charset="0"/>
                        </a:rPr>
                        <a:t>6.</a:t>
                      </a:r>
                      <a:endParaRPr lang="en-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2000" b="1" dirty="0">
                          <a:effectLst/>
                          <a:latin typeface="Times New Roman" pitchFamily="18" charset="0"/>
                          <a:cs typeface="Times New Roman" pitchFamily="18" charset="0"/>
                        </a:rPr>
                        <a:t>Ash</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11</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1</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a:effectLst/>
                          <a:latin typeface="Times New Roman" pitchFamily="18" charset="0"/>
                          <a:cs typeface="Times New Roman" pitchFamily="18" charset="0"/>
                        </a:rPr>
                        <a:t>0.8</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itchFamily="18" charset="0"/>
                          <a:cs typeface="Times New Roman" pitchFamily="18" charset="0"/>
                        </a:rPr>
                        <a:t>93.5</a:t>
                      </a:r>
                      <a:endParaRPr lang="en-US" sz="2000" b="1"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393594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943600"/>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Sizing of </a:t>
            </a:r>
            <a:r>
              <a:rPr lang="en-US" sz="2400" b="1" dirty="0" smtClean="0">
                <a:solidFill>
                  <a:srgbClr val="FF0000"/>
                </a:solidFill>
                <a:latin typeface="Times New Roman" pitchFamily="18" charset="0"/>
                <a:cs typeface="Times New Roman" pitchFamily="18" charset="0"/>
              </a:rPr>
              <a:t>eggs:</a:t>
            </a:r>
            <a:r>
              <a:rPr lang="en-US" sz="2400" dirty="0" smtClean="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Chicken eggs are graded by size for the purpose of sales. </a:t>
            </a:r>
            <a:r>
              <a:rPr lang="en-US" sz="2400" dirty="0" smtClean="0">
                <a:solidFill>
                  <a:schemeClr val="tx2"/>
                </a:solidFill>
                <a:latin typeface="Times New Roman" pitchFamily="18" charset="0"/>
                <a:cs typeface="Times New Roman" pitchFamily="18" charset="0"/>
              </a:rPr>
              <a:t>Very large: </a:t>
            </a:r>
            <a:r>
              <a:rPr lang="en-US" sz="2400" dirty="0">
                <a:solidFill>
                  <a:schemeClr val="tx2"/>
                </a:solidFill>
                <a:latin typeface="Times New Roman" pitchFamily="18" charset="0"/>
                <a:cs typeface="Times New Roman" pitchFamily="18" charset="0"/>
              </a:rPr>
              <a:t>73 g and over</a:t>
            </a:r>
            <a:r>
              <a:rPr lang="en-US" sz="2400" dirty="0">
                <a:latin typeface="Times New Roman" pitchFamily="18" charset="0"/>
                <a:cs typeface="Times New Roman" pitchFamily="18" charset="0"/>
              </a:rPr>
              <a:t>, </a:t>
            </a:r>
            <a:r>
              <a:rPr lang="en-US" sz="2400" dirty="0" smtClean="0">
                <a:solidFill>
                  <a:schemeClr val="accent6">
                    <a:lumMod val="50000"/>
                  </a:schemeClr>
                </a:solidFill>
                <a:latin typeface="Times New Roman" pitchFamily="18" charset="0"/>
                <a:cs typeface="Times New Roman" pitchFamily="18" charset="0"/>
              </a:rPr>
              <a:t>Large: 63-73 </a:t>
            </a:r>
            <a:r>
              <a:rPr lang="en-US" sz="2400" dirty="0">
                <a:solidFill>
                  <a:schemeClr val="accent6">
                    <a:lumMod val="50000"/>
                  </a:schemeClr>
                </a:solidFill>
                <a:latin typeface="Times New Roman" pitchFamily="18" charset="0"/>
                <a:cs typeface="Times New Roman" pitchFamily="18" charset="0"/>
              </a:rPr>
              <a:t>g</a:t>
            </a:r>
            <a:r>
              <a:rPr lang="en-US" sz="2400" dirty="0">
                <a:latin typeface="Times New Roman" pitchFamily="18" charset="0"/>
                <a:cs typeface="Times New Roman" pitchFamily="18" charset="0"/>
              </a:rPr>
              <a:t>, </a:t>
            </a:r>
            <a:r>
              <a:rPr lang="en-US" sz="2400" dirty="0" smtClean="0">
                <a:solidFill>
                  <a:srgbClr val="FFC000"/>
                </a:solidFill>
                <a:latin typeface="Times New Roman" pitchFamily="18" charset="0"/>
                <a:cs typeface="Times New Roman" pitchFamily="18" charset="0"/>
              </a:rPr>
              <a:t>Medium: 53-63 </a:t>
            </a:r>
            <a:r>
              <a:rPr lang="en-US" sz="2400" dirty="0">
                <a:solidFill>
                  <a:srgbClr val="FFC000"/>
                </a:solidFill>
                <a:latin typeface="Times New Roman" pitchFamily="18" charset="0"/>
                <a:cs typeface="Times New Roman" pitchFamily="18" charset="0"/>
              </a:rPr>
              <a:t>g</a:t>
            </a:r>
            <a:r>
              <a:rPr lang="en-US" sz="2400" dirty="0">
                <a:latin typeface="Times New Roman" pitchFamily="18" charset="0"/>
                <a:cs typeface="Times New Roman" pitchFamily="18" charset="0"/>
              </a:rPr>
              <a:t> and  </a:t>
            </a:r>
            <a:r>
              <a:rPr lang="en-US" sz="2400" dirty="0" smtClean="0">
                <a:solidFill>
                  <a:srgbClr val="C00000"/>
                </a:solidFill>
                <a:latin typeface="Times New Roman" pitchFamily="18" charset="0"/>
                <a:cs typeface="Times New Roman" pitchFamily="18" charset="0"/>
              </a:rPr>
              <a:t>Small: </a:t>
            </a:r>
            <a:r>
              <a:rPr lang="en-US" sz="2400" dirty="0">
                <a:solidFill>
                  <a:srgbClr val="C00000"/>
                </a:solidFill>
                <a:latin typeface="Times New Roman" pitchFamily="18" charset="0"/>
                <a:cs typeface="Times New Roman" pitchFamily="18" charset="0"/>
              </a:rPr>
              <a:t>53 g and under</a:t>
            </a:r>
            <a:r>
              <a:rPr lang="en-US" sz="2400" dirty="0">
                <a:latin typeface="Times New Roman" pitchFamily="18" charset="0"/>
                <a:cs typeface="Times New Roman" pitchFamily="18" charset="0"/>
              </a:rPr>
              <a:t>.</a:t>
            </a:r>
          </a:p>
          <a:p>
            <a:pPr marL="0" indent="0" algn="just">
              <a:buNone/>
            </a:pPr>
            <a:r>
              <a:rPr lang="en-US" sz="2400" b="1" dirty="0" smtClean="0">
                <a:solidFill>
                  <a:srgbClr val="FF0000"/>
                </a:solidFill>
                <a:latin typeface="Times New Roman" pitchFamily="18" charset="0"/>
                <a:cs typeface="Times New Roman" pitchFamily="18" charset="0"/>
              </a:rPr>
              <a:t>Use of Eggs: </a:t>
            </a:r>
            <a:endParaRPr lang="en-US" sz="2400" b="1" dirty="0">
              <a:solidFill>
                <a:srgbClr val="FF0000"/>
              </a:solidFill>
              <a:latin typeface="Times New Roman" pitchFamily="18" charset="0"/>
              <a:cs typeface="Times New Roman" pitchFamily="18" charset="0"/>
            </a:endParaRPr>
          </a:p>
          <a:p>
            <a:pPr lvl="0" algn="just"/>
            <a:r>
              <a:rPr lang="en-US" sz="2400" b="1" dirty="0">
                <a:latin typeface="Times New Roman" pitchFamily="18" charset="0"/>
                <a:cs typeface="Times New Roman" pitchFamily="18" charset="0"/>
              </a:rPr>
              <a:t>Thickening.</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To thicken </a:t>
            </a:r>
            <a:r>
              <a:rPr lang="en-US" sz="2400" dirty="0">
                <a:latin typeface="Times New Roman" pitchFamily="18" charset="0"/>
                <a:cs typeface="Times New Roman" pitchFamily="18" charset="0"/>
              </a:rPr>
              <a:t>custards, sauces, soups, etc., because of the coagulation of the egg proteins. </a:t>
            </a:r>
          </a:p>
          <a:p>
            <a:pPr lvl="0" algn="just"/>
            <a:r>
              <a:rPr lang="en-US" sz="2400" b="1" dirty="0">
                <a:latin typeface="Times New Roman" pitchFamily="18" charset="0"/>
                <a:cs typeface="Times New Roman" pitchFamily="18" charset="0"/>
              </a:rPr>
              <a:t>Emulsifying.</a:t>
            </a:r>
            <a:r>
              <a:rPr lang="en-US" sz="2400" dirty="0">
                <a:latin typeface="Times New Roman" pitchFamily="18" charset="0"/>
                <a:cs typeface="Times New Roman" pitchFamily="18" charset="0"/>
              </a:rPr>
              <a:t> Egg yolk contains lecithin, which is an emulsifier and enables oil and water to be mixed without separating. It is used in making mayonnaise and cakes. </a:t>
            </a:r>
          </a:p>
          <a:p>
            <a:pPr lvl="0" algn="just"/>
            <a:r>
              <a:rPr lang="en-US" sz="2400" b="1" dirty="0">
                <a:latin typeface="Times New Roman" pitchFamily="18" charset="0"/>
                <a:cs typeface="Times New Roman" pitchFamily="18" charset="0"/>
              </a:rPr>
              <a:t>Binding.</a:t>
            </a:r>
            <a:r>
              <a:rPr lang="en-US" sz="2400" dirty="0">
                <a:latin typeface="Times New Roman" pitchFamily="18" charset="0"/>
                <a:cs typeface="Times New Roman" pitchFamily="18" charset="0"/>
              </a:rPr>
              <a:t> Ingredients for rissoles, croquettes, and meat or fish cakes can be bound together with </a:t>
            </a:r>
            <a:r>
              <a:rPr lang="en-US" sz="2400" dirty="0" smtClean="0">
                <a:latin typeface="Times New Roman" pitchFamily="18" charset="0"/>
                <a:cs typeface="Times New Roman" pitchFamily="18" charset="0"/>
              </a:rPr>
              <a:t>egg. </a:t>
            </a:r>
            <a:endParaRPr lang="en-US" sz="2400" dirty="0">
              <a:latin typeface="Times New Roman" pitchFamily="18" charset="0"/>
              <a:cs typeface="Times New Roman" pitchFamily="18" charset="0"/>
            </a:endParaRPr>
          </a:p>
          <a:p>
            <a:pPr lvl="0" algn="just"/>
            <a:r>
              <a:rPr lang="en-US" sz="2400" b="1" dirty="0">
                <a:latin typeface="Times New Roman" pitchFamily="18" charset="0"/>
                <a:cs typeface="Times New Roman" pitchFamily="18" charset="0"/>
              </a:rPr>
              <a:t>Coating.</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Coating for </a:t>
            </a:r>
            <a:r>
              <a:rPr lang="en-US" sz="2400" dirty="0">
                <a:latin typeface="Times New Roman" pitchFamily="18" charset="0"/>
                <a:cs typeface="Times New Roman" pitchFamily="18" charset="0"/>
              </a:rPr>
              <a:t>fried foods because they form a protective layer on the outside of the </a:t>
            </a:r>
            <a:r>
              <a:rPr lang="en-US" sz="2400" dirty="0" smtClean="0">
                <a:latin typeface="Times New Roman" pitchFamily="18" charset="0"/>
                <a:cs typeface="Times New Roman" pitchFamily="18" charset="0"/>
              </a:rPr>
              <a:t>food. </a:t>
            </a:r>
            <a:endParaRPr lang="en-US" sz="2400" dirty="0">
              <a:latin typeface="Times New Roman" pitchFamily="18" charset="0"/>
              <a:cs typeface="Times New Roman" pitchFamily="18" charset="0"/>
            </a:endParaRPr>
          </a:p>
          <a:p>
            <a:pPr lvl="0" algn="just"/>
            <a:r>
              <a:rPr lang="en-US" sz="2400" b="1" dirty="0">
                <a:latin typeface="Times New Roman" pitchFamily="18" charset="0"/>
                <a:cs typeface="Times New Roman" pitchFamily="18" charset="0"/>
              </a:rPr>
              <a:t>Glazing.</a:t>
            </a:r>
            <a:r>
              <a:rPr lang="en-US" sz="2400" dirty="0">
                <a:latin typeface="Times New Roman" pitchFamily="18" charset="0"/>
                <a:cs typeface="Times New Roman" pitchFamily="18" charset="0"/>
              </a:rPr>
              <a:t> Egg yolk, egg white or whole egg is brushed over pastries and bread to produce a golden brown shiny glaze during baking.</a:t>
            </a:r>
          </a:p>
          <a:p>
            <a:pPr algn="just" fontAlgn="base"/>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03705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943600"/>
          </a:xfrm>
        </p:spPr>
        <p:txBody>
          <a:bodyPr>
            <a:normAutofit/>
          </a:bodyPr>
          <a:lstStyle/>
          <a:p>
            <a:pPr marL="0" indent="0" algn="just" fontAlgn="base">
              <a:buNone/>
            </a:pPr>
            <a:r>
              <a:rPr lang="en-US" sz="2400" b="1" dirty="0">
                <a:solidFill>
                  <a:srgbClr val="FF0000"/>
                </a:solidFill>
                <a:latin typeface="Times New Roman" pitchFamily="18" charset="0"/>
                <a:cs typeface="Times New Roman" pitchFamily="18" charset="0"/>
              </a:rPr>
              <a:t>Composition of Chicken, duck and Quail meat </a:t>
            </a:r>
            <a:endParaRPr lang="en-US" sz="2400" b="1" dirty="0" smtClean="0">
              <a:solidFill>
                <a:srgbClr val="FF0000"/>
              </a:solidFill>
              <a:latin typeface="Times New Roman" pitchFamily="18" charset="0"/>
              <a:cs typeface="Times New Roman" pitchFamily="18" charset="0"/>
            </a:endParaRPr>
          </a:p>
          <a:p>
            <a:pPr algn="just" fontAlgn="base"/>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44858910"/>
              </p:ext>
            </p:extLst>
          </p:nvPr>
        </p:nvGraphicFramePr>
        <p:xfrm>
          <a:off x="304801" y="1295399"/>
          <a:ext cx="8534398" cy="5181600"/>
        </p:xfrm>
        <a:graphic>
          <a:graphicData uri="http://schemas.openxmlformats.org/drawingml/2006/table">
            <a:tbl>
              <a:tblPr>
                <a:tableStyleId>{5C22544A-7EE6-4342-B048-85BDC9FD1C3A}</a:tableStyleId>
              </a:tblPr>
              <a:tblGrid>
                <a:gridCol w="908606"/>
                <a:gridCol w="2284132"/>
                <a:gridCol w="1772140"/>
                <a:gridCol w="1784760"/>
                <a:gridCol w="1784760"/>
              </a:tblGrid>
              <a:tr h="863600">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S. No.</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Nutrient</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Chicken meat</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Quail meat</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Duck meat</a:t>
                      </a:r>
                      <a:endParaRPr lang="en-US" sz="2000" b="1" dirty="0">
                        <a:effectLst/>
                        <a:latin typeface="Times New Roman" pitchFamily="18" charset="0"/>
                        <a:ea typeface="Calibri"/>
                        <a:cs typeface="Times New Roman" pitchFamily="18" charset="0"/>
                      </a:endParaRPr>
                    </a:p>
                  </a:txBody>
                  <a:tcPr marL="68580" marR="68580" marT="0" marB="0"/>
                </a:tc>
              </a:tr>
              <a:tr h="863600">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1.</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Water</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66.00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62.65</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53.88</a:t>
                      </a:r>
                      <a:endParaRPr lang="en-US" sz="2000" b="1" dirty="0">
                        <a:effectLst/>
                        <a:latin typeface="Times New Roman" pitchFamily="18" charset="0"/>
                        <a:ea typeface="Calibri"/>
                        <a:cs typeface="Times New Roman" pitchFamily="18" charset="0"/>
                      </a:endParaRPr>
                    </a:p>
                  </a:txBody>
                  <a:tcPr marL="68580" marR="68580" marT="0" marB="0"/>
                </a:tc>
              </a:tr>
              <a:tr h="863600">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2.</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Protein</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20.20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26.00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13.48</a:t>
                      </a:r>
                      <a:endParaRPr lang="en-US" sz="2000" b="1" dirty="0">
                        <a:effectLst/>
                        <a:latin typeface="Times New Roman" pitchFamily="18" charset="0"/>
                        <a:ea typeface="Calibri"/>
                        <a:cs typeface="Times New Roman" pitchFamily="18" charset="0"/>
                      </a:endParaRPr>
                    </a:p>
                  </a:txBody>
                  <a:tcPr marL="68580" marR="68580" marT="0" marB="0"/>
                </a:tc>
              </a:tr>
              <a:tr h="863600">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3.</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Fat</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12.60</a:t>
                      </a:r>
                      <a:endParaRPr lang="en-US" sz="20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03.30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19.68</a:t>
                      </a:r>
                      <a:endParaRPr lang="en-US" sz="2000" b="1" dirty="0">
                        <a:effectLst/>
                        <a:latin typeface="Times New Roman" pitchFamily="18" charset="0"/>
                        <a:ea typeface="Calibri"/>
                        <a:cs typeface="Times New Roman" pitchFamily="18" charset="0"/>
                      </a:endParaRPr>
                    </a:p>
                  </a:txBody>
                  <a:tcPr marL="68580" marR="68580" marT="0" marB="0"/>
                </a:tc>
              </a:tr>
              <a:tr h="863600">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4.</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Minerals</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01.20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03.20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2.74</a:t>
                      </a:r>
                      <a:endParaRPr lang="en-US" sz="2000" b="1" dirty="0">
                        <a:effectLst/>
                        <a:latin typeface="Times New Roman" pitchFamily="18" charset="0"/>
                        <a:ea typeface="Calibri"/>
                        <a:cs typeface="Times New Roman" pitchFamily="18" charset="0"/>
                      </a:endParaRPr>
                    </a:p>
                  </a:txBody>
                  <a:tcPr marL="68580" marR="68580" marT="0" marB="0"/>
                </a:tc>
              </a:tr>
              <a:tr h="863600">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5.</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K cal/100 g</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155</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a:effectLst/>
                          <a:latin typeface="Times New Roman" pitchFamily="18" charset="0"/>
                          <a:cs typeface="Times New Roman" pitchFamily="18" charset="0"/>
                        </a:rPr>
                        <a:t>80</a:t>
                      </a:r>
                      <a:endParaRPr lang="en-US" sz="2000" b="1">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tabLst>
                          <a:tab pos="914400" algn="l"/>
                          <a:tab pos="1371600" algn="l"/>
                          <a:tab pos="2743200" algn="l"/>
                          <a:tab pos="3657600" algn="l"/>
                          <a:tab pos="3886200" algn="l"/>
                        </a:tabLst>
                      </a:pPr>
                      <a:r>
                        <a:rPr lang="en-US" sz="2000" b="1" dirty="0">
                          <a:effectLst/>
                          <a:latin typeface="Times New Roman" pitchFamily="18" charset="0"/>
                          <a:cs typeface="Times New Roman" pitchFamily="18" charset="0"/>
                        </a:rPr>
                        <a:t>326</a:t>
                      </a:r>
                      <a:endParaRPr lang="en-US" sz="2000" b="1"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932782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2132</TotalTime>
  <Words>1209</Words>
  <Application>Microsoft Office PowerPoint</Application>
  <PresentationFormat>On-screen Show (4:3)</PresentationFormat>
  <Paragraphs>280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STRUCTURE AND COMPOSITION OF EGGS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HPC: High Performance Computer Or Super Computer </dc:title>
  <dc:creator>Meenakshi</dc:creator>
  <cp:lastModifiedBy>s p sahu</cp:lastModifiedBy>
  <cp:revision>384</cp:revision>
  <dcterms:created xsi:type="dcterms:W3CDTF">2013-08-24T05:25:50Z</dcterms:created>
  <dcterms:modified xsi:type="dcterms:W3CDTF">2017-04-30T17:24:21Z</dcterms:modified>
</cp:coreProperties>
</file>