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6" r:id="rId1"/>
  </p:sldMasterIdLst>
  <p:notesMasterIdLst>
    <p:notesMasterId r:id="rId45"/>
  </p:notesMasterIdLst>
  <p:handoutMasterIdLst>
    <p:handoutMasterId r:id="rId46"/>
  </p:handoutMasterIdLst>
  <p:sldIdLst>
    <p:sldId id="626" r:id="rId2"/>
    <p:sldId id="617" r:id="rId3"/>
    <p:sldId id="619" r:id="rId4"/>
    <p:sldId id="618" r:id="rId5"/>
    <p:sldId id="621" r:id="rId6"/>
    <p:sldId id="622" r:id="rId7"/>
    <p:sldId id="623" r:id="rId8"/>
    <p:sldId id="624" r:id="rId9"/>
    <p:sldId id="558" r:id="rId10"/>
    <p:sldId id="489" r:id="rId11"/>
    <p:sldId id="492" r:id="rId12"/>
    <p:sldId id="611" r:id="rId13"/>
    <p:sldId id="612" r:id="rId14"/>
    <p:sldId id="613" r:id="rId15"/>
    <p:sldId id="614" r:id="rId16"/>
    <p:sldId id="615" r:id="rId17"/>
    <p:sldId id="616" r:id="rId18"/>
    <p:sldId id="557" r:id="rId19"/>
    <p:sldId id="374" r:id="rId20"/>
    <p:sldId id="373" r:id="rId21"/>
    <p:sldId id="468" r:id="rId22"/>
    <p:sldId id="447" r:id="rId23"/>
    <p:sldId id="559" r:id="rId24"/>
    <p:sldId id="449" r:id="rId25"/>
    <p:sldId id="450" r:id="rId26"/>
    <p:sldId id="451" r:id="rId27"/>
    <p:sldId id="452" r:id="rId28"/>
    <p:sldId id="453" r:id="rId29"/>
    <p:sldId id="560" r:id="rId30"/>
    <p:sldId id="456" r:id="rId31"/>
    <p:sldId id="457" r:id="rId32"/>
    <p:sldId id="458" r:id="rId33"/>
    <p:sldId id="459" r:id="rId34"/>
    <p:sldId id="461" r:id="rId35"/>
    <p:sldId id="464" r:id="rId36"/>
    <p:sldId id="470" r:id="rId37"/>
    <p:sldId id="472" r:id="rId38"/>
    <p:sldId id="474" r:id="rId39"/>
    <p:sldId id="483" r:id="rId40"/>
    <p:sldId id="484" r:id="rId41"/>
    <p:sldId id="485" r:id="rId42"/>
    <p:sldId id="620" r:id="rId43"/>
    <p:sldId id="625" r:id="rId44"/>
  </p:sldIdLst>
  <p:sldSz cx="9144000" cy="6858000" type="screen4x3"/>
  <p:notesSz cx="6858000" cy="8915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FF0000"/>
    <a:srgbClr val="5C1904"/>
    <a:srgbClr val="FF3300"/>
    <a:srgbClr val="FF66FF"/>
    <a:srgbClr val="FFFF00"/>
    <a:srgbClr val="FF99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5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P.K.SINGH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45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CCDCA48D-06B5-41B2-9F2D-E028A91D3A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85800"/>
            <a:ext cx="44704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672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5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P.K.SINGH</a:t>
            </a: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45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53B99F4-5DD7-4B49-9A83-A0C92BEDD7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78A9-720E-411D-B777-1FD54992218B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3C3F3B2-C7A2-49FB-9FB0-083AFB5FAB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6522-D8D4-4769-A46F-FA93715E552D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C4E8-C34A-414D-BFBF-2102AFF430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89C1-FD88-47AF-873E-6940326D339D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A9A45-ED01-419A-95CC-5552DCAB4D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C06C-E8A9-4AC0-8863-0C27ED1A85DC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1CA80-4B51-4859-B883-59B2D135DC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53BB-68A6-48B4-AAE3-119185E4D313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FE3912B-99BF-4653-9A6E-7AE983CD5B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8A29-7418-42E9-82CB-1E95F4E56E55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73142-6955-4435-9455-3E7EA7F3F6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8D57-C086-43CF-A47F-2F5C1C2056EB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8915D-407F-401A-8C38-F93EF40F88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ED78-3B80-4896-8076-EAFB1843756E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17E02-9E6B-451A-9A4C-69DF819006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00B1-4719-4ADA-A6F9-3A7F88117098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410EE-5A57-4964-959C-5E9B300A21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CBCA4-5F49-43DE-8858-6AEDB99B4466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E20AC-4E0B-4FA5-B416-3F1E767A62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B6A7-4C60-471B-8880-E91A56AEBA63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8B4B176-3851-44A5-B0DC-A04B9B9D3D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37C87AB-F48B-4F2C-B364-CB56A66ACC22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D5DCFF9B-5DDF-4559-B5C5-66D05656289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55" r:id="rId2"/>
    <p:sldLayoutId id="2147484566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7" r:id="rId9"/>
    <p:sldLayoutId id="2147484561" r:id="rId10"/>
    <p:sldLayoutId id="214748456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FF0000"/>
                </a:solidFill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</a:rPr>
            </a:br>
            <a:r>
              <a:rPr lang="en-US" altLang="en-US" sz="4800" b="1" dirty="0" smtClean="0">
                <a:solidFill>
                  <a:srgbClr val="C00000"/>
                </a:solidFill>
                <a:latin typeface="Arial Rounded MT Bold" pitchFamily="34" charset="0"/>
              </a:rPr>
              <a:t>Nutritional </a:t>
            </a:r>
            <a:r>
              <a:rPr lang="en-US" altLang="en-US" sz="4800" b="1" dirty="0" smtClean="0">
                <a:solidFill>
                  <a:srgbClr val="C00000"/>
                </a:solidFill>
                <a:latin typeface="Arial Rounded MT Bold" pitchFamily="34" charset="0"/>
              </a:rPr>
              <a:t>Management of Livestock During Scarcity</a:t>
            </a:r>
            <a:r>
              <a:rPr lang="en-US" alt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US" altLang="en-US" sz="3600" dirty="0" smtClean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43400"/>
            <a:ext cx="8763000" cy="2590800"/>
          </a:xfrm>
        </p:spPr>
        <p:txBody>
          <a:bodyPr>
            <a:normAutofit/>
          </a:bodyPr>
          <a:lstStyle/>
          <a:p>
            <a:pPr marL="342900" indent="-342900" algn="ctr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hlink"/>
              </a:buClr>
              <a:buSzPct val="80000"/>
              <a:buFont typeface="Wingdings 2"/>
              <a:buNone/>
              <a:defRPr/>
            </a:pPr>
            <a:r>
              <a:rPr lang="en-US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Pankaj Kumar Singh</a:t>
            </a: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hlink"/>
              </a:buClr>
              <a:buSzPct val="80000"/>
              <a:buFont typeface="Wingdings 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Assistant Professor (Animal Nutrition)</a:t>
            </a: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hlink"/>
              </a:buClr>
              <a:buSzPct val="80000"/>
              <a:buFont typeface="Wingdings 2"/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Bihar Animal Sciences University, Patna, India</a:t>
            </a: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hlink"/>
              </a:buClr>
              <a:buSzPct val="80000"/>
              <a:buFont typeface="Wingdings 2"/>
              <a:buNone/>
              <a:defRPr/>
            </a:pPr>
            <a:r>
              <a:rPr lang="en-US" sz="28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vetpank@gmail.com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4F202-D901-4CF8-8F58-6486585C2ADD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lum bright="8000"/>
          </a:blip>
          <a:srcRect/>
          <a:stretch>
            <a:fillRect/>
          </a:stretch>
        </p:blipFill>
        <p:spPr bwMode="auto">
          <a:xfrm>
            <a:off x="0" y="1066800"/>
            <a:ext cx="9123363" cy="1409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E05444-A419-4029-A98A-8DE64DA33EE5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304800" y="381000"/>
            <a:ext cx="8686800" cy="685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lIns="92075" tIns="46038" rIns="92075" bIns="46038" anchor="b">
            <a:flatTx/>
          </a:bodyPr>
          <a:lstStyle/>
          <a:p>
            <a:pPr algn="ctr"/>
            <a:r>
              <a:rPr lang="en-US" altLang="en-US" sz="3600">
                <a:solidFill>
                  <a:srgbClr val="F8084D"/>
                </a:solidFill>
                <a:latin typeface="Albertus Extra Bold" pitchFamily="34" charset="0"/>
              </a:rPr>
              <a:t>Complete feed block making machine</a:t>
            </a:r>
          </a:p>
        </p:txBody>
      </p:sp>
      <p:pic>
        <p:nvPicPr>
          <p:cNvPr id="37891" name="Picture 3" descr="msotw9_temp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b="51852"/>
          <a:stretch>
            <a:fillRect/>
          </a:stretch>
        </p:blipFill>
        <p:spPr bwMode="auto">
          <a:xfrm>
            <a:off x="381000" y="1066800"/>
            <a:ext cx="8534400" cy="57150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267200" y="1905000"/>
            <a:ext cx="2362200" cy="106680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  <a:headEnd type="none" w="sm" len="sm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743200" y="1311275"/>
            <a:ext cx="1600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lbertus Extra Bold" pitchFamily="34" charset="0"/>
              </a:rPr>
              <a:t>Hydraulic Cylinder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5867400" y="4114800"/>
            <a:ext cx="152400" cy="8382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 type="triangle" w="med" len="med"/>
            <a:tailEnd type="non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181600" y="4841875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lbertus Extra Bold" pitchFamily="34" charset="0"/>
              </a:rPr>
              <a:t>Frame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705600" y="4648200"/>
            <a:ext cx="21336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Albertus Extra Bold" pitchFamily="34" charset="0"/>
              </a:rPr>
              <a:t>Electric control panel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8001000" y="3962400"/>
            <a:ext cx="228600" cy="7620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 type="triangle" w="med" len="med"/>
            <a:tailEnd type="non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4267200" y="1752600"/>
            <a:ext cx="685800" cy="762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 type="triangle" w="med" len="med"/>
            <a:tailEnd type="non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33400" y="1066800"/>
            <a:ext cx="21336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lbertus Extra Bold" pitchFamily="34" charset="0"/>
              </a:rPr>
              <a:t>Components-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543800" y="1219200"/>
            <a:ext cx="1219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lbertus Extra Bold" pitchFamily="34" charset="0"/>
              </a:rPr>
              <a:t>Power Pack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7924800" y="1828800"/>
            <a:ext cx="152400" cy="5334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902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5C3B77-AE8C-44F0-BB78-06B06511A7C7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3400" y="1009650"/>
            <a:ext cx="8229600" cy="361950"/>
          </a:xfrm>
        </p:spPr>
        <p:txBody>
          <a:bodyPr/>
          <a:lstStyle/>
          <a:p>
            <a:pPr algn="ctr"/>
            <a:r>
              <a:rPr lang="en-US" altLang="en-US" sz="3200" smtClean="0"/>
              <a:t>         </a:t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600" b="1" smtClean="0">
                <a:solidFill>
                  <a:srgbClr val="FF0000"/>
                </a:solidFill>
              </a:rPr>
              <a:t>Complete feed Block Unit</a:t>
            </a:r>
            <a:r>
              <a:rPr lang="en-US" altLang="en-US" sz="3200" b="1" smtClean="0">
                <a:solidFill>
                  <a:srgbClr val="FF0000"/>
                </a:solidFill>
              </a:rPr>
              <a:t>, </a:t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rgbClr val="FF0000"/>
                </a:solidFill>
              </a:rPr>
              <a:t>Department of Animal Nutrition BVC, Patna</a:t>
            </a:r>
          </a:p>
        </p:txBody>
      </p:sp>
      <p:pic>
        <p:nvPicPr>
          <p:cNvPr id="38915" name="Picture 2" descr="C:\Documents and Settings\P K SINGH\Desktop\feed block pic\Photo0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1905000"/>
            <a:ext cx="4487863" cy="4343400"/>
          </a:xfrm>
          <a:noFill/>
        </p:spPr>
      </p:pic>
      <p:pic>
        <p:nvPicPr>
          <p:cNvPr id="38916" name="Picture 3" descr="C:\Documents and Settings\P K SINGH\Desktop\feed block pic\Photo0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FF0000"/>
                </a:solidFill>
              </a:rPr>
              <a:t>Collection and weighing of Feed Ingredients</a:t>
            </a:r>
          </a:p>
        </p:txBody>
      </p:sp>
      <p:pic>
        <p:nvPicPr>
          <p:cNvPr id="39939" name="Picture 2" descr="C:\Documents and Settings\P K SINGH\Desktop\pic\Photo00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828800"/>
            <a:ext cx="4343400" cy="4648200"/>
          </a:xfrm>
          <a:noFill/>
        </p:spPr>
      </p:pic>
      <p:pic>
        <p:nvPicPr>
          <p:cNvPr id="39940" name="Picture 3" descr="C:\Documents and Settings\P K SINGH\Desktop\pic\Photo0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288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/>
            <a:r>
              <a:rPr lang="en-US" altLang="en-US" sz="4800" smtClean="0">
                <a:solidFill>
                  <a:srgbClr val="FF0000"/>
                </a:solidFill>
              </a:rPr>
              <a:t>Mixing of ingredients</a:t>
            </a:r>
          </a:p>
        </p:txBody>
      </p:sp>
      <p:pic>
        <p:nvPicPr>
          <p:cNvPr id="40963" name="Picture 2" descr="C:\Documents and Settings\P K SINGH\Desktop\pic\Photo01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425" y="1981200"/>
            <a:ext cx="4549775" cy="4724400"/>
          </a:xfrm>
          <a:noFill/>
        </p:spPr>
      </p:pic>
      <p:pic>
        <p:nvPicPr>
          <p:cNvPr id="40964" name="Picture 3" descr="C:\Documents and Settings\P K SINGH\Desktop\pic\Photo0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 algn="ctr"/>
            <a:r>
              <a:rPr lang="en-US" altLang="en-US" b="1" smtClean="0">
                <a:solidFill>
                  <a:srgbClr val="FF0000"/>
                </a:solidFill>
              </a:rPr>
              <a:t>Mixing of feed ingredients </a:t>
            </a:r>
          </a:p>
        </p:txBody>
      </p:sp>
      <p:pic>
        <p:nvPicPr>
          <p:cNvPr id="41987" name="Picture 2" descr="C:\Documents and Settings\P K SINGH\Desktop\feed block pic\Photo0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447800"/>
            <a:ext cx="4419600" cy="4953000"/>
          </a:xfrm>
          <a:noFill/>
        </p:spPr>
      </p:pic>
      <p:pic>
        <p:nvPicPr>
          <p:cNvPr id="41988" name="Picture 3" descr="C:\Documents and Settings\P K SINGH\Desktop\feed block pic\Photo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FF0000"/>
                </a:solidFill>
              </a:rPr>
              <a:t>    Manufacture of complete feed block</a:t>
            </a:r>
          </a:p>
        </p:txBody>
      </p:sp>
      <p:pic>
        <p:nvPicPr>
          <p:cNvPr id="43011" name="Picture 4" descr="C:\Documents and Settings\P K SINGH\Desktop\pic\Photo00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752600"/>
            <a:ext cx="4335463" cy="4724400"/>
          </a:xfrm>
          <a:noFill/>
        </p:spPr>
      </p:pic>
      <p:pic>
        <p:nvPicPr>
          <p:cNvPr id="43012" name="Picture 5" descr="C:\Documents and Settings\P K SINGH\Desktop\feed block pic\Photo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426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/>
          <a:lstStyle/>
          <a:p>
            <a:pPr algn="ctr"/>
            <a:r>
              <a:rPr lang="en-US" altLang="en-US" b="1" smtClean="0">
                <a:solidFill>
                  <a:srgbClr val="FF0000"/>
                </a:solidFill>
              </a:rPr>
              <a:t>Complete feed blocks</a:t>
            </a:r>
          </a:p>
        </p:txBody>
      </p:sp>
      <p:pic>
        <p:nvPicPr>
          <p:cNvPr id="44035" name="Picture 2" descr="C:\Documents and Settings\P K SINGH\Desktop\pic\Photo0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4419600" cy="4876800"/>
          </a:xfrm>
          <a:noFill/>
        </p:spPr>
      </p:pic>
      <p:pic>
        <p:nvPicPr>
          <p:cNvPr id="44036" name="Picture 3" descr="C:\Documents and Settings\P K SINGH\Desktop\feed block pic\Photo0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52500"/>
            <a:ext cx="8382000" cy="5829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Non-</a:t>
            </a:r>
            <a:r>
              <a:rPr lang="en-US" b="1" dirty="0" err="1">
                <a:latin typeface="Albertus Extra Bold" pitchFamily="34" charset="0"/>
              </a:rPr>
              <a:t>conventional,less</a:t>
            </a:r>
            <a:r>
              <a:rPr lang="en-US" b="1" dirty="0">
                <a:latin typeface="Albertus Extra Bold" pitchFamily="34" charset="0"/>
              </a:rPr>
              <a:t> palatable feeds used to make ration economic.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  Enhances bulk density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lbertus Extra Bold" pitchFamily="34" charset="0"/>
              </a:rPr>
              <a:t>			5-8 times for roughage alone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lbertus Extra Bold" pitchFamily="34" charset="0"/>
              </a:rPr>
              <a:t>			4-6 time for complete feed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 During storage, prepared feed blocks required one third less space as compared to loose form and Reduces storage cost</a:t>
            </a:r>
            <a:endParaRPr lang="en-US" sz="2000" b="1" u="sng" dirty="0">
              <a:latin typeface="Albertus Extra Bold" pitchFamily="34" charset="0"/>
            </a:endParaRP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 sz="800" b="1" dirty="0">
              <a:latin typeface="Albertus Extra Bold" pitchFamily="34" charset="0"/>
            </a:endParaRP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Transportation of such blocks is convenient  and trouble free.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lbertus Extra Bold" pitchFamily="34" charset="0"/>
              </a:rPr>
              <a:t>	</a:t>
            </a:r>
            <a:r>
              <a:rPr lang="en-US" b="1" dirty="0">
                <a:solidFill>
                  <a:schemeClr val="accent6"/>
                </a:solidFill>
                <a:latin typeface="Albertus Extra Bold" pitchFamily="34" charset="0"/>
              </a:rPr>
              <a:t>   </a:t>
            </a:r>
            <a:r>
              <a:rPr lang="en-US" b="1" dirty="0">
                <a:solidFill>
                  <a:srgbClr val="5C1904"/>
                </a:solidFill>
                <a:latin typeface="Albertus Extra Bold" pitchFamily="34" charset="0"/>
              </a:rPr>
              <a:t>-Reduces transportation cost.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Increased palatability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Increased voluntary intake 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Increased nutrient utilization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Stable rumen environment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Minimal  fermentation losses 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Prevents loss of lighter nutrients resulted animal during feeding like sneezing.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Reduces the wastage of feed material by sneezing and 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Save </a:t>
            </a:r>
            <a:r>
              <a:rPr lang="en-US" b="1" dirty="0" err="1">
                <a:latin typeface="Albertus Extra Bold" pitchFamily="34" charset="0"/>
              </a:rPr>
              <a:t>labour</a:t>
            </a:r>
            <a:r>
              <a:rPr lang="en-US" b="1" dirty="0">
                <a:latin typeface="Albertus Extra Bold" pitchFamily="34" charset="0"/>
              </a:rPr>
              <a:t> on feeding management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defRPr/>
            </a:pPr>
            <a:endParaRPr lang="en-US" sz="400" dirty="0">
              <a:latin typeface="Albertus Extra Bold" pitchFamily="34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1046163" y="457200"/>
            <a:ext cx="6421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8084D"/>
                </a:solidFill>
                <a:latin typeface="Albertus Extra Bold" pitchFamily="34" charset="0"/>
              </a:rPr>
              <a:t>Advantages of complete feed blocks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F2E166-B892-45CB-806D-D74687C4DBEB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45061" name="Picture 3" descr="C:\Documents and Settings\P K SINGH\Desktop\feed block pic\Photo0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429000"/>
            <a:ext cx="3810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5334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lIns="92075" tIns="46038" rIns="92075" bIns="46038" anchor="b">
            <a:flatTx/>
          </a:bodyPr>
          <a:lstStyle/>
          <a:p>
            <a:pPr algn="r"/>
            <a:r>
              <a:rPr lang="en-US" altLang="en-US" sz="3200" b="1">
                <a:solidFill>
                  <a:srgbClr val="FF3300"/>
                </a:solidFill>
                <a:latin typeface="Arial Narrow" pitchFamily="34" charset="0"/>
              </a:rPr>
              <a:t>Performance of heifers on complete feed block</a:t>
            </a:r>
          </a:p>
        </p:txBody>
      </p:sp>
      <p:pic>
        <p:nvPicPr>
          <p:cNvPr id="46083" name="Picture 3" descr="msotw9_temp0"/>
          <p:cNvPicPr>
            <a:picLocks noChangeAspect="1" noChangeArrowheads="1"/>
          </p:cNvPicPr>
          <p:nvPr/>
        </p:nvPicPr>
        <p:blipFill>
          <a:blip r:embed="rId3">
            <a:lum bright="18000" contrast="30000"/>
          </a:blip>
          <a:srcRect l="20445" t="13235" r="10785" b="12627"/>
          <a:stretch>
            <a:fillRect/>
          </a:stretch>
        </p:blipFill>
        <p:spPr bwMode="auto">
          <a:xfrm>
            <a:off x="304800" y="609600"/>
            <a:ext cx="8610600" cy="5943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04800" y="685800"/>
          <a:ext cx="8483600" cy="4876800"/>
        </p:xfrm>
        <a:graphic>
          <a:graphicData uri="http://schemas.openxmlformats.org/presentationml/2006/ole">
            <p:oleObj spid="_x0000_s46084" name="Document" r:id="rId4" imgW="7759565" imgH="4476048" progId="Word.Document.8">
              <p:embed/>
            </p:oleObj>
          </a:graphicData>
        </a:graphic>
      </p:graphicFrame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DC2D09-216D-41D4-AAE6-7CE4153A448B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169F69-643F-45FF-BCBB-3B21C2DD816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4800" y="990600"/>
            <a:ext cx="8458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en-US" sz="2000" b="1"/>
              <a:t>Natural calamities </a:t>
            </a:r>
          </a:p>
          <a:p>
            <a:r>
              <a:rPr lang="en-US" altLang="en-US" sz="2000" b="1"/>
              <a:t>	</a:t>
            </a:r>
            <a:r>
              <a:rPr lang="en-US" altLang="en-US" b="1"/>
              <a:t>Floods, droughts &amp; cyclone </a:t>
            </a:r>
          </a:p>
          <a:p>
            <a:r>
              <a:rPr lang="en-US" altLang="en-US" b="1"/>
              <a:t>	Produces scarcity of feeds. </a:t>
            </a:r>
            <a:endParaRPr lang="en-US" altLang="en-US" sz="2000" b="1"/>
          </a:p>
          <a:p>
            <a:pPr>
              <a:buFont typeface="Wingdings" pitchFamily="2" charset="2"/>
              <a:buChar char="ü"/>
            </a:pPr>
            <a:endParaRPr lang="en-US" altLang="en-US" sz="2000" b="1"/>
          </a:p>
          <a:p>
            <a:pPr>
              <a:buFont typeface="Wingdings" pitchFamily="2" charset="2"/>
              <a:buChar char="ü"/>
            </a:pPr>
            <a:r>
              <a:rPr lang="en-US" altLang="en-US" sz="2000" b="1"/>
              <a:t>Flood ` heavy loss of vegetation. </a:t>
            </a:r>
          </a:p>
          <a:p>
            <a:pPr>
              <a:buFont typeface="Wingdings" pitchFamily="2" charset="2"/>
              <a:buChar char="ü"/>
            </a:pPr>
            <a:endParaRPr lang="en-US" altLang="en-US" sz="2000" b="1"/>
          </a:p>
          <a:p>
            <a:pPr>
              <a:buFont typeface="Wingdings" pitchFamily="2" charset="2"/>
              <a:buChar char="ü"/>
            </a:pPr>
            <a:r>
              <a:rPr lang="en-US" altLang="en-US" sz="2000" b="1"/>
              <a:t>50-60% of the cropped area in flood affected area remain submerged</a:t>
            </a:r>
          </a:p>
          <a:p>
            <a:pPr>
              <a:buFont typeface="Wingdings" pitchFamily="2" charset="2"/>
              <a:buChar char="ü"/>
            </a:pPr>
            <a:endParaRPr lang="en-US" altLang="en-US" sz="2000" b="1"/>
          </a:p>
          <a:p>
            <a:pPr>
              <a:buFont typeface="Wingdings" pitchFamily="2" charset="2"/>
              <a:buChar char="ü"/>
            </a:pPr>
            <a:r>
              <a:rPr lang="en-US" altLang="en-US" sz="2000" b="1"/>
              <a:t>Minimum of 30 days to bring the field for cultivation purposes.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362200" y="344488"/>
            <a:ext cx="3240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I</a:t>
            </a:r>
            <a:r>
              <a:rPr lang="en-US" altLang="en-US" sz="3600" b="1">
                <a:solidFill>
                  <a:srgbClr val="FF0000"/>
                </a:solidFill>
              </a:rPr>
              <a:t>ntroduction: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9221" name="Picture 6" descr="C:\Documents and Settings\P K SINGH\Desktop\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724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C:\Documents and Settings\P K SINGH\Desktop\d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6482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C:\Documents and Settings\P K SINGH\Desktop\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6482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C:\Documents and Settings\P K SINGH\Desktop\d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1988" y="762000"/>
            <a:ext cx="30972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" descr="C:\Documents and Settings\P K SINGH\Desktop\d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47244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 descr="C:\Documents and Settings\P K SINGH\Desktop\d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46482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sotw9_temp0"/>
          <p:cNvPicPr>
            <a:picLocks noChangeAspect="1" noChangeArrowheads="1"/>
          </p:cNvPicPr>
          <p:nvPr/>
        </p:nvPicPr>
        <p:blipFill>
          <a:blip r:embed="rId2"/>
          <a:srcRect t="51852" b="4434"/>
          <a:stretch>
            <a:fillRect/>
          </a:stretch>
        </p:blipFill>
        <p:spPr bwMode="auto">
          <a:xfrm>
            <a:off x="381000" y="381000"/>
            <a:ext cx="8534400" cy="60198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85800" y="381000"/>
            <a:ext cx="7772400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342900" indent="-342900" eaLnBrk="1" hangingPunct="1"/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Parameter     	           	Block		Mesh</a:t>
            </a:r>
          </a:p>
          <a:p>
            <a:pPr marL="342900" indent="-342900" eaLnBrk="1" hangingPunct="1"/>
            <a:r>
              <a:rPr lang="en-US" altLang="en-US" sz="2800" b="1">
                <a:solidFill>
                  <a:srgbClr val="00FFFF"/>
                </a:solidFill>
                <a:latin typeface="Arial Narrow" pitchFamily="34" charset="0"/>
              </a:rPr>
              <a:t>DMI (% b.wt.)			4.38		4.12</a:t>
            </a:r>
          </a:p>
          <a:p>
            <a:pPr marL="342900" indent="-342900" eaLnBrk="1" hangingPunct="1"/>
            <a:r>
              <a:rPr lang="en-US" altLang="en-US" sz="2800" b="1">
                <a:solidFill>
                  <a:srgbClr val="00FFFF"/>
                </a:solidFill>
                <a:latin typeface="Arial Narrow" pitchFamily="34" charset="0"/>
              </a:rPr>
              <a:t>N Balance (g/d)		8.0		5.9</a:t>
            </a:r>
          </a:p>
          <a:p>
            <a:pPr marL="342900" indent="-342900" eaLnBrk="1" hangingPunct="1"/>
            <a:r>
              <a:rPr lang="en-US" altLang="en-US" sz="2800" b="1">
                <a:solidFill>
                  <a:srgbClr val="FFFF66"/>
                </a:solidFill>
                <a:latin typeface="Arial Narrow" pitchFamily="34" charset="0"/>
              </a:rPr>
              <a:t>15% higher b.wt. gain obtained in block feeding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03D6B9-F4C1-49FC-A6D7-A47EE4D9E7ED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686800" cy="66675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II. Urea-Molasses-Wheat bran Compact Feed Block</a:t>
            </a:r>
            <a:endParaRPr lang="en-US" altLang="en-US" sz="3200" smtClean="0">
              <a:solidFill>
                <a:srgbClr val="FF0000"/>
              </a:solidFill>
            </a:endParaRPr>
          </a:p>
        </p:txBody>
      </p:sp>
      <p:pic>
        <p:nvPicPr>
          <p:cNvPr id="278534" name="Picture 6" descr="Block S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4008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6EC3FA-5406-416E-8E03-8D2790C695A4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0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0"/>
          <a:ext cx="9144000" cy="6845300"/>
        </p:xfrm>
        <a:graphic>
          <a:graphicData uri="http://schemas.openxmlformats.org/presentationml/2006/ole">
            <p:oleObj spid="_x0000_s56322" name="Presentation" r:id="rId3" imgW="4213225" imgH="3160713" progId="">
              <p:embed/>
            </p:oleObj>
          </a:graphicData>
        </a:graphic>
      </p:graphicFrame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FDF6A9-03B8-4E43-A31D-DCD0A4FB4864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/>
            <a:r>
              <a:rPr lang="en-US" altLang="en-US" sz="3600" b="1" smtClean="0">
                <a:solidFill>
                  <a:srgbClr val="FF0000"/>
                </a:solidFill>
              </a:rPr>
              <a:t>INGREDIENTS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249363"/>
            <a:ext cx="8229600" cy="5608637"/>
          </a:xfrm>
        </p:spPr>
        <p:txBody>
          <a:bodyPr/>
          <a:lstStyle/>
          <a:p>
            <a:r>
              <a:rPr lang="en-US" altLang="en-US" b="1" smtClean="0"/>
              <a:t>I. Energy sources: </a:t>
            </a:r>
            <a:r>
              <a:rPr lang="en-US" altLang="en-US" b="1" smtClean="0">
                <a:solidFill>
                  <a:srgbClr val="FF0000"/>
                </a:solidFill>
              </a:rPr>
              <a:t>MOLASSES</a:t>
            </a:r>
          </a:p>
          <a:p>
            <a:pPr eaLnBrk="1" hangingPunct="1"/>
            <a:r>
              <a:rPr lang="en-US" altLang="en-US" sz="2800" b="1" smtClean="0">
                <a:latin typeface="Times New Roman" pitchFamily="18" charset="0"/>
              </a:rPr>
              <a:t>II. Nitrogen Sources</a:t>
            </a:r>
            <a:endParaRPr lang="en-US" altLang="en-US" sz="28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>
                <a:latin typeface="Times New Roman" pitchFamily="18" charset="0"/>
              </a:rPr>
              <a:t> 1. Non-Protein Nitrogenous Source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: u</a:t>
            </a:r>
            <a:r>
              <a:rPr lang="en-US" altLang="en-US" sz="2800" smtClean="0">
                <a:solidFill>
                  <a:srgbClr val="FF0000"/>
                </a:solidFill>
                <a:cs typeface="Times New Roman" pitchFamily="18" charset="0"/>
              </a:rPr>
              <a:t>rea </a:t>
            </a:r>
            <a:endParaRPr lang="en-US" altLang="en-US" sz="280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>
                <a:latin typeface="Times New Roman" pitchFamily="18" charset="0"/>
              </a:rPr>
              <a:t> 2. Vegetable or True Protein:</a:t>
            </a:r>
            <a:r>
              <a:rPr lang="en-US" altLang="en-US" sz="280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cs typeface="Times New Roman" pitchFamily="18" charset="0"/>
              </a:rPr>
              <a:t>Any de-oiled seed cake like Soyabean meal, mustard oil cake etc. </a:t>
            </a:r>
            <a:endParaRPr lang="en-US" altLang="en-US" sz="280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smtClean="0">
                <a:latin typeface="Times New Roman" pitchFamily="18" charset="0"/>
              </a:rPr>
              <a:t>III. Mineral Sources:</a:t>
            </a:r>
            <a:r>
              <a:rPr lang="en-US" altLang="en-US" sz="280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     1. Common Salt 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     2. Mineral Mixture </a:t>
            </a:r>
          </a:p>
          <a:p>
            <a:pPr eaLnBrk="1" hangingPunct="1"/>
            <a:r>
              <a:rPr lang="en-US" altLang="en-US" sz="2800" b="1" smtClean="0">
                <a:latin typeface="Times New Roman" pitchFamily="18" charset="0"/>
              </a:rPr>
              <a:t>IV. Structural Components: </a:t>
            </a:r>
            <a:r>
              <a:rPr lang="en-US" altLang="en-US" sz="2800" smtClean="0">
                <a:latin typeface="Times New Roman" pitchFamily="18" charset="0"/>
              </a:rPr>
              <a:t>Wheat Bran/Rice Polish</a:t>
            </a:r>
            <a:endParaRPr lang="en-US" altLang="en-US" sz="2800" b="1" smtClean="0">
              <a:latin typeface="Times New Roman" pitchFamily="18" charset="0"/>
            </a:endParaRPr>
          </a:p>
          <a:p>
            <a:pPr eaLnBrk="1" hangingPunct="1"/>
            <a:r>
              <a:rPr lang="en-US" altLang="en-US" sz="2800" b="1" smtClean="0">
                <a:latin typeface="Times New Roman" pitchFamily="18" charset="0"/>
              </a:rPr>
              <a:t>V. Binder: Dolomite/ Calcite/Guar meal</a:t>
            </a:r>
          </a:p>
          <a:p>
            <a:pPr eaLnBrk="1" hangingPunct="1"/>
            <a:endParaRPr lang="en-US" altLang="en-US" sz="2800" b="1" smtClean="0">
              <a:latin typeface="Times New Roman" pitchFamily="18" charset="0"/>
            </a:endParaRPr>
          </a:p>
          <a:p>
            <a:pPr eaLnBrk="1" hangingPunct="1"/>
            <a:endParaRPr lang="en-US" altLang="en-US" sz="2800" b="1" smtClean="0">
              <a:latin typeface="Times New Roman" pitchFamily="18" charset="0"/>
            </a:endParaRPr>
          </a:p>
          <a:p>
            <a:pPr eaLnBrk="1" hangingPunct="1"/>
            <a:endParaRPr lang="en-US" altLang="en-US" sz="2800" smtClean="0">
              <a:latin typeface="Times New Roman" pitchFamily="18" charset="0"/>
            </a:endParaRPr>
          </a:p>
          <a:p>
            <a:pPr eaLnBrk="1" hangingPunct="1"/>
            <a:endParaRPr lang="en-US" altLang="en-US" sz="2800" smtClean="0">
              <a:latin typeface="Times New Roman" pitchFamily="18" charset="0"/>
            </a:endParaRPr>
          </a:p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24D19C-B8E0-4200-8DE3-BA4D974BA6A4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533400" y="4572000"/>
            <a:ext cx="8229600" cy="19383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eight 1.0 kg granular, fertilizer grade urea in glass or steel container and heat it with 500 ml (half litre) water, till it dissolves. Avoid over heating. While hot   </a:t>
            </a:r>
            <a:endParaRPr lang="en-US" alt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6075" indent="-346075"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Pour this solution (I) into a plastic tub containing 10.400 kg molasses, and mix with steel spoon.</a:t>
            </a:r>
          </a:p>
        </p:txBody>
      </p:sp>
      <p:sp>
        <p:nvSpPr>
          <p:cNvPr id="25805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20688" y="300038"/>
            <a:ext cx="8297862" cy="10747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cs typeface="Times New Roman" pitchFamily="18" charset="0"/>
              </a:rPr>
              <a:t/>
            </a:r>
            <a:br>
              <a:rPr lang="en-US" b="1" smtClean="0">
                <a:cs typeface="Times New Roman" pitchFamily="18" charset="0"/>
              </a:rPr>
            </a:br>
            <a:endParaRPr lang="en-US" b="1" smtClean="0">
              <a:cs typeface="Times New Roman" pitchFamily="18" charset="0"/>
            </a:endParaRPr>
          </a:p>
        </p:txBody>
      </p:sp>
      <p:pic>
        <p:nvPicPr>
          <p:cNvPr id="258052" name="Picture 4" descr="Mixing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6096000" cy="3962400"/>
          </a:xfrm>
          <a:prstGeom prst="rect">
            <a:avLst/>
          </a:prstGeom>
          <a:noFill/>
          <a:ln w="50800" cmpd="dbl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355F85-2036-4B6C-A8EB-E65622C77158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457200" y="495300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Prepare mixture of  1.0 kg common salt, 1.0 kg  vitamin-mineral mixture, and 1.0 kg dolomitic lime or calcite.</a:t>
            </a:r>
          </a:p>
        </p:txBody>
      </p:sp>
      <p:pic>
        <p:nvPicPr>
          <p:cNvPr id="259075" name="Picture 3" descr="Mixing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6019800" cy="4013200"/>
          </a:xfrm>
          <a:prstGeom prst="rect">
            <a:avLst/>
          </a:prstGeom>
          <a:noFill/>
          <a:ln w="57150" cmpd="dbl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08A488-54A1-4EE1-9403-2C4080C40B36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685800" y="5105400"/>
            <a:ext cx="8001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9113" indent="-519113"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Pour all-mineral mixture into urea-molasses solution and go on mixing till homogenous suspension of urea-molasses-mineral is obtained.</a:t>
            </a:r>
          </a:p>
        </p:txBody>
      </p:sp>
      <p:pic>
        <p:nvPicPr>
          <p:cNvPr id="260099" name="Picture 3" descr="Mixing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7086600" cy="4227513"/>
          </a:xfrm>
          <a:prstGeom prst="rect">
            <a:avLst/>
          </a:prstGeom>
          <a:noFill/>
          <a:ln w="53975" cmpd="dbl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0BB81E-5688-46EF-B1E2-64A825E56489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7969250" y="628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457200" y="962025"/>
            <a:ext cx="8305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 eaLnBrk="1" hangingPunct="1">
              <a:lnSpc>
                <a:spcPct val="135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Take 7.400 kg wheat bran in a large sized plastic tub and add to it 0.500 kg de-oiled soybean meal or any oil-seed cake. </a:t>
            </a:r>
          </a:p>
          <a:p>
            <a:pPr marL="461963" indent="-461963" algn="just" eaLnBrk="1" hangingPunct="1">
              <a:lnSpc>
                <a:spcPct val="135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6. Mix well</a:t>
            </a: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1125" name="Picture 5" descr="Mixing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163" y="3470275"/>
            <a:ext cx="4262437" cy="2886075"/>
          </a:xfrm>
          <a:prstGeom prst="rect">
            <a:avLst/>
          </a:prstGeom>
          <a:noFill/>
          <a:ln w="53975" cmpd="dbl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A3D304-1E45-4848-8DC6-7F82E88B4F4C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609600" y="5105400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To this mixture, pour  suspension of urea-molasses mineral ingredients (III), and mix all these contents till there is coating of  (III), over the wheat bran-soya meal mixture.</a:t>
            </a:r>
          </a:p>
        </p:txBody>
      </p:sp>
      <p:pic>
        <p:nvPicPr>
          <p:cNvPr id="262147" name="Picture 3" descr="Mixing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705600" cy="4459288"/>
          </a:xfrm>
          <a:prstGeom prst="rect">
            <a:avLst/>
          </a:prstGeom>
          <a:noFill/>
          <a:ln w="57150" cmpd="dbl">
            <a:solidFill>
              <a:srgbClr val="8913FF"/>
            </a:solidFill>
            <a:miter lim="800000"/>
            <a:headEnd/>
            <a:tailEnd/>
          </a:ln>
        </p:spPr>
      </p:pic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C6FF5F-0EC7-40E5-A4D5-D418B95BC51E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" y="533400"/>
            <a:ext cx="82296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At last, slowly, sprinkle 240 grams of dolomite over the above mixture (IV) and mix thoroughly all the ingredients.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Picture 4" descr="Mixing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4267200" cy="4495800"/>
          </a:xfrm>
          <a:prstGeom prst="rect">
            <a:avLst/>
          </a:prstGeom>
          <a:noFill/>
          <a:ln w="53975" cmpd="dbl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4" name="Picture 6" descr="Mix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3960813" cy="4648200"/>
          </a:xfrm>
          <a:prstGeom prst="rect">
            <a:avLst/>
          </a:prstGeom>
          <a:noFill/>
          <a:ln w="53975" cmpd="dbl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B3EF22-AC31-4235-A81E-689770929C5D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819150"/>
          </a:xfrm>
        </p:spPr>
        <p:txBody>
          <a:bodyPr/>
          <a:lstStyle/>
          <a:p>
            <a:r>
              <a:rPr lang="en-US" altLang="en-US" sz="5400" smtClean="0"/>
              <a:t/>
            </a:r>
            <a:br>
              <a:rPr lang="en-US" altLang="en-US" sz="5400" smtClean="0"/>
            </a:br>
            <a:r>
              <a:rPr lang="en-US" altLang="en-US" sz="5400" smtClean="0"/>
              <a:t/>
            </a:r>
            <a:br>
              <a:rPr lang="en-US" altLang="en-US" sz="5400" smtClean="0"/>
            </a:br>
            <a:r>
              <a:rPr lang="en-US" altLang="en-US" sz="5400" smtClean="0"/>
              <a:t/>
            </a:r>
            <a:br>
              <a:rPr lang="en-US" altLang="en-US" sz="5400" smtClean="0"/>
            </a:br>
            <a:r>
              <a:rPr lang="en-US" altLang="en-US" sz="5400" smtClean="0"/>
              <a:t>  </a:t>
            </a:r>
            <a:r>
              <a:rPr lang="en-US" altLang="en-US" sz="4000" b="1" smtClean="0">
                <a:solidFill>
                  <a:srgbClr val="FF0000"/>
                </a:solidFill>
              </a:rPr>
              <a:t>Kinds of damages caused by floods </a:t>
            </a:r>
            <a:endParaRPr lang="en-US" altLang="en-US" b="1" smtClean="0">
              <a:solidFill>
                <a:srgbClr val="FF0000"/>
              </a:solidFill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49F78A-A250-4A1B-893B-5056CBFE6A2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17526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200" b="1"/>
              <a:t>Loss of standing crops due to submerging in flood water</a:t>
            </a:r>
          </a:p>
          <a:p>
            <a:pPr>
              <a:buFont typeface="Wingdings" pitchFamily="2" charset="2"/>
              <a:buChar char="v"/>
            </a:pPr>
            <a:endParaRPr lang="en-US" altLang="en-US" sz="2200" b="1"/>
          </a:p>
          <a:p>
            <a:pPr>
              <a:buFont typeface="Wingdings" pitchFamily="2" charset="2"/>
              <a:buChar char="v"/>
            </a:pPr>
            <a:r>
              <a:rPr lang="en-US" altLang="en-US" sz="2200" b="1"/>
              <a:t>Damage of stored dry roughage due to water soaking</a:t>
            </a:r>
          </a:p>
          <a:p>
            <a:r>
              <a:rPr lang="en-US" altLang="en-US" sz="2200" b="1"/>
              <a:t>          and fungal growth </a:t>
            </a:r>
          </a:p>
          <a:p>
            <a:endParaRPr lang="en-US" altLang="en-US" sz="2200" b="1"/>
          </a:p>
          <a:p>
            <a:pPr>
              <a:buFont typeface="Wingdings" pitchFamily="2" charset="2"/>
              <a:buChar char="v"/>
            </a:pPr>
            <a:r>
              <a:rPr lang="en-US" altLang="en-US" sz="2200" b="1"/>
              <a:t> Washing away of dry roughage stored in open space  </a:t>
            </a:r>
          </a:p>
          <a:p>
            <a:r>
              <a:rPr lang="en-US" altLang="en-US" sz="2200" b="1"/>
              <a:t>	by aggressive currents of flood water.</a:t>
            </a:r>
          </a:p>
          <a:p>
            <a:endParaRPr lang="en-US" altLang="en-US" sz="2200" b="1"/>
          </a:p>
          <a:p>
            <a:pPr>
              <a:buFont typeface="Wingdings" pitchFamily="2" charset="2"/>
              <a:buChar char="v"/>
            </a:pPr>
            <a:r>
              <a:rPr lang="en-US" altLang="en-US" sz="2200" b="1"/>
              <a:t>Damage of stored food grains by water soaking &amp; </a:t>
            </a:r>
          </a:p>
          <a:p>
            <a:r>
              <a:rPr lang="en-US" altLang="en-US" sz="2200" b="1"/>
              <a:t>      fungal growth `production of harmful metabolites.</a:t>
            </a:r>
          </a:p>
          <a:p>
            <a:pPr>
              <a:buFont typeface="Wingdings" pitchFamily="2" charset="2"/>
              <a:buChar char="v"/>
            </a:pPr>
            <a:endParaRPr lang="en-US" altLang="en-US" sz="2200" b="1"/>
          </a:p>
          <a:p>
            <a:pPr>
              <a:buFont typeface="Wingdings" pitchFamily="2" charset="2"/>
              <a:buChar char="v"/>
            </a:pPr>
            <a:r>
              <a:rPr lang="en-US" altLang="en-US" sz="2200" b="1"/>
              <a:t>Pollution of water with dung, urine, debris and other </a:t>
            </a:r>
          </a:p>
          <a:p>
            <a:r>
              <a:rPr lang="en-US" altLang="en-US" sz="2200" b="1"/>
              <a:t>	wastes.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762000" y="5943600"/>
            <a:ext cx="8001000" cy="457200"/>
          </a:xfrm>
        </p:spPr>
        <p:txBody>
          <a:bodyPr rtlCol="0">
            <a:normAutofit fontScale="85000" lnSpcReduction="20000"/>
          </a:bodyPr>
          <a:lstStyle/>
          <a:p>
            <a:pPr marL="274320" indent="-27432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b="1" dirty="0" smtClean="0">
                <a:cs typeface="Times New Roman" pitchFamily="18" charset="0"/>
              </a:rPr>
              <a:t>    </a:t>
            </a:r>
            <a:r>
              <a:rPr lang="en-US" sz="2400" b="1" dirty="0" smtClean="0">
                <a:cs typeface="Times New Roman" pitchFamily="18" charset="0"/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Weigh desired quantity of above mixture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. </a:t>
            </a: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65220" name="Picture 4" descr="Pressing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92200"/>
            <a:ext cx="7086600" cy="4724400"/>
          </a:xfrm>
          <a:prstGeom prst="rect">
            <a:avLst/>
          </a:prstGeom>
          <a:noFill/>
          <a:ln w="47625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762000" y="322263"/>
            <a:ext cx="7947025" cy="61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   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 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Processing &amp; Mixing of ingredients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ED6E7E-A2F4-45A9-ABA9-B705B4B9C3AF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Pressing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4648200" cy="3089275"/>
          </a:xfrm>
          <a:prstGeom prst="rect">
            <a:avLst/>
          </a:prstGeom>
          <a:noFill/>
          <a:ln w="57150" cmpd="dbl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66243" name="Picture 3" descr="Pressing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581400"/>
            <a:ext cx="4572000" cy="3038475"/>
          </a:xfrm>
          <a:prstGeom prst="rect">
            <a:avLst/>
          </a:prstGeom>
          <a:noFill/>
          <a:ln w="57150" cmpd="dbl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5257800" y="914400"/>
            <a:ext cx="33528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 weighed mixture into the iron mould,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3429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press the material with screw type hand press machine</a:t>
            </a:r>
          </a:p>
        </p:txBody>
      </p:sp>
      <p:cxnSp>
        <p:nvCxnSpPr>
          <p:cNvPr id="266246" name="AutoShape 6"/>
          <p:cNvCxnSpPr>
            <a:cxnSpLocks noChangeShapeType="1"/>
          </p:cNvCxnSpPr>
          <p:nvPr/>
        </p:nvCxnSpPr>
        <p:spPr bwMode="auto">
          <a:xfrm rot="16200000" flipH="1">
            <a:off x="4953000" y="2971800"/>
            <a:ext cx="762000" cy="304800"/>
          </a:xfrm>
          <a:prstGeom prst="bentConnector3">
            <a:avLst>
              <a:gd name="adj1" fmla="val -1671"/>
            </a:avLst>
          </a:prstGeom>
          <a:noFill/>
          <a:ln w="9525">
            <a:solidFill>
              <a:srgbClr val="663300"/>
            </a:solidFill>
            <a:miter lim="800000"/>
            <a:headEnd/>
            <a:tailEnd type="triangle" w="med" len="med"/>
          </a:ln>
        </p:spPr>
      </p:cxnSp>
      <p:pic>
        <p:nvPicPr>
          <p:cNvPr id="2662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63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55050" y="6369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440DE3-6436-428D-873C-F76EBA7243E2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47"/>
                </p:tgtEl>
              </p:cMediaNode>
            </p:audio>
          </p:childTnLst>
        </p:cTn>
      </p:par>
    </p:tnLst>
    <p:bldLst>
      <p:bldP spid="266244" grpId="0"/>
      <p:bldP spid="2662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Pressing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22325"/>
            <a:ext cx="7837488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04800" y="60960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Allow to keep the pressed material in the mould for 24 hours</a:t>
            </a:r>
            <a:r>
              <a:rPr lang="en-US" altLang="en-US" sz="2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8D67CA-6B71-4C57-A227-5DD2D3D85C04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Pressing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533400"/>
            <a:ext cx="3770312" cy="5562600"/>
          </a:xfrm>
          <a:prstGeom prst="rect">
            <a:avLst/>
          </a:prstGeom>
          <a:solidFill>
            <a:schemeClr val="bg1"/>
          </a:solidFill>
          <a:ln w="50800" cmpd="dbl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8291" name="Picture 3" descr="Pressing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4038600" cy="2719388"/>
          </a:xfrm>
          <a:prstGeom prst="rect">
            <a:avLst/>
          </a:prstGeom>
          <a:noFill/>
          <a:ln w="50800" cmpd="dbl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8292" name="Picture 4" descr="Pressing-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29000"/>
            <a:ext cx="4038600" cy="2676525"/>
          </a:xfrm>
          <a:prstGeom prst="rect">
            <a:avLst/>
          </a:prstGeom>
          <a:noFill/>
          <a:ln w="508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533400" y="60960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alt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Alternatively mixture can be pressed in wooden mould.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294" name="Line 6"/>
          <p:cNvSpPr>
            <a:spLocks noChangeShapeType="1"/>
          </p:cNvSpPr>
          <p:nvPr/>
        </p:nvSpPr>
        <p:spPr bwMode="auto">
          <a:xfrm>
            <a:off x="4022725" y="762000"/>
            <a:ext cx="854075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>
            <a:off x="4876800" y="3044825"/>
            <a:ext cx="0" cy="76835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8F022E-BD5D-4DEC-ABE4-88F791E4BDD5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/>
      <p:bldP spid="268294" grpId="0" animBg="1"/>
      <p:bldP spid="26829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57200" y="6172200"/>
            <a:ext cx="8686800" cy="533400"/>
          </a:xfrm>
        </p:spPr>
        <p:txBody>
          <a:bodyPr rtlCol="0">
            <a:normAutofit fontScale="92500"/>
          </a:bodyPr>
          <a:lstStyle/>
          <a:p>
            <a:pPr marL="230188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Pct val="130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The dried block  should not contain more than 15% moisture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270339" name="Picture 3" descr="Drying-s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019800" cy="3844925"/>
          </a:xfrm>
          <a:prstGeom prst="rect">
            <a:avLst/>
          </a:prstGeom>
          <a:noFill/>
          <a:ln w="508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533400" y="620713"/>
            <a:ext cx="822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SzPct val="13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Dry the pressed material in: Solar drier or industrial electric oven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193839-4EF1-4952-AC9F-C41E74730B22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build="p"/>
      <p:bldP spid="2703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04800" y="838200"/>
            <a:ext cx="8686800" cy="685800"/>
          </a:xfrm>
        </p:spPr>
        <p:txBody>
          <a:bodyPr/>
          <a:lstStyle/>
          <a:p>
            <a:pPr algn="ctr" eaLnBrk="1" hangingPunct="1">
              <a:lnSpc>
                <a:spcPct val="105000"/>
              </a:lnSpc>
              <a:buFont typeface="Arial" charset="0"/>
              <a:buNone/>
            </a:pPr>
            <a:r>
              <a:rPr lang="en-US" altLang="en-US" sz="2400" b="1" smtClean="0">
                <a:solidFill>
                  <a:srgbClr val="FF0000"/>
                </a:solidFill>
                <a:cs typeface="Times New Roman" pitchFamily="18" charset="0"/>
              </a:rPr>
              <a:t>Dried feed block can be packed in a polythene wrapper. </a:t>
            </a:r>
          </a:p>
          <a:p>
            <a:pPr eaLnBrk="1" hangingPunct="1">
              <a:lnSpc>
                <a:spcPct val="105000"/>
              </a:lnSpc>
              <a:buFont typeface="Arial" charset="0"/>
              <a:buNone/>
            </a:pPr>
            <a:endParaRPr lang="en-US" altLang="en-US" sz="2800" b="1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73411" name="Picture 3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1676400"/>
            <a:ext cx="6126162" cy="4724400"/>
          </a:xfrm>
          <a:prstGeom prst="rect">
            <a:avLst/>
          </a:prstGeom>
          <a:noFill/>
          <a:ln w="508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BF79C2-1475-47FD-9DFB-2AE3B390F0D4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~lwf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Feeding of Urea-Molasses mineral blacks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228600" y="1600200"/>
          <a:ext cx="4267200" cy="4343400"/>
        </p:xfrm>
        <a:graphic>
          <a:graphicData uri="http://schemas.openxmlformats.org/presentationml/2006/ole">
            <p:oleObj spid="_x0000_s72708" name="PHOTO-PAINT Image" r:id="rId4" imgW="4152381" imgH="3609524" progId="">
              <p:embed/>
            </p:oleObj>
          </a:graphicData>
        </a:graphic>
      </p:graphicFrame>
      <p:sp>
        <p:nvSpPr>
          <p:cNvPr id="72709" name="Rectangle 7"/>
          <p:cNvSpPr>
            <a:spLocks noChangeArrowheads="1"/>
          </p:cNvSpPr>
          <p:nvPr/>
        </p:nvSpPr>
        <p:spPr bwMode="auto">
          <a:xfrm>
            <a:off x="1447800" y="6259513"/>
            <a:ext cx="592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Heifers &amp; a Milch Cow Licking Feed Block </a:t>
            </a:r>
          </a:p>
        </p:txBody>
      </p:sp>
      <p:sp>
        <p:nvSpPr>
          <p:cNvPr id="727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25D10B-811F-400B-87CB-0DCC692E40F0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Block Feeding Cow 01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457200" y="228600"/>
            <a:ext cx="792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Licking the Urea-Molasses mineral Block</a:t>
            </a:r>
            <a:r>
              <a:rPr lang="en-US" altLang="en-US" sz="48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" name="Picture 2" descr="Block Feeding Cow 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8382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~lwf0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89350"/>
            <a:ext cx="37338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~lwf0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7338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FD1AA2-9949-4F8B-8ADF-3140740D406A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~lwf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4495800" y="304800"/>
            <a:ext cx="4191000" cy="1379538"/>
          </a:xfrm>
          <a:prstGeom prst="rect">
            <a:avLst/>
          </a:prstGeom>
          <a:noFill/>
          <a:ln w="9525">
            <a:solidFill>
              <a:srgbClr val="03FF03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Buffalo Feeding on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Wheat Bran- Molasses  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     Multi-nutrient Feed Block</a:t>
            </a:r>
            <a:r>
              <a:rPr lang="en-US" altLang="en-US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4676" name="Picture 4" descr="~lwf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620000" y="6324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chemeClr val="bg1"/>
                </a:solidFill>
                <a:latin typeface="Times New Roman" pitchFamily="18" charset="0"/>
              </a:rPr>
              <a:t>- A. K. Patel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495800" y="2743200"/>
            <a:ext cx="4495800" cy="3416300"/>
          </a:xfrm>
          <a:prstGeom prst="rect">
            <a:avLst/>
          </a:prstGeom>
          <a:noFill/>
          <a:ln w="9525">
            <a:solidFill>
              <a:srgbClr val="03FF03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  <a:latin typeface="Times New Roman" pitchFamily="18" charset="0"/>
              </a:rPr>
              <a:t>Effects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2-kg block in a buffalo last for 5-days.</a:t>
            </a:r>
            <a:endParaRPr lang="en-GB" alt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Increased Feed intake 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Corrected pica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Increased daily milk yield by 23%.</a:t>
            </a:r>
          </a:p>
        </p:txBody>
      </p:sp>
      <p:sp>
        <p:nvSpPr>
          <p:cNvPr id="7475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417C83-5F7C-4A94-BB81-868841F0D8A0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/>
      <p:bldP spid="2846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36195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solidFill>
                  <a:srgbClr val="FF0000"/>
                </a:solidFill>
              </a:rPr>
              <a:t>Precaution of urea feeding: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447800"/>
            <a:ext cx="854075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Never feed to young animals below 6 months of age.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16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Never cross the limit of 116 gram of urea for adult cattle and 10 g for sheep.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18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Provide sufficient drinking water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Uniform mixing of urea is essential to avoid urea toxicity.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Avoid dietary inclusion of urea suddenly.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Provide sufficient amount of soluble carbohydrate for efficient utilization of urea (e.g Molasses)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867AE4-2033-4558-A16B-EA4243C4132B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altLang="en-US" sz="2800" b="1" smtClean="0">
                <a:solidFill>
                  <a:srgbClr val="FF0000"/>
                </a:solidFill>
              </a:rPr>
              <a:t>Feeding technologies to be used during and after flood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endParaRPr lang="en-US" alt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389437"/>
          </a:xfrm>
        </p:spPr>
        <p:txBody>
          <a:bodyPr/>
          <a:lstStyle/>
          <a:p>
            <a:pPr marL="484187" indent="-457200">
              <a:buFont typeface="Wingdings" pitchFamily="2" charset="2"/>
              <a:buChar char="v"/>
              <a:defRPr/>
            </a:pPr>
            <a:r>
              <a:rPr lang="en-US" sz="3600" b="1" dirty="0" smtClean="0"/>
              <a:t>Complete feed blocks</a:t>
            </a:r>
          </a:p>
          <a:p>
            <a:pPr marL="484187" indent="-457200">
              <a:buFont typeface="Wingdings 2" pitchFamily="18" charset="2"/>
              <a:buNone/>
              <a:defRPr/>
            </a:pPr>
            <a:endParaRPr lang="en-US" sz="1400" b="1" dirty="0" smtClean="0"/>
          </a:p>
          <a:p>
            <a:pPr marL="484187" indent="-457200">
              <a:buFont typeface="Wingdings" pitchFamily="2" charset="2"/>
              <a:buChar char="v"/>
              <a:defRPr/>
            </a:pPr>
            <a:r>
              <a:rPr lang="en-US" sz="3600" b="1" dirty="0" smtClean="0"/>
              <a:t>Urea molasses mineral block licks</a:t>
            </a:r>
          </a:p>
          <a:p>
            <a:pPr marL="484187" indent="-457200">
              <a:buFont typeface="Wingdings" pitchFamily="2" charset="2"/>
              <a:buChar char="v"/>
              <a:defRPr/>
            </a:pPr>
            <a:endParaRPr lang="en-US" sz="1800" b="1" dirty="0" smtClean="0"/>
          </a:p>
          <a:p>
            <a:pPr marL="484187" indent="-457200">
              <a:buFont typeface="Wingdings" pitchFamily="2" charset="2"/>
              <a:buChar char="v"/>
              <a:defRPr/>
            </a:pPr>
            <a:r>
              <a:rPr lang="en-US" sz="3600" b="1" dirty="0" smtClean="0"/>
              <a:t>Urea treatment of straws </a:t>
            </a:r>
          </a:p>
          <a:p>
            <a:pPr marL="484187" indent="-457200">
              <a:buFont typeface="Wingdings" pitchFamily="2" charset="2"/>
              <a:buChar char="v"/>
              <a:defRPr/>
            </a:pPr>
            <a:endParaRPr lang="en-US" sz="1100" b="1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sz="3600" b="1" dirty="0" smtClean="0"/>
              <a:t>  Use of dry and fallen tree leaves 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800" b="1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sz="3600" b="1" dirty="0" smtClean="0"/>
              <a:t>  Use of unconventional feeds 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5036B-595A-488A-A677-746E6F82808C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11269" name="Picture 2" descr="C:\Documents and Settings\P K SINGH\Desktop\pic\Photo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0668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9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Urea Toxicity: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85407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Urea degrades to ammonia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Ammonia utilized by rumen microbes to synthesize microbial protein.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Microbial protein digested in small intestine to provide protein for animal use.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Optimum ammonia concentration:5-8 mg per 100 ml rumen liquor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Above this level blood ammonia level rises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1mg ammonia/100ml blood- toxic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3 mg ammonia/100ml blood- lethal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9D7A54-8856-42BD-8131-D63BF1EF6C54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457200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solidFill>
                  <a:srgbClr val="FF0000"/>
                </a:solidFill>
              </a:rPr>
              <a:t>Urea Toxicity: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838200"/>
            <a:ext cx="86868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800" b="1" smtClean="0"/>
              <a:t>Common reasons: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Improper dose rate of urea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Improper mixing of urea in feed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Accidental use by animal at farmers door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800" b="1" smtClean="0"/>
              <a:t>Symptoms: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mtClean="0"/>
              <a:t>Bloat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mtClean="0"/>
              <a:t>Excessive salivation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mtClean="0"/>
              <a:t>Respiratory difficulty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mtClean="0"/>
              <a:t>Bellowing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mtClean="0"/>
              <a:t>Convulsion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800" b="1" smtClean="0"/>
              <a:t>Treatment: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Drenching of 20-40 litre cold water </a:t>
            </a:r>
            <a:r>
              <a:rPr lang="en-US" altLang="en-US" sz="2000" smtClean="0"/>
              <a:t>(inhibit ureolytic activity)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Drenching of 4-5 litre of 10% acetic acid (binds ammonia).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80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D81102-369E-4303-9F95-A5654B803669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altLang="en-US" sz="4400" b="1" smtClean="0"/>
              <a:t/>
            </a:r>
            <a:br>
              <a:rPr lang="en-US" altLang="en-US" sz="4400" b="1" smtClean="0"/>
            </a:br>
            <a:r>
              <a:rPr lang="en-US" altLang="en-US" sz="3200" b="1" smtClean="0">
                <a:solidFill>
                  <a:srgbClr val="FF0000"/>
                </a:solidFill>
              </a:rPr>
              <a:t>Post flood feeding management:</a:t>
            </a:r>
            <a:r>
              <a:rPr lang="en-US" altLang="en-US" sz="3200" smtClean="0">
                <a:solidFill>
                  <a:srgbClr val="FF0000"/>
                </a:solidFill>
              </a:rPr>
              <a:t/>
            </a:r>
            <a:br>
              <a:rPr lang="en-US" altLang="en-US" sz="3200" smtClean="0">
                <a:solidFill>
                  <a:srgbClr val="FF0000"/>
                </a:solidFill>
              </a:rPr>
            </a:br>
            <a:endParaRPr lang="en-US" altLang="en-US" sz="3200" smtClean="0">
              <a:solidFill>
                <a:srgbClr val="FF0000"/>
              </a:solidFill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6553200"/>
          </a:xfrm>
        </p:spPr>
        <p:txBody>
          <a:bodyPr/>
          <a:lstStyle/>
          <a:p>
            <a:r>
              <a:rPr lang="en-US" altLang="en-US" smtClean="0"/>
              <a:t>Animals should not be allowed to graze in water logged areas.</a:t>
            </a:r>
          </a:p>
          <a:p>
            <a:r>
              <a:rPr lang="en-US" altLang="en-US" smtClean="0"/>
              <a:t>Feeds to be protected form fungal contamination and wet feeds to be dried and fed.</a:t>
            </a:r>
          </a:p>
          <a:p>
            <a:r>
              <a:rPr lang="en-US" altLang="en-US" smtClean="0"/>
              <a:t>Provide clean drinking water to animals. </a:t>
            </a:r>
          </a:p>
          <a:p>
            <a:r>
              <a:rPr lang="en-US" altLang="en-US" smtClean="0"/>
              <a:t>40-50g of salt per adult animal and 10-20g for small ruminants and calves to be provided daily through feed.</a:t>
            </a:r>
          </a:p>
          <a:p>
            <a:r>
              <a:rPr lang="en-US" altLang="en-US" smtClean="0"/>
              <a:t>Attempts need to be made to provide ready to eat feed blocks particularly to the pregnant and lactating animals.</a:t>
            </a:r>
          </a:p>
          <a:p>
            <a:r>
              <a:rPr lang="en-US" altLang="en-US" smtClean="0"/>
              <a:t> Requirement of energy may be met by providing crude molasses.</a:t>
            </a:r>
          </a:p>
          <a:p>
            <a:r>
              <a:rPr lang="en-US" altLang="en-US" smtClean="0"/>
              <a:t>Top feeds / tree leaves available in the area be provided to meet the dry matter requirement.</a:t>
            </a:r>
          </a:p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81F85D-2AAC-42A6-B6DB-D8A6E5D2CD49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rgbClr val="FF0000"/>
                </a:solidFill>
              </a:rPr>
              <a:t/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rgbClr val="FF0000"/>
                </a:solidFill>
              </a:rPr>
              <a:t/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rgbClr val="FF0000"/>
                </a:solidFill>
              </a:rPr>
              <a:t>I. Use of dry and fallen tree leaves: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br>
              <a:rPr lang="en-US" altLang="en-US" sz="3200" smtClean="0">
                <a:solidFill>
                  <a:srgbClr val="FF0000"/>
                </a:solidFill>
              </a:rPr>
            </a:br>
            <a:endParaRPr lang="en-US" altLang="en-US" sz="3200" smtClean="0">
              <a:solidFill>
                <a:srgbClr val="FF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r>
              <a:rPr lang="en-US" altLang="en-US" smtClean="0"/>
              <a:t>Shrubs and herbs like pipal, neem, mango, kathal</a:t>
            </a:r>
            <a:r>
              <a:rPr lang="en-US" altLang="en-US" b="1" smtClean="0"/>
              <a:t>, </a:t>
            </a:r>
            <a:r>
              <a:rPr lang="en-US" altLang="en-US" smtClean="0"/>
              <a:t>etc. other non-toxic tree leaves may also be fed to animals. </a:t>
            </a:r>
          </a:p>
          <a:p>
            <a:endParaRPr lang="en-US" altLang="en-US" smtClean="0"/>
          </a:p>
          <a:p>
            <a:r>
              <a:rPr lang="en-US" altLang="en-US" smtClean="0"/>
              <a:t>They are potential sources of much needed carotene, the source of vitamin A activity. </a:t>
            </a:r>
          </a:p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26EC12-C6F2-4FD6-94D8-1D4E868E887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12293" name="Picture 2" descr="C:\Documents and Settings\P K SINGH\Desktop\bambo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0"/>
            <a:ext cx="2667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Documents and Settings\P K SINGH\Desktop\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862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Documents and Settings\P K SINGH\Desktop\barg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8382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</a:rPr>
              <a:t>II.  Use of conventional and unconventional feeds</a:t>
            </a:r>
            <a:r>
              <a:rPr lang="en-US" altLang="en-US" sz="1200" smtClean="0"/>
              <a:t/>
            </a:r>
            <a:br>
              <a:rPr lang="en-US" altLang="en-US" sz="1200" smtClean="0"/>
            </a:br>
            <a:endParaRPr lang="en-US" altLang="en-US" sz="12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71800"/>
          </a:xfrm>
        </p:spPr>
        <p:txBody>
          <a:bodyPr/>
          <a:lstStyle/>
          <a:p>
            <a:r>
              <a:rPr lang="en-US" altLang="en-US" b="1" smtClean="0"/>
              <a:t>A. Crop residue: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Paddy straw</a:t>
            </a:r>
          </a:p>
          <a:p>
            <a:r>
              <a:rPr lang="en-US" altLang="en-US" smtClean="0"/>
              <a:t> It is usually stored on wooden or bamboo platform raised over the ground. </a:t>
            </a:r>
          </a:p>
          <a:p>
            <a:r>
              <a:rPr lang="en-US" altLang="en-US" smtClean="0"/>
              <a:t>This is required to minimize spoilage in the heavy rainfall areas.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35C003-6926-4BF2-9B65-74576E27DB5D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3317" name="Picture 2" descr="C:\Documents and Settings\P K SINGH\Desktop\straw 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9624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Image01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14800"/>
            <a:ext cx="28194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:\Documents and Settings\P K SINGH\Desktop\r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033838"/>
            <a:ext cx="25146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rgbClr val="FF0000"/>
                </a:solidFill>
              </a:rPr>
              <a:t>Sugarcane crop residue:</a:t>
            </a:r>
            <a:r>
              <a:rPr lang="en-US" altLang="en-US" sz="2800" b="1" smtClean="0">
                <a:solidFill>
                  <a:srgbClr val="FF0000"/>
                </a:solidFill>
              </a:rPr>
              <a:t> 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20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1905000"/>
          </a:xfrm>
        </p:spPr>
        <p:txBody>
          <a:bodyPr/>
          <a:lstStyle/>
          <a:p>
            <a:r>
              <a:rPr lang="en-US" altLang="en-US" smtClean="0"/>
              <a:t>After harvesting the sugar cane the green tops available as a waste can be used for the - feeding livestock</a:t>
            </a:r>
          </a:p>
          <a:p>
            <a:r>
              <a:rPr lang="en-US" altLang="en-US" smtClean="0"/>
              <a:t>The Bagasse may be used for the livestock (cattle and buffaloes ) feeding</a:t>
            </a:r>
          </a:p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B3355F-735E-44FF-8E6F-A7D37F8BB3BA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14341" name="Picture 3" descr="C:\Documents and Settings\P K SINGH\Desktop\sugar can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3505200"/>
            <a:ext cx="332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C:\Documents and Settings\P K SINGH\Desktop\sugar can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/>
            <a:r>
              <a:rPr lang="en-US" altLang="en-US" sz="2800" b="1" smtClean="0">
                <a:solidFill>
                  <a:srgbClr val="FF0000"/>
                </a:solidFill>
              </a:rPr>
              <a:t>Aquatic plants: </a:t>
            </a:r>
            <a:r>
              <a:rPr lang="en-US" altLang="en-US" sz="1200" smtClean="0"/>
              <a:t/>
            </a:r>
            <a:br>
              <a:rPr lang="en-US" altLang="en-US" sz="1200" smtClean="0"/>
            </a:br>
            <a:endParaRPr lang="en-US" altLang="en-US" sz="12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514600"/>
          </a:xfrm>
        </p:spPr>
        <p:txBody>
          <a:bodyPr/>
          <a:lstStyle/>
          <a:p>
            <a:r>
              <a:rPr lang="en-US" altLang="en-US" smtClean="0"/>
              <a:t>Aquatic plants like water hyacinth, aquatic spinach, stalks and leaves of lotus plant (</a:t>
            </a:r>
            <a:r>
              <a:rPr lang="en-US" altLang="en-US" i="1" smtClean="0"/>
              <a:t>Neumbiull</a:t>
            </a:r>
            <a:r>
              <a:rPr lang="en-US" altLang="en-US" smtClean="0"/>
              <a:t> sp.), water chestnut </a:t>
            </a:r>
            <a:r>
              <a:rPr lang="en-US" altLang="en-US" i="1" smtClean="0"/>
              <a:t>(Trapa natans), </a:t>
            </a:r>
            <a:r>
              <a:rPr lang="en-US" altLang="en-US" smtClean="0"/>
              <a:t>hydrilla, pistia, aquatic weeds and . They are available readily at most of the places during floods, which can be used in different forms for feeding of animals during scarcity. </a:t>
            </a:r>
          </a:p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A378D2-0C56-4BEE-B636-8A27F7F46294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15365" name="Picture 3" descr="C:\Documents and Settings\P K SINGH\Desktop\water hyacinth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28194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Documents and Settings\P K SINGH\Desktop\water chestnut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5052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C:\Documents and Settings\P K SINGH\Desktop\lotus 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505200"/>
            <a:ext cx="2695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915400" cy="2898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latin typeface="Albertus Extra Bold" pitchFamily="34" charset="0"/>
              </a:rPr>
              <a:t>It is </a:t>
            </a:r>
            <a:r>
              <a:rPr lang="en-US" sz="2400" b="1" i="1" dirty="0" err="1">
                <a:latin typeface="Albertus Extra Bold" pitchFamily="34" charset="0"/>
              </a:rPr>
              <a:t>densified</a:t>
            </a:r>
            <a:r>
              <a:rPr lang="en-US" sz="2400" b="1" i="1" dirty="0">
                <a:latin typeface="Albertus Extra Bold" pitchFamily="34" charset="0"/>
              </a:rPr>
              <a:t> product, containing both roughage &amp; conc. in desired proportion to meet the requirement of target animal production.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b="1" dirty="0">
                <a:latin typeface="Albertus Extra Bold" pitchFamily="34" charset="0"/>
              </a:rPr>
              <a:t>Manufactured in complete feed block making machine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b="1" dirty="0">
                <a:latin typeface="Albertus Extra Bold" pitchFamily="34" charset="0"/>
              </a:rPr>
              <a:t>The machine is Simple in operation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b="1" dirty="0">
                <a:latin typeface="Albertus Extra Bold" pitchFamily="34" charset="0"/>
              </a:rPr>
              <a:t>Can compact all kinds of feed materials to square shape of desired thickness &amp; weight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057400" y="228600"/>
            <a:ext cx="4908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Albertus Extra Bold" pitchFamily="34" charset="0"/>
              </a:rPr>
              <a:t>II. Complete Feed Block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188813-A970-4F28-BAD5-296CD015B2CB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34821" name="Picture 2" descr="C:\Documents and Settings\P K SINGH\Desktop\pic\Photo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338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C:\Documents and Settings\P K SINGH\Desktop\pic\Photo0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42592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4540</TotalTime>
  <Words>1121</Words>
  <Application>Microsoft Office PowerPoint</Application>
  <PresentationFormat>On-screen Show (4:3)</PresentationFormat>
  <Paragraphs>215</Paragraphs>
  <Slides>43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Flow</vt:lpstr>
      <vt:lpstr>Document</vt:lpstr>
      <vt:lpstr>Presentation</vt:lpstr>
      <vt:lpstr>PHOTO-PAINT Image</vt:lpstr>
      <vt:lpstr>                                   Nutritional Management of Livestock During Scarcity </vt:lpstr>
      <vt:lpstr>Slide 2</vt:lpstr>
      <vt:lpstr>     Kinds of damages caused by floods </vt:lpstr>
      <vt:lpstr>Feeding technologies to be used during and after flood  </vt:lpstr>
      <vt:lpstr>  I. Use of dry and fallen tree leaves:  </vt:lpstr>
      <vt:lpstr>II.  Use of conventional and unconventional feeds </vt:lpstr>
      <vt:lpstr>Sugarcane crop residue:  </vt:lpstr>
      <vt:lpstr>Aquatic plants:  </vt:lpstr>
      <vt:lpstr>Slide 9</vt:lpstr>
      <vt:lpstr>Slide 10</vt:lpstr>
      <vt:lpstr>Slide 11</vt:lpstr>
      <vt:lpstr>             Complete feed Block Unit,  Department of Animal Nutrition BVC, Patna</vt:lpstr>
      <vt:lpstr>Collection and weighing of Feed Ingredients</vt:lpstr>
      <vt:lpstr>Mixing of ingredients</vt:lpstr>
      <vt:lpstr>Mixing of feed ingredients </vt:lpstr>
      <vt:lpstr>    Manufacture of complete feed block</vt:lpstr>
      <vt:lpstr>Complete feed blocks</vt:lpstr>
      <vt:lpstr>Slide 18</vt:lpstr>
      <vt:lpstr>Slide 19</vt:lpstr>
      <vt:lpstr>Slide 20</vt:lpstr>
      <vt:lpstr>II. Urea-Molasses-Wheat bran Compact Feed Block</vt:lpstr>
      <vt:lpstr>Slide 22</vt:lpstr>
      <vt:lpstr>INGREDIENTS</vt:lpstr>
      <vt:lpstr>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Precaution of urea feeding:</vt:lpstr>
      <vt:lpstr>Urea Toxicity:</vt:lpstr>
      <vt:lpstr>Urea Toxicity:</vt:lpstr>
      <vt:lpstr> Post flood feeding management: </vt:lpstr>
      <vt:lpstr>Slide 43</vt:lpstr>
    </vt:vector>
  </TitlesOfParts>
  <Company>CVAS, BIKANER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of feeding Strategies for livestock</dc:title>
  <dc:creator>Department of Clinical Veterinary Medicine</dc:creator>
  <cp:lastModifiedBy>Windows User</cp:lastModifiedBy>
  <cp:revision>860</cp:revision>
  <cp:lastPrinted>1988-09-12T07:14:17Z</cp:lastPrinted>
  <dcterms:created xsi:type="dcterms:W3CDTF">2003-09-11T22:08:42Z</dcterms:created>
  <dcterms:modified xsi:type="dcterms:W3CDTF">2020-04-11T06:36:27Z</dcterms:modified>
</cp:coreProperties>
</file>